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98"/>
  </p:notesMasterIdLst>
  <p:sldIdLst>
    <p:sldId id="256" r:id="rId2"/>
    <p:sldId id="342" r:id="rId3"/>
    <p:sldId id="269" r:id="rId4"/>
    <p:sldId id="281" r:id="rId5"/>
    <p:sldId id="280" r:id="rId6"/>
    <p:sldId id="282" r:id="rId7"/>
    <p:sldId id="329" r:id="rId8"/>
    <p:sldId id="331" r:id="rId9"/>
    <p:sldId id="330" r:id="rId10"/>
    <p:sldId id="275" r:id="rId11"/>
    <p:sldId id="257" r:id="rId12"/>
    <p:sldId id="259" r:id="rId13"/>
    <p:sldId id="260" r:id="rId14"/>
    <p:sldId id="261" r:id="rId15"/>
    <p:sldId id="263" r:id="rId16"/>
    <p:sldId id="265" r:id="rId17"/>
    <p:sldId id="295" r:id="rId18"/>
    <p:sldId id="271" r:id="rId19"/>
    <p:sldId id="289" r:id="rId20"/>
    <p:sldId id="290" r:id="rId21"/>
    <p:sldId id="292" r:id="rId22"/>
    <p:sldId id="272" r:id="rId23"/>
    <p:sldId id="296" r:id="rId24"/>
    <p:sldId id="293" r:id="rId25"/>
    <p:sldId id="294" r:id="rId26"/>
    <p:sldId id="300" r:id="rId27"/>
    <p:sldId id="302" r:id="rId28"/>
    <p:sldId id="301" r:id="rId29"/>
    <p:sldId id="297" r:id="rId30"/>
    <p:sldId id="298" r:id="rId31"/>
    <p:sldId id="299" r:id="rId32"/>
    <p:sldId id="266" r:id="rId33"/>
    <p:sldId id="264" r:id="rId34"/>
    <p:sldId id="274" r:id="rId35"/>
    <p:sldId id="303" r:id="rId36"/>
    <p:sldId id="270" r:id="rId37"/>
    <p:sldId id="273" r:id="rId38"/>
    <p:sldId id="267" r:id="rId39"/>
    <p:sldId id="268" r:id="rId40"/>
    <p:sldId id="279" r:id="rId41"/>
    <p:sldId id="276" r:id="rId42"/>
    <p:sldId id="277" r:id="rId43"/>
    <p:sldId id="278" r:id="rId44"/>
    <p:sldId id="262" r:id="rId45"/>
    <p:sldId id="304" r:id="rId46"/>
    <p:sldId id="318" r:id="rId47"/>
    <p:sldId id="305" r:id="rId48"/>
    <p:sldId id="306" r:id="rId49"/>
    <p:sldId id="307" r:id="rId50"/>
    <p:sldId id="308" r:id="rId51"/>
    <p:sldId id="309" r:id="rId52"/>
    <p:sldId id="314" r:id="rId53"/>
    <p:sldId id="310" r:id="rId54"/>
    <p:sldId id="313" r:id="rId55"/>
    <p:sldId id="315" r:id="rId56"/>
    <p:sldId id="325" r:id="rId57"/>
    <p:sldId id="316" r:id="rId58"/>
    <p:sldId id="321" r:id="rId59"/>
    <p:sldId id="323" r:id="rId60"/>
    <p:sldId id="324" r:id="rId61"/>
    <p:sldId id="326" r:id="rId62"/>
    <p:sldId id="327" r:id="rId63"/>
    <p:sldId id="328" r:id="rId64"/>
    <p:sldId id="322" r:id="rId65"/>
    <p:sldId id="332" r:id="rId66"/>
    <p:sldId id="343" r:id="rId67"/>
    <p:sldId id="344" r:id="rId68"/>
    <p:sldId id="345" r:id="rId69"/>
    <p:sldId id="346" r:id="rId70"/>
    <p:sldId id="333" r:id="rId71"/>
    <p:sldId id="341" r:id="rId72"/>
    <p:sldId id="347" r:id="rId73"/>
    <p:sldId id="334" r:id="rId74"/>
    <p:sldId id="335" r:id="rId75"/>
    <p:sldId id="336" r:id="rId76"/>
    <p:sldId id="338" r:id="rId77"/>
    <p:sldId id="337" r:id="rId78"/>
    <p:sldId id="339" r:id="rId79"/>
    <p:sldId id="340" r:id="rId80"/>
    <p:sldId id="348" r:id="rId81"/>
    <p:sldId id="349" r:id="rId82"/>
    <p:sldId id="320" r:id="rId83"/>
    <p:sldId id="317" r:id="rId84"/>
    <p:sldId id="319" r:id="rId85"/>
    <p:sldId id="258" r:id="rId86"/>
    <p:sldId id="283" r:id="rId87"/>
    <p:sldId id="284" r:id="rId88"/>
    <p:sldId id="285" r:id="rId89"/>
    <p:sldId id="286" r:id="rId90"/>
    <p:sldId id="287" r:id="rId91"/>
    <p:sldId id="288" r:id="rId92"/>
    <p:sldId id="291" r:id="rId93"/>
    <p:sldId id="353" r:id="rId94"/>
    <p:sldId id="350" r:id="rId95"/>
    <p:sldId id="351" r:id="rId96"/>
    <p:sldId id="352" r:id="rId9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78623E"/>
    <a:srgbClr val="B2B2B2"/>
    <a:srgbClr val="FFFFFF"/>
    <a:srgbClr val="FF6600"/>
    <a:srgbClr val="FF9900"/>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5" autoAdjust="0"/>
  </p:normalViewPr>
  <p:slideViewPr>
    <p:cSldViewPr>
      <p:cViewPr varScale="1">
        <p:scale>
          <a:sx n="91" d="100"/>
          <a:sy n="91" d="100"/>
        </p:scale>
        <p:origin x="-114"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5360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53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5360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5360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E9E1601-6ED7-4818-83A3-A1594A400962}" type="slidenum">
              <a:rPr lang="en-US"/>
              <a:pPr/>
              <a:t>‹#›</a:t>
            </a:fld>
            <a:endParaRPr lang="en-US"/>
          </a:p>
        </p:txBody>
      </p:sp>
    </p:spTree>
    <p:extLst>
      <p:ext uri="{BB962C8B-B14F-4D97-AF65-F5344CB8AC3E}">
        <p14:creationId xmlns:p14="http://schemas.microsoft.com/office/powerpoint/2010/main" val="342825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D4010-D21D-446D-8CD8-ADF4E7192055}" type="slidenum">
              <a:rPr lang="en-US"/>
              <a:pPr/>
              <a:t>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CB6E6-3EB4-4DFE-9486-CDC9B01628EE}" type="slidenum">
              <a:rPr lang="en-US"/>
              <a:pPr/>
              <a:t>10</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CCE5F-6932-401F-8821-A2B898C2E979}" type="slidenum">
              <a:rPr lang="en-US"/>
              <a:pPr/>
              <a:t>11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9D607-4181-43D4-A873-B0398A97DD86}" type="slidenum">
              <a:rPr lang="en-US"/>
              <a:pPr/>
              <a:t>12</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E1808-B8DE-4DDA-9F7D-15941CA8B3B0}" type="slidenum">
              <a:rPr lang="en-US"/>
              <a:pPr/>
              <a:t>13</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815AF-C4E6-4FF5-A36E-C5B429D760F9}" type="slidenum">
              <a:rPr lang="en-US"/>
              <a:pPr/>
              <a:t>14</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BCEFE-4A1F-4D12-820A-2F60B6ACF68C}" type="slidenum">
              <a:rPr lang="en-US"/>
              <a:pPr/>
              <a:t>15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7B8F3-99D9-447E-831F-7D851D532E0F}"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C7D8B-BEA9-4D79-886C-DE9FB8CA84EF}" type="slidenum">
              <a:rPr lang="en-US"/>
              <a:pPr/>
              <a:t>18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A4D60-39C0-4067-954D-4434DA974D89}" type="slidenum">
              <a:rPr lang="en-US"/>
              <a:pPr/>
              <a:t>19</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17C14-6247-426D-BE3E-448507C60152}" type="slidenum">
              <a:rPr lang="en-US"/>
              <a:pPr/>
              <a:t>20</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42615-0222-4194-B8B5-374A5AE0AEDF}" type="slidenum">
              <a:rPr lang="en-US"/>
              <a:pPr/>
              <a:t>21</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F5AEF-D81A-4C77-8DD0-73FD268F0B67}" type="slidenum">
              <a:rPr lang="en-US"/>
              <a:pPr/>
              <a:t>22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F5AEF-D81A-4C77-8DD0-73FD268F0B67}" type="slidenum">
              <a:rPr lang="en-US"/>
              <a:pPr/>
              <a:t>23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840C-3B73-4FBD-BE6A-36A00EA38F11}" type="slidenum">
              <a:rPr lang="en-US"/>
              <a:pPr/>
              <a:t>24</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DFBDF-40D4-4D13-91CC-171BF1B2B1B5}" type="slidenum">
              <a:rPr lang="en-US"/>
              <a:pPr/>
              <a:t>25</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6A79D-A913-4D8E-8493-8F7CEF1903EF}" type="slidenum">
              <a:rPr lang="en-US"/>
              <a:pPr/>
              <a:t>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C4EE1-E07E-4370-AA3D-ECB3716CE6AD}" type="slidenum">
              <a:rPr lang="en-US"/>
              <a:pPr/>
              <a:t>32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83D87-C0E8-4FE8-ADC1-57B7BBC5779B}" type="slidenum">
              <a:rPr lang="en-US"/>
              <a:pPr/>
              <a:t>33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B738B-7A33-4999-B94B-902CDB1B019D}" type="slidenum">
              <a:rPr lang="en-US"/>
              <a:pPr/>
              <a:t>34</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B738B-7A33-4999-B94B-902CDB1B019D}" type="slidenum">
              <a:rPr lang="en-US"/>
              <a:pPr/>
              <a:t>35</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BD7AA-1618-4CB2-99C0-C5D660B3E138}" type="slidenum">
              <a:rPr lang="en-US"/>
              <a:pPr/>
              <a:t>36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A6660-7598-4761-B746-685CB83487B1}" type="slidenum">
              <a:rPr lang="en-US"/>
              <a:pPr/>
              <a:t>37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EBD57-BE2A-4823-8237-D35402815627}" type="slidenum">
              <a:rPr lang="en-US"/>
              <a:pPr/>
              <a:t>38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332E0-EECF-4389-BEDF-33B44EDBF9CC}" type="slidenum">
              <a:rPr lang="en-US"/>
              <a:pPr/>
              <a:t>39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E5D6E-37A5-4B00-AFB5-DDBBCA587D81}" type="slidenum">
              <a:rPr lang="en-US"/>
              <a:pPr/>
              <a:t>4</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22017-0F4B-4916-A2BF-3C9F07D788D3}" type="slidenum">
              <a:rPr lang="en-US"/>
              <a:pPr/>
              <a:t>40</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009E5-837F-40DE-AD3B-1D8C1B7CDDE8}" type="slidenum">
              <a:rPr lang="en-US"/>
              <a:pPr/>
              <a:t>41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060C6-E3F5-48EC-B2BC-10A9213BD19B}" type="slidenum">
              <a:rPr lang="en-US"/>
              <a:pPr/>
              <a:t>42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DBA98-F9EB-4AE1-B790-90F4AF1E25D7}" type="slidenum">
              <a:rPr lang="en-US"/>
              <a:pPr/>
              <a:t>43</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3A5F6-6209-4DCB-ADE5-B477D474AE51}" type="slidenum">
              <a:rPr lang="en-US"/>
              <a:pPr/>
              <a:t>44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402ED-3796-4BA7-981C-FEB0166924C3}" type="slidenum">
              <a:rPr lang="en-US"/>
              <a:pPr/>
              <a:t>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37A54-DDBF-46B4-8DA4-D69843744DF7}" type="slidenum">
              <a:rPr lang="en-US"/>
              <a:pPr/>
              <a:t>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5EEAD-DC77-40BD-9F9E-568E73903E97}" type="slidenum">
              <a:rPr lang="en-US"/>
              <a:pPr/>
              <a:t>85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44C6A-8856-4EB1-963A-A3EF2C1505E5}" type="slidenum">
              <a:rPr lang="en-US"/>
              <a:pPr/>
              <a:t>86</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C775C-14EE-466E-9FD0-BC288F6A4A47}" type="slidenum">
              <a:rPr lang="en-US"/>
              <a:pPr/>
              <a:t>87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BC88F-A65E-4F56-96CA-4F9057FFD40C}" type="slidenum">
              <a:rPr lang="en-US"/>
              <a:pPr/>
              <a:t>88</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76CD5-4D90-4E51-9163-DBC4DF3316EF}" type="slidenum">
              <a:rPr lang="en-US"/>
              <a:pPr/>
              <a:t>89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292D2-99FA-4BCC-A6BF-850D5DEAF40B}" type="slidenum">
              <a:rPr lang="en-US"/>
              <a:pPr/>
              <a:t>90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58954-3CE8-4F2C-A9B6-EDB671D41EAB}" type="slidenum">
              <a:rPr lang="en-US"/>
              <a:pPr/>
              <a:t>91</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49FB4-6D5C-4F4A-A991-2416C37A8A06}" type="slidenum">
              <a:rPr lang="en-US"/>
              <a:pPr/>
              <a:t>92</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E9E1601-6ED7-4818-83A3-A1594A400962}" type="slidenum">
              <a:rPr lang="en-US" smtClean="0"/>
              <a:pPr/>
              <a:t>96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1676400" y="2946400"/>
            <a:ext cx="6934200" cy="866775"/>
          </a:xfrm>
        </p:spPr>
        <p:txBody>
          <a:bodyPr anchor="b"/>
          <a:lstStyle>
            <a:lvl1pPr>
              <a:defRPr/>
            </a:lvl1pPr>
          </a:lstStyle>
          <a:p>
            <a:r>
              <a:rPr lang="en-US"/>
              <a:t>Click to edit title style</a:t>
            </a:r>
          </a:p>
        </p:txBody>
      </p:sp>
      <p:sp>
        <p:nvSpPr>
          <p:cNvPr id="110595" name="Rectangle 3"/>
          <p:cNvSpPr>
            <a:spLocks noGrp="1" noChangeArrowheads="1"/>
          </p:cNvSpPr>
          <p:nvPr>
            <p:ph type="subTitle" idx="1"/>
          </p:nvPr>
        </p:nvSpPr>
        <p:spPr>
          <a:xfrm>
            <a:off x="1676400" y="3860800"/>
            <a:ext cx="6934200" cy="685800"/>
          </a:xfrm>
        </p:spPr>
        <p:txBody>
          <a:bodyPr anchor="b"/>
          <a:lstStyle>
            <a:lvl1pPr marL="0" indent="0">
              <a:buFont typeface="Wingdings" pitchFamily="2" charset="2"/>
              <a:buNone/>
              <a:defRPr b="1"/>
            </a:lvl1pPr>
          </a:lstStyle>
          <a:p>
            <a:r>
              <a:rPr lang="en-US"/>
              <a:t>Click to edit subtitle style</a:t>
            </a:r>
          </a:p>
        </p:txBody>
      </p:sp>
      <p:sp>
        <p:nvSpPr>
          <p:cNvPr id="110596" name="Rectangle 4"/>
          <p:cNvSpPr>
            <a:spLocks noGrp="1" noChangeArrowheads="1"/>
          </p:cNvSpPr>
          <p:nvPr>
            <p:ph type="dt" sz="quarter" idx="2"/>
          </p:nvPr>
        </p:nvSpPr>
        <p:spPr/>
        <p:txBody>
          <a:bodyPr/>
          <a:lstStyle>
            <a:lvl1pPr>
              <a:defRPr/>
            </a:lvl1pPr>
          </a:lstStyle>
          <a:p>
            <a:endParaRPr lang="en-US"/>
          </a:p>
        </p:txBody>
      </p:sp>
      <p:sp>
        <p:nvSpPr>
          <p:cNvPr id="110597" name="Rectangle 5"/>
          <p:cNvSpPr>
            <a:spLocks noGrp="1" noChangeArrowheads="1"/>
          </p:cNvSpPr>
          <p:nvPr>
            <p:ph type="ftr" sz="quarter" idx="3"/>
          </p:nvPr>
        </p:nvSpPr>
        <p:spPr/>
        <p:txBody>
          <a:bodyPr/>
          <a:lstStyle>
            <a:lvl1pPr>
              <a:defRPr/>
            </a:lvl1pPr>
          </a:lstStyle>
          <a:p>
            <a:endParaRPr lang="en-US"/>
          </a:p>
        </p:txBody>
      </p:sp>
      <p:sp>
        <p:nvSpPr>
          <p:cNvPr id="110598" name="Rectangle 6"/>
          <p:cNvSpPr>
            <a:spLocks noGrp="1" noChangeArrowheads="1"/>
          </p:cNvSpPr>
          <p:nvPr>
            <p:ph type="sldNum" sz="quarter" idx="4"/>
          </p:nvPr>
        </p:nvSpPr>
        <p:spPr/>
        <p:txBody>
          <a:bodyPr/>
          <a:lstStyle>
            <a:lvl1pPr>
              <a:defRPr/>
            </a:lvl1pPr>
          </a:lstStyle>
          <a:p>
            <a:fld id="{396D631D-3E4B-4677-8D9A-7E5F7539626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4170AE-F94B-426C-820E-85854A0C5EE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476250"/>
            <a:ext cx="1962150" cy="5905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476250"/>
            <a:ext cx="573405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580CFC-DF8E-426F-BECA-BC7EACA2AE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B290A7-FE22-485D-B5CE-F868E24D1B0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6B6F21-A58A-4E54-9E2A-467FFDDB20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701800"/>
            <a:ext cx="38481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4713" y="1701800"/>
            <a:ext cx="38481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A5E78A-0320-433E-808E-D1239E1230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82C2BD-6B06-4FB8-9CB5-ADFE139E79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783DB3-91FB-4126-9146-74B5E2E61C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831ECB-C304-4DE9-A0C2-E0B4B73E2A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2AA284-BC2F-4799-B620-3A9CE564056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EDD21B-6B96-423B-B304-1BD8F374B09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684213" y="476250"/>
            <a:ext cx="78486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9571" name="Rectangle 3"/>
          <p:cNvSpPr>
            <a:spLocks noGrp="1" noChangeArrowheads="1"/>
          </p:cNvSpPr>
          <p:nvPr>
            <p:ph type="body" idx="1"/>
          </p:nvPr>
        </p:nvSpPr>
        <p:spPr bwMode="auto">
          <a:xfrm>
            <a:off x="684213" y="1701800"/>
            <a:ext cx="78486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109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p>
        </p:txBody>
      </p:sp>
      <p:sp>
        <p:nvSpPr>
          <p:cNvPr id="109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09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2F4A5000-BFA5-4EA7-B575-D43B266BCB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kumimoji="1" sz="4400" b="1">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charset="0"/>
        </a:defRPr>
      </a:lvl2pPr>
      <a:lvl3pPr algn="l" rtl="0" eaLnBrk="0" fontAlgn="base" hangingPunct="0">
        <a:spcBef>
          <a:spcPct val="0"/>
        </a:spcBef>
        <a:spcAft>
          <a:spcPct val="0"/>
        </a:spcAft>
        <a:defRPr kumimoji="1" sz="4400" b="1">
          <a:solidFill>
            <a:schemeClr val="tx2"/>
          </a:solidFill>
          <a:latin typeface="Arial" charset="0"/>
        </a:defRPr>
      </a:lvl3pPr>
      <a:lvl4pPr algn="l" rtl="0" eaLnBrk="0" fontAlgn="base" hangingPunct="0">
        <a:spcBef>
          <a:spcPct val="0"/>
        </a:spcBef>
        <a:spcAft>
          <a:spcPct val="0"/>
        </a:spcAft>
        <a:defRPr kumimoji="1" sz="4400" b="1">
          <a:solidFill>
            <a:schemeClr val="tx2"/>
          </a:solidFill>
          <a:latin typeface="Arial" charset="0"/>
        </a:defRPr>
      </a:lvl4pPr>
      <a:lvl5pPr algn="l" rtl="0" eaLnBrk="0" fontAlgn="base" hangingPunct="0">
        <a:spcBef>
          <a:spcPct val="0"/>
        </a:spcBef>
        <a:spcAft>
          <a:spcPct val="0"/>
        </a:spcAft>
        <a:defRPr kumimoji="1" sz="4400" b="1">
          <a:solidFill>
            <a:schemeClr val="tx2"/>
          </a:solidFill>
          <a:latin typeface="Arial" charset="0"/>
        </a:defRPr>
      </a:lvl5pPr>
      <a:lvl6pPr marL="457200" algn="l" rtl="0" eaLnBrk="0" fontAlgn="base" hangingPunct="0">
        <a:spcBef>
          <a:spcPct val="0"/>
        </a:spcBef>
        <a:spcAft>
          <a:spcPct val="0"/>
        </a:spcAft>
        <a:defRPr kumimoji="1" sz="4400" b="1">
          <a:solidFill>
            <a:schemeClr val="tx2"/>
          </a:solidFill>
          <a:latin typeface="Arial" charset="0"/>
        </a:defRPr>
      </a:lvl6pPr>
      <a:lvl7pPr marL="914400" algn="l" rtl="0" eaLnBrk="0" fontAlgn="base" hangingPunct="0">
        <a:spcBef>
          <a:spcPct val="0"/>
        </a:spcBef>
        <a:spcAft>
          <a:spcPct val="0"/>
        </a:spcAft>
        <a:defRPr kumimoji="1" sz="4400" b="1">
          <a:solidFill>
            <a:schemeClr val="tx2"/>
          </a:solidFill>
          <a:latin typeface="Arial" charset="0"/>
        </a:defRPr>
      </a:lvl7pPr>
      <a:lvl8pPr marL="1371600" algn="l" rtl="0" eaLnBrk="0" fontAlgn="base" hangingPunct="0">
        <a:spcBef>
          <a:spcPct val="0"/>
        </a:spcBef>
        <a:spcAft>
          <a:spcPct val="0"/>
        </a:spcAft>
        <a:defRPr kumimoji="1" sz="4400" b="1">
          <a:solidFill>
            <a:schemeClr val="tx2"/>
          </a:solidFill>
          <a:latin typeface="Arial" charset="0"/>
        </a:defRPr>
      </a:lvl8pPr>
      <a:lvl9pPr marL="1828800" algn="l" rtl="0" eaLnBrk="0" fontAlgn="base" hangingPunct="0">
        <a:spcBef>
          <a:spcPct val="0"/>
        </a:spcBef>
        <a:spcAft>
          <a:spcPct val="0"/>
        </a:spcAft>
        <a:defRPr kumimoji="1"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ublichealth.arizona.edu/chwtoolkit/PDFs/Logicmod/chapter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eacherpathfinder.org/School/Assess/assess.html" TargetMode="External"/><Relationship Id="rId7" Type="http://schemas.openxmlformats.org/officeDocument/2006/relationships/hyperlink" Target="http://www.utas.edu.au/pet/sections/develop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hr.nsf.gov/EHR/REC/pubs/NSF97-153/START.HTM" TargetMode="External"/><Relationship Id="rId5" Type="http://schemas.openxmlformats.org/officeDocument/2006/relationships/hyperlink" Target="http://www.managementhelp.org/evaluatn/fnl_eval.htm" TargetMode="External"/><Relationship Id="rId4" Type="http://schemas.openxmlformats.org/officeDocument/2006/relationships/hyperlink" Target="http://www.tbs-sct.gc.ca/eval/pubs/func-fonc/func-fonc_e.as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sf.gov/ehr/rec/evaldesign.js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600200" y="2514600"/>
            <a:ext cx="7010400" cy="1676400"/>
          </a:xfrm>
        </p:spPr>
        <p:txBody>
          <a:bodyPr/>
          <a:lstStyle/>
          <a:p>
            <a:pPr algn="ctr"/>
            <a:r>
              <a:rPr lang="en-US" sz="5400">
                <a:effectLst>
                  <a:outerShdw blurRad="38100" dist="38100" dir="2700000" algn="tl">
                    <a:srgbClr val="C0C0C0"/>
                  </a:outerShdw>
                </a:effectLst>
              </a:rPr>
              <a:t>HOW TO CONDUCT AN EVALUATION</a:t>
            </a:r>
          </a:p>
        </p:txBody>
      </p:sp>
      <p:sp>
        <p:nvSpPr>
          <p:cNvPr id="124931" name="Rectangle 3"/>
          <p:cNvSpPr>
            <a:spLocks noGrp="1" noChangeArrowheads="1"/>
          </p:cNvSpPr>
          <p:nvPr>
            <p:ph type="subTitle" idx="1"/>
          </p:nvPr>
        </p:nvSpPr>
        <p:spPr>
          <a:xfrm>
            <a:off x="1676400" y="4191000"/>
            <a:ext cx="6934200" cy="685800"/>
          </a:xfrm>
        </p:spPr>
        <p:txBody>
          <a:bodyPr/>
          <a:lstStyle/>
          <a:p>
            <a:pPr algn="ctr"/>
            <a:r>
              <a:rPr lang="en-US"/>
              <a:t>Jerome De Lisle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228600"/>
            <a:ext cx="8382000" cy="1122363"/>
          </a:xfrm>
        </p:spPr>
        <p:txBody>
          <a:bodyPr/>
          <a:lstStyle/>
          <a:p>
            <a:r>
              <a:rPr lang="en-US" sz="4000"/>
              <a:t>A Focus on Program Evaluation</a:t>
            </a:r>
          </a:p>
        </p:txBody>
      </p:sp>
      <p:sp>
        <p:nvSpPr>
          <p:cNvPr id="145411" name="Rectangle 3"/>
          <p:cNvSpPr>
            <a:spLocks noGrp="1" noChangeArrowheads="1"/>
          </p:cNvSpPr>
          <p:nvPr>
            <p:ph type="body" idx="1"/>
          </p:nvPr>
        </p:nvSpPr>
        <p:spPr>
          <a:xfrm>
            <a:off x="304800" y="1701800"/>
            <a:ext cx="8610600" cy="5003800"/>
          </a:xfrm>
        </p:spPr>
        <p:txBody>
          <a:bodyPr/>
          <a:lstStyle/>
          <a:p>
            <a:r>
              <a:rPr lang="en-US" sz="2800">
                <a:solidFill>
                  <a:schemeClr val="bg2"/>
                </a:solidFill>
              </a:rPr>
              <a:t>Program Evaluation is “</a:t>
            </a:r>
            <a:r>
              <a:rPr lang="en-US" sz="2800" b="1">
                <a:solidFill>
                  <a:schemeClr val="bg2"/>
                </a:solidFill>
              </a:rPr>
              <a:t>the identification, clarification, and application of defensible criteria to determine an object’s worth”</a:t>
            </a:r>
            <a:r>
              <a:rPr lang="en-US" sz="2800">
                <a:solidFill>
                  <a:schemeClr val="bg2"/>
                </a:solidFill>
              </a:rPr>
              <a:t>--</a:t>
            </a:r>
            <a:r>
              <a:rPr lang="en-US" sz="2400" i="1">
                <a:solidFill>
                  <a:schemeClr val="bg2"/>
                </a:solidFill>
              </a:rPr>
              <a:t>Fitzpatrick, Sanders, &amp; Worthen, 2003</a:t>
            </a:r>
          </a:p>
          <a:p>
            <a:pPr>
              <a:buFont typeface="Wingdings" pitchFamily="2" charset="2"/>
              <a:buNone/>
            </a:pPr>
            <a:endParaRPr lang="en-US" sz="900">
              <a:solidFill>
                <a:schemeClr val="bg2"/>
              </a:solidFill>
            </a:endParaRPr>
          </a:p>
          <a:p>
            <a:r>
              <a:rPr lang="en-US" sz="2800"/>
              <a:t>In educational evaluation, that “object” might be a-</a:t>
            </a:r>
          </a:p>
          <a:p>
            <a:pPr lvl="1"/>
            <a:r>
              <a:rPr lang="en-US" sz="2400" b="1"/>
              <a:t>Programme</a:t>
            </a:r>
            <a:r>
              <a:rPr lang="en-US" sz="2400"/>
              <a:t>: “Reading Recovery program”</a:t>
            </a:r>
          </a:p>
          <a:p>
            <a:pPr lvl="1"/>
            <a:r>
              <a:rPr lang="en-US" sz="2400" b="1"/>
              <a:t>Project: </a:t>
            </a:r>
            <a:r>
              <a:rPr lang="en-US" sz="2400"/>
              <a:t>“violence reduction in schools” </a:t>
            </a:r>
          </a:p>
          <a:p>
            <a:pPr lvl="1"/>
            <a:r>
              <a:rPr lang="en-US" sz="2400" b="1"/>
              <a:t>Process</a:t>
            </a:r>
            <a:r>
              <a:rPr lang="en-US" sz="2400"/>
              <a:t>: “the transition from primary to secondary school”  “teacher practices in one special classes </a:t>
            </a:r>
          </a:p>
          <a:p>
            <a:pPr lvl="1"/>
            <a:r>
              <a:rPr lang="en-US" sz="2400" b="1"/>
              <a:t>Product</a:t>
            </a:r>
            <a:r>
              <a:rPr lang="en-US" sz="2400"/>
              <a:t>: “a new textbook series for reading”</a:t>
            </a:r>
            <a:br>
              <a:rPr lang="en-US" sz="2400"/>
            </a:b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09600" y="228600"/>
            <a:ext cx="7848600" cy="874713"/>
          </a:xfrm>
        </p:spPr>
        <p:txBody>
          <a:bodyPr/>
          <a:lstStyle/>
          <a:p>
            <a:r>
              <a:rPr lang="en-US"/>
              <a:t>Basic Steps in Evaluation</a:t>
            </a:r>
          </a:p>
        </p:txBody>
      </p:sp>
      <p:pic>
        <p:nvPicPr>
          <p:cNvPr id="125957" name="Picture 5"/>
          <p:cNvPicPr>
            <a:picLocks noChangeAspect="1" noChangeArrowheads="1"/>
          </p:cNvPicPr>
          <p:nvPr/>
        </p:nvPicPr>
        <p:blipFill>
          <a:blip r:embed="rId3" cstate="print"/>
          <a:srcRect/>
          <a:stretch>
            <a:fillRect/>
          </a:stretch>
        </p:blipFill>
        <p:spPr bwMode="auto">
          <a:xfrm>
            <a:off x="0" y="1600200"/>
            <a:ext cx="6934200" cy="5257800"/>
          </a:xfrm>
          <a:prstGeom prst="rect">
            <a:avLst/>
          </a:prstGeom>
          <a:noFill/>
          <a:ln w="12700" cap="sq">
            <a:noFill/>
            <a:miter lim="800000"/>
            <a:headEnd type="none" w="sm" len="sm"/>
            <a:tailEnd type="none" w="sm" len="sm"/>
          </a:ln>
          <a:effectLst/>
        </p:spPr>
      </p:pic>
      <p:sp>
        <p:nvSpPr>
          <p:cNvPr id="125958" name="Text Box 6"/>
          <p:cNvSpPr txBox="1">
            <a:spLocks noChangeArrowheads="1"/>
          </p:cNvSpPr>
          <p:nvPr/>
        </p:nvSpPr>
        <p:spPr bwMode="auto">
          <a:xfrm>
            <a:off x="3048000" y="1676400"/>
            <a:ext cx="2819400" cy="581025"/>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dirty="0">
                <a:solidFill>
                  <a:schemeClr val="bg1"/>
                </a:solidFill>
              </a:rPr>
              <a:t>Clarifying the Evaluation Requests &amp; Responsibilities</a:t>
            </a:r>
          </a:p>
        </p:txBody>
      </p:sp>
      <p:sp>
        <p:nvSpPr>
          <p:cNvPr id="125959" name="Text Box 7"/>
          <p:cNvSpPr txBox="1">
            <a:spLocks noChangeArrowheads="1"/>
          </p:cNvSpPr>
          <p:nvPr/>
        </p:nvSpPr>
        <p:spPr bwMode="auto">
          <a:xfrm>
            <a:off x="4343400" y="2286000"/>
            <a:ext cx="3352800" cy="581025"/>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Setting Boundaries &amp; Analyzing the Evaluation Context</a:t>
            </a:r>
          </a:p>
        </p:txBody>
      </p:sp>
      <p:sp>
        <p:nvSpPr>
          <p:cNvPr id="125960" name="Text Box 8"/>
          <p:cNvSpPr txBox="1">
            <a:spLocks noChangeArrowheads="1"/>
          </p:cNvSpPr>
          <p:nvPr/>
        </p:nvSpPr>
        <p:spPr bwMode="auto">
          <a:xfrm>
            <a:off x="5334000" y="3048000"/>
            <a:ext cx="3352800" cy="825500"/>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Focus the Evaluation: Identifying &amp; Selection Evaluation Questions &amp; Criteria</a:t>
            </a:r>
          </a:p>
        </p:txBody>
      </p:sp>
      <p:sp>
        <p:nvSpPr>
          <p:cNvPr id="125961" name="Text Box 9"/>
          <p:cNvSpPr txBox="1">
            <a:spLocks noChangeArrowheads="1"/>
          </p:cNvSpPr>
          <p:nvPr/>
        </p:nvSpPr>
        <p:spPr bwMode="auto">
          <a:xfrm>
            <a:off x="5715000" y="3962400"/>
            <a:ext cx="3124200" cy="825500"/>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Develop a plan to conduct evaluation –- Evaluation Design &amp; Data Collection Strategy</a:t>
            </a:r>
          </a:p>
        </p:txBody>
      </p:sp>
      <p:sp>
        <p:nvSpPr>
          <p:cNvPr id="125962" name="Text Box 10"/>
          <p:cNvSpPr txBox="1">
            <a:spLocks noChangeArrowheads="1"/>
          </p:cNvSpPr>
          <p:nvPr/>
        </p:nvSpPr>
        <p:spPr bwMode="auto">
          <a:xfrm>
            <a:off x="6553200" y="5181600"/>
            <a:ext cx="1600200" cy="336550"/>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Analyze Data</a:t>
            </a:r>
          </a:p>
        </p:txBody>
      </p:sp>
      <p:sp>
        <p:nvSpPr>
          <p:cNvPr id="125963" name="Text Box 11"/>
          <p:cNvSpPr txBox="1">
            <a:spLocks noChangeArrowheads="1"/>
          </p:cNvSpPr>
          <p:nvPr/>
        </p:nvSpPr>
        <p:spPr bwMode="auto">
          <a:xfrm>
            <a:off x="6705600" y="5791200"/>
            <a:ext cx="1600200" cy="336550"/>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Write Report</a:t>
            </a:r>
          </a:p>
        </p:txBody>
      </p:sp>
      <p:sp>
        <p:nvSpPr>
          <p:cNvPr id="125964" name="Freeform 12"/>
          <p:cNvSpPr>
            <a:spLocks/>
          </p:cNvSpPr>
          <p:nvPr/>
        </p:nvSpPr>
        <p:spPr bwMode="auto">
          <a:xfrm>
            <a:off x="3733800" y="1600200"/>
            <a:ext cx="3810000" cy="4267200"/>
          </a:xfrm>
          <a:custGeom>
            <a:avLst/>
            <a:gdLst/>
            <a:ahLst/>
            <a:cxnLst>
              <a:cxn ang="0">
                <a:pos x="0" y="0"/>
              </a:cxn>
              <a:cxn ang="0">
                <a:pos x="1968" y="1248"/>
              </a:cxn>
              <a:cxn ang="0">
                <a:pos x="2352" y="2400"/>
              </a:cxn>
            </a:cxnLst>
            <a:rect l="0" t="0" r="r" b="b"/>
            <a:pathLst>
              <a:path w="2360" h="2400">
                <a:moveTo>
                  <a:pt x="0" y="0"/>
                </a:moveTo>
                <a:cubicBezTo>
                  <a:pt x="788" y="424"/>
                  <a:pt x="1576" y="848"/>
                  <a:pt x="1968" y="1248"/>
                </a:cubicBezTo>
                <a:cubicBezTo>
                  <a:pt x="2360" y="1648"/>
                  <a:pt x="2288" y="2208"/>
                  <a:pt x="2352" y="2400"/>
                </a:cubicBezTo>
              </a:path>
            </a:pathLst>
          </a:custGeom>
          <a:noFill/>
          <a:ln w="76200" cap="sq" cmpd="sng">
            <a:solidFill>
              <a:srgbClr val="006666">
                <a:alpha val="50999"/>
              </a:srgbClr>
            </a:solidFill>
            <a:prstDash val="solid"/>
            <a:round/>
            <a:headEnd type="oval" w="med" len="med"/>
            <a:tailEnd type="triangle" w="med" len="med"/>
          </a:ln>
          <a:effectLst/>
        </p:spPr>
        <p:txBody>
          <a:bodyPr wrap="none"/>
          <a:lstStyle/>
          <a:p>
            <a:endParaRPr lang="en-GB"/>
          </a:p>
        </p:txBody>
      </p:sp>
      <p:sp>
        <p:nvSpPr>
          <p:cNvPr id="125965" name="Text Box 13"/>
          <p:cNvSpPr txBox="1">
            <a:spLocks noChangeArrowheads="1"/>
          </p:cNvSpPr>
          <p:nvPr/>
        </p:nvSpPr>
        <p:spPr bwMode="auto">
          <a:xfrm>
            <a:off x="6553200" y="4800600"/>
            <a:ext cx="1600200" cy="336550"/>
          </a:xfrm>
          <a:prstGeom prst="rect">
            <a:avLst/>
          </a:prstGeom>
          <a:solidFill>
            <a:schemeClr val="accent1"/>
          </a:solidFill>
          <a:ln w="12700" cap="sq">
            <a:noFill/>
            <a:miter lim="800000"/>
            <a:headEnd type="none" w="sm" len="sm"/>
            <a:tailEnd type="none" w="sm" len="sm"/>
          </a:ln>
          <a:effectLst/>
        </p:spPr>
        <p:txBody>
          <a:bodyPr>
            <a:spAutoFit/>
          </a:bodyPr>
          <a:lstStyle/>
          <a:p>
            <a:pPr>
              <a:spcBef>
                <a:spcPct val="50000"/>
              </a:spcBef>
            </a:pPr>
            <a:r>
              <a:rPr lang="en-US" sz="1600" b="1">
                <a:solidFill>
                  <a:schemeClr val="bg1"/>
                </a:solidFill>
              </a:rPr>
              <a:t>Conduct Study</a:t>
            </a:r>
          </a:p>
        </p:txBody>
      </p:sp>
      <p:sp>
        <p:nvSpPr>
          <p:cNvPr id="125966" name="Text Box 14"/>
          <p:cNvSpPr txBox="1">
            <a:spLocks noChangeArrowheads="1"/>
          </p:cNvSpPr>
          <p:nvPr/>
        </p:nvSpPr>
        <p:spPr bwMode="auto">
          <a:xfrm>
            <a:off x="3200400" y="1066800"/>
            <a:ext cx="5181600" cy="457200"/>
          </a:xfrm>
          <a:prstGeom prst="rect">
            <a:avLst/>
          </a:prstGeom>
          <a:solidFill>
            <a:srgbClr val="009900"/>
          </a:solidFill>
          <a:ln w="12700" cap="sq">
            <a:noFill/>
            <a:miter lim="800000"/>
            <a:headEnd type="none" w="sm" len="sm"/>
            <a:tailEnd type="none" w="sm" len="sm"/>
          </a:ln>
          <a:effectLst/>
        </p:spPr>
        <p:txBody>
          <a:bodyPr>
            <a:spAutoFit/>
          </a:bodyPr>
          <a:lstStyle/>
          <a:p>
            <a:pPr>
              <a:spcBef>
                <a:spcPct val="50000"/>
              </a:spcBef>
            </a:pPr>
            <a:r>
              <a:rPr lang="en-US" b="1">
                <a:solidFill>
                  <a:schemeClr val="bg1"/>
                </a:solidFill>
                <a:effectLst>
                  <a:outerShdw blurRad="38100" dist="38100" dir="2700000" algn="tl">
                    <a:srgbClr val="000000"/>
                  </a:outerShdw>
                </a:effectLst>
              </a:rPr>
              <a:t>Chapters in Worthen et al. 2003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a:t>Define the Purpose and Scope</a:t>
            </a:r>
          </a:p>
        </p:txBody>
      </p:sp>
      <p:sp>
        <p:nvSpPr>
          <p:cNvPr id="128003" name="Rectangle 3"/>
          <p:cNvSpPr>
            <a:spLocks noGrp="1" noChangeArrowheads="1"/>
          </p:cNvSpPr>
          <p:nvPr>
            <p:ph type="body" idx="1"/>
          </p:nvPr>
        </p:nvSpPr>
        <p:spPr>
          <a:xfrm>
            <a:off x="684213" y="1701800"/>
            <a:ext cx="7848600" cy="4927600"/>
          </a:xfrm>
        </p:spPr>
        <p:txBody>
          <a:bodyPr/>
          <a:lstStyle/>
          <a:p>
            <a:r>
              <a:rPr lang="en-US">
                <a:solidFill>
                  <a:schemeClr val="bg2"/>
                </a:solidFill>
              </a:rPr>
              <a:t>The first step is to define the purpose and scope of the evaluation.</a:t>
            </a:r>
            <a:r>
              <a:rPr lang="en-US"/>
              <a:t> </a:t>
            </a:r>
          </a:p>
          <a:p>
            <a:pPr lvl="1"/>
            <a:r>
              <a:rPr lang="en-US"/>
              <a:t>This is required in order to set limits to the evaluation, confining it to a manageable size. </a:t>
            </a:r>
          </a:p>
          <a:p>
            <a:pPr lvl="1"/>
            <a:r>
              <a:rPr lang="en-US"/>
              <a:t>This step also involves deciding on the goals and objectives for the evaluation. </a:t>
            </a:r>
          </a:p>
          <a:p>
            <a:pPr lvl="1"/>
            <a:r>
              <a:rPr lang="en-US"/>
              <a:t>As well as the audience for the evaluation results</a:t>
            </a:r>
          </a:p>
          <a:p>
            <a:pPr lvl="1">
              <a:buFont typeface="Wingdings" pitchFamily="2" charset="2"/>
              <a:buNone/>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a:t>Define the Purpose and Scope</a:t>
            </a:r>
          </a:p>
        </p:txBody>
      </p:sp>
      <p:sp>
        <p:nvSpPr>
          <p:cNvPr id="129027" name="Rectangle 3"/>
          <p:cNvSpPr>
            <a:spLocks noGrp="1" noChangeArrowheads="1"/>
          </p:cNvSpPr>
          <p:nvPr>
            <p:ph type="body" idx="1"/>
          </p:nvPr>
        </p:nvSpPr>
        <p:spPr>
          <a:xfrm>
            <a:off x="228600" y="1701800"/>
            <a:ext cx="8686800" cy="5003800"/>
          </a:xfrm>
        </p:spPr>
        <p:txBody>
          <a:bodyPr/>
          <a:lstStyle/>
          <a:p>
            <a:r>
              <a:rPr lang="en-US" sz="2800" dirty="0"/>
              <a:t>The audience for evaluation may be very restricted (primarily internal) or may include a wide </a:t>
            </a:r>
            <a:r>
              <a:rPr lang="en-US" sz="2800" dirty="0" smtClean="0"/>
              <a:t>range of </a:t>
            </a:r>
            <a:r>
              <a:rPr lang="en-US" sz="2800" dirty="0"/>
              <a:t>stakeholders and the general public.</a:t>
            </a:r>
          </a:p>
          <a:p>
            <a:r>
              <a:rPr lang="en-US" sz="2800" dirty="0"/>
              <a:t>The scope of the evaluation will depend on the evaluation's purpose and the information needs of the intended audience. </a:t>
            </a:r>
          </a:p>
          <a:p>
            <a:pPr lvl="1"/>
            <a:r>
              <a:rPr lang="en-US" sz="2400" dirty="0"/>
              <a:t>For example, it is appropriate to design a limited evaluation if the </a:t>
            </a:r>
            <a:r>
              <a:rPr lang="en-US" sz="2400" dirty="0" err="1"/>
              <a:t>programme</a:t>
            </a:r>
            <a:r>
              <a:rPr lang="en-US" sz="2400" dirty="0"/>
              <a:t> has already been evaluated and to target only certain parts of the program which have been changed, revised, or modified or only on certain objectives previously only partially achieved.  </a:t>
            </a:r>
          </a:p>
          <a:p>
            <a:pPr lvl="1">
              <a:buFont typeface="Wingdings" pitchFamily="2" charset="2"/>
              <a:buNone/>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Focus the Evaluation</a:t>
            </a:r>
          </a:p>
        </p:txBody>
      </p:sp>
      <p:sp>
        <p:nvSpPr>
          <p:cNvPr id="130051" name="Rectangle 3"/>
          <p:cNvSpPr>
            <a:spLocks noGrp="1" noChangeArrowheads="1"/>
          </p:cNvSpPr>
          <p:nvPr>
            <p:ph type="body" idx="1"/>
          </p:nvPr>
        </p:nvSpPr>
        <p:spPr/>
        <p:txBody>
          <a:bodyPr/>
          <a:lstStyle/>
          <a:p>
            <a:r>
              <a:rPr lang="en-US"/>
              <a:t>Most frequently this step is done through the development of a set of </a:t>
            </a:r>
            <a:r>
              <a:rPr lang="en-US" b="1">
                <a:effectLst>
                  <a:outerShdw blurRad="38100" dist="38100" dir="2700000" algn="tl">
                    <a:srgbClr val="C0C0C0"/>
                  </a:outerShdw>
                </a:effectLst>
              </a:rPr>
              <a:t>evaluation questions.</a:t>
            </a:r>
          </a:p>
          <a:p>
            <a:r>
              <a:rPr lang="en-US"/>
              <a:t>In turn the evaluation questions  will influence choices of model and in the “evaluation design”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Focus the Evaluation</a:t>
            </a:r>
          </a:p>
        </p:txBody>
      </p:sp>
      <p:sp>
        <p:nvSpPr>
          <p:cNvPr id="132099" name="Rectangle 3"/>
          <p:cNvSpPr>
            <a:spLocks noGrp="1" noChangeArrowheads="1"/>
          </p:cNvSpPr>
          <p:nvPr>
            <p:ph type="body" idx="1"/>
          </p:nvPr>
        </p:nvSpPr>
        <p:spPr/>
        <p:txBody>
          <a:bodyPr/>
          <a:lstStyle/>
          <a:p>
            <a:r>
              <a:rPr lang="en-US"/>
              <a:t>Developing evaluation questions requires that the </a:t>
            </a:r>
            <a:r>
              <a:rPr lang="en-US" b="1">
                <a:effectLst>
                  <a:outerShdw blurRad="38100" dist="38100" dir="2700000" algn="tl">
                    <a:srgbClr val="C0C0C0"/>
                  </a:outerShdw>
                </a:effectLst>
              </a:rPr>
              <a:t>object of the evaluation</a:t>
            </a:r>
            <a:r>
              <a:rPr lang="en-US"/>
              <a:t> is fully described and discussions held with stakeholders.</a:t>
            </a:r>
          </a:p>
          <a:p>
            <a:r>
              <a:rPr lang="en-US"/>
              <a:t>Evaluation questions should be prioritized and examined in relation to the time and resources available.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z="4000"/>
              <a:t>Sample Evaluation Questions</a:t>
            </a:r>
          </a:p>
        </p:txBody>
      </p:sp>
      <p:sp>
        <p:nvSpPr>
          <p:cNvPr id="134214" name="Rectangle 70"/>
          <p:cNvSpPr>
            <a:spLocks noChangeArrowheads="1"/>
          </p:cNvSpPr>
          <p:nvPr/>
        </p:nvSpPr>
        <p:spPr bwMode="auto">
          <a:xfrm>
            <a:off x="0" y="-3232150"/>
            <a:ext cx="9144000" cy="0"/>
          </a:xfrm>
          <a:prstGeom prst="rect">
            <a:avLst/>
          </a:prstGeom>
          <a:noFill/>
          <a:ln w="12700" cap="sq">
            <a:noFill/>
            <a:miter lim="800000"/>
            <a:headEnd type="none" w="sm" len="sm"/>
            <a:tailEnd type="none" w="sm" len="sm"/>
          </a:ln>
          <a:effectLst/>
        </p:spPr>
        <p:txBody>
          <a:bodyPr wrap="none" anchor="ctr">
            <a:spAutoFit/>
          </a:bodyPr>
          <a:lstStyle/>
          <a:p>
            <a:endParaRPr lang="en-GB"/>
          </a:p>
        </p:txBody>
      </p:sp>
      <p:sp>
        <p:nvSpPr>
          <p:cNvPr id="134278" name="Rectangle 134"/>
          <p:cNvSpPr>
            <a:spLocks noChangeArrowheads="1"/>
          </p:cNvSpPr>
          <p:nvPr/>
        </p:nvSpPr>
        <p:spPr bwMode="auto">
          <a:xfrm>
            <a:off x="4479925" y="9269413"/>
            <a:ext cx="184150" cy="822325"/>
          </a:xfrm>
          <a:prstGeom prst="rect">
            <a:avLst/>
          </a:prstGeom>
          <a:noFill/>
          <a:ln w="12700" cap="sq">
            <a:noFill/>
            <a:miter lim="800000"/>
            <a:headEnd type="none" w="sm" len="sm"/>
            <a:tailEnd type="none" w="sm" len="sm"/>
          </a:ln>
          <a:effectLst/>
        </p:spPr>
        <p:txBody>
          <a:bodyPr wrap="none" anchor="ctr">
            <a:spAutoFit/>
          </a:bodyPr>
          <a:lstStyle/>
          <a:p>
            <a:pPr algn="ctr" eaLnBrk="0" hangingPunct="0"/>
            <a:endParaRPr lang="en-US"/>
          </a:p>
          <a:p>
            <a:pPr algn="ctr" eaLnBrk="0" hangingPunct="0"/>
            <a:endParaRPr lang="en-US"/>
          </a:p>
        </p:txBody>
      </p:sp>
      <p:pic>
        <p:nvPicPr>
          <p:cNvPr id="134348" name="Picture 204"/>
          <p:cNvPicPr>
            <a:picLocks noChangeAspect="1" noChangeArrowheads="1"/>
          </p:cNvPicPr>
          <p:nvPr/>
        </p:nvPicPr>
        <p:blipFill>
          <a:blip r:embed="rId3" cstate="print"/>
          <a:srcRect/>
          <a:stretch>
            <a:fillRect/>
          </a:stretch>
        </p:blipFill>
        <p:spPr bwMode="auto">
          <a:xfrm>
            <a:off x="457200" y="1828800"/>
            <a:ext cx="8382000" cy="47244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4213" y="152400"/>
            <a:ext cx="7848600" cy="1198563"/>
          </a:xfrm>
        </p:spPr>
        <p:txBody>
          <a:bodyPr/>
          <a:lstStyle/>
          <a:p>
            <a:pPr algn="ctr"/>
            <a:r>
              <a:rPr lang="en-US" dirty="0"/>
              <a:t>Types of </a:t>
            </a:r>
            <a:r>
              <a:rPr lang="en-US" dirty="0" smtClean="0"/>
              <a:t>Questions </a:t>
            </a:r>
            <a:br>
              <a:rPr lang="en-US" dirty="0" smtClean="0"/>
            </a:br>
            <a:r>
              <a:rPr lang="en-US" dirty="0" smtClean="0"/>
              <a:t>(CIPP Framework)</a:t>
            </a:r>
            <a:endParaRPr lang="en-US" dirty="0"/>
          </a:p>
        </p:txBody>
      </p:sp>
      <p:sp>
        <p:nvSpPr>
          <p:cNvPr id="140291" name="Rectangle 3"/>
          <p:cNvSpPr>
            <a:spLocks noGrp="1" noChangeArrowheads="1"/>
          </p:cNvSpPr>
          <p:nvPr>
            <p:ph type="body" idx="1"/>
          </p:nvPr>
        </p:nvSpPr>
        <p:spPr>
          <a:xfrm>
            <a:off x="228600" y="1701800"/>
            <a:ext cx="8610600" cy="5156200"/>
          </a:xfrm>
        </p:spPr>
        <p:txBody>
          <a:bodyPr/>
          <a:lstStyle/>
          <a:p>
            <a:pPr>
              <a:lnSpc>
                <a:spcPct val="90000"/>
              </a:lnSpc>
            </a:pPr>
            <a:r>
              <a:rPr lang="en-US" sz="2600" b="1" i="1"/>
              <a:t>Context</a:t>
            </a:r>
            <a:r>
              <a:rPr lang="en-US" sz="2600"/>
              <a:t> questions </a:t>
            </a:r>
          </a:p>
          <a:p>
            <a:pPr lvl="1">
              <a:lnSpc>
                <a:spcPct val="90000"/>
              </a:lnSpc>
            </a:pPr>
            <a:r>
              <a:rPr lang="en-US" sz="2200"/>
              <a:t>are written to identify needs of target populations and opportunities to address those needs/ to determine how well project goals address stated needs </a:t>
            </a:r>
          </a:p>
          <a:p>
            <a:pPr>
              <a:lnSpc>
                <a:spcPct val="90000"/>
              </a:lnSpc>
            </a:pPr>
            <a:r>
              <a:rPr lang="en-US" sz="2600" b="1" i="1"/>
              <a:t>Input</a:t>
            </a:r>
            <a:r>
              <a:rPr lang="en-US" sz="2600"/>
              <a:t> questions </a:t>
            </a:r>
          </a:p>
          <a:p>
            <a:pPr lvl="1">
              <a:lnSpc>
                <a:spcPct val="90000"/>
              </a:lnSpc>
            </a:pPr>
            <a:r>
              <a:rPr lang="en-US" sz="2200"/>
              <a:t>are written to define capabilities, project strategies and designs, the goals (e.g., equipment, facilities, staff) </a:t>
            </a:r>
          </a:p>
          <a:p>
            <a:pPr>
              <a:lnSpc>
                <a:spcPct val="90000"/>
              </a:lnSpc>
            </a:pPr>
            <a:r>
              <a:rPr lang="en-US" sz="2600" b="1" i="1"/>
              <a:t>Process</a:t>
            </a:r>
            <a:r>
              <a:rPr lang="en-US" sz="2600"/>
              <a:t> questions </a:t>
            </a:r>
          </a:p>
          <a:p>
            <a:pPr lvl="1">
              <a:lnSpc>
                <a:spcPct val="90000"/>
              </a:lnSpc>
            </a:pPr>
            <a:r>
              <a:rPr lang="en-US" sz="2200"/>
              <a:t>are written to define deficiencies in the process or implementation, how were resources allocated, and what barriers threaten success</a:t>
            </a:r>
          </a:p>
          <a:p>
            <a:pPr>
              <a:lnSpc>
                <a:spcPct val="90000"/>
              </a:lnSpc>
            </a:pPr>
            <a:r>
              <a:rPr lang="en-US" sz="2600" b="1" i="1"/>
              <a:t>Product</a:t>
            </a:r>
            <a:r>
              <a:rPr lang="en-US" sz="2600"/>
              <a:t> questions </a:t>
            </a:r>
          </a:p>
          <a:p>
            <a:pPr lvl="1">
              <a:lnSpc>
                <a:spcPct val="90000"/>
              </a:lnSpc>
            </a:pPr>
            <a:r>
              <a:rPr lang="en-US" sz="2200"/>
              <a:t>are written to define outcomes, judge their worth, and describe lessons learned from the project.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Action Questions?</a:t>
            </a:r>
          </a:p>
        </p:txBody>
      </p:sp>
      <p:sp>
        <p:nvSpPr>
          <p:cNvPr id="196611" name="Rectangle 3"/>
          <p:cNvSpPr>
            <a:spLocks noGrp="1" noChangeArrowheads="1"/>
          </p:cNvSpPr>
          <p:nvPr>
            <p:ph type="body" idx="1"/>
          </p:nvPr>
        </p:nvSpPr>
        <p:spPr>
          <a:xfrm>
            <a:off x="228600" y="1701800"/>
            <a:ext cx="8686800" cy="5003800"/>
          </a:xfrm>
        </p:spPr>
        <p:txBody>
          <a:bodyPr/>
          <a:lstStyle/>
          <a:p>
            <a:r>
              <a:rPr lang="en-US" sz="3000" b="1" dirty="0"/>
              <a:t>'Action' or improve questions </a:t>
            </a:r>
            <a:r>
              <a:rPr lang="en-US" sz="3000" dirty="0"/>
              <a:t>deal with matters the project team can readily respond to, to rectify or improve an aspect of the innovation. </a:t>
            </a:r>
          </a:p>
          <a:p>
            <a:pPr lvl="1"/>
            <a:r>
              <a:rPr lang="en-US" sz="2600" dirty="0"/>
              <a:t>Other questions might focus on more general or 'big picture' outcomes not as directly linked to action.  Some of these may be ‘prove questions’. </a:t>
            </a:r>
          </a:p>
          <a:p>
            <a:pPr lvl="1"/>
            <a:r>
              <a:rPr lang="en-US" sz="2600" dirty="0"/>
              <a:t>It is important to ask both specific, action-oriented as well as more general, </a:t>
            </a:r>
            <a:r>
              <a:rPr lang="en-US" sz="2600" b="1" dirty="0"/>
              <a:t>'big picture’ type questions</a:t>
            </a:r>
            <a:r>
              <a:rPr lang="en-US" sz="26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2012 Specialization Courses</a:t>
            </a:r>
            <a:endParaRPr lang="en-GB" dirty="0"/>
          </a:p>
        </p:txBody>
      </p:sp>
      <p:sp>
        <p:nvSpPr>
          <p:cNvPr id="3" name="Content Placeholder 2"/>
          <p:cNvSpPr>
            <a:spLocks noGrp="1"/>
          </p:cNvSpPr>
          <p:nvPr>
            <p:ph sz="half" idx="1"/>
          </p:nvPr>
        </p:nvSpPr>
        <p:spPr>
          <a:xfrm>
            <a:off x="152400" y="1600200"/>
            <a:ext cx="4419600" cy="5105400"/>
          </a:xfrm>
          <a:solidFill>
            <a:schemeClr val="accent1">
              <a:lumMod val="20000"/>
              <a:lumOff val="80000"/>
            </a:schemeClr>
          </a:solidFill>
        </p:spPr>
        <p:txBody>
          <a:bodyPr/>
          <a:lstStyle/>
          <a:p>
            <a:r>
              <a:rPr lang="en-TT" sz="2000" b="1" dirty="0" smtClean="0"/>
              <a:t>Introduction to the Evaluation of Educational &amp; Social Systems (4 Credits)</a:t>
            </a:r>
          </a:p>
          <a:p>
            <a:pPr lvl="1"/>
            <a:r>
              <a:rPr lang="en-TT" sz="1600" dirty="0" smtClean="0"/>
              <a:t>Definitions &amp; History (1)</a:t>
            </a:r>
          </a:p>
          <a:p>
            <a:pPr lvl="1"/>
            <a:r>
              <a:rPr lang="en-TT" sz="1600" dirty="0" smtClean="0"/>
              <a:t>Profession &amp; Competencies (1)</a:t>
            </a:r>
          </a:p>
          <a:p>
            <a:pPr lvl="1"/>
            <a:r>
              <a:rPr lang="en-TT" sz="1600" dirty="0" smtClean="0"/>
              <a:t>Issues &amp; Standards (2)</a:t>
            </a:r>
          </a:p>
          <a:p>
            <a:pPr lvl="1"/>
            <a:r>
              <a:rPr lang="en-TT" sz="1600" dirty="0" smtClean="0"/>
              <a:t>Targets-Systems, Programmes, Curricula (3)</a:t>
            </a:r>
          </a:p>
          <a:p>
            <a:pPr lvl="1"/>
            <a:r>
              <a:rPr lang="en-TT" sz="1600" dirty="0" smtClean="0"/>
              <a:t>Benefits, Challenges, &amp; Practice (2)</a:t>
            </a:r>
          </a:p>
          <a:p>
            <a:pPr lvl="1"/>
            <a:r>
              <a:rPr lang="en-TT" sz="1600" dirty="0" smtClean="0"/>
              <a:t>Evaluation in Schools (2)</a:t>
            </a:r>
          </a:p>
          <a:p>
            <a:pPr lvl="1"/>
            <a:r>
              <a:rPr lang="en-TT" sz="1600" dirty="0" smtClean="0"/>
              <a:t>Evaluation in Communities (2)</a:t>
            </a:r>
          </a:p>
          <a:p>
            <a:pPr lvl="1">
              <a:buNone/>
            </a:pPr>
            <a:endParaRPr lang="en-TT" sz="1800" dirty="0" smtClean="0"/>
          </a:p>
          <a:p>
            <a:r>
              <a:rPr lang="en-TT" sz="2000" b="1" dirty="0" smtClean="0"/>
              <a:t>Evaluating National Systems</a:t>
            </a:r>
          </a:p>
          <a:p>
            <a:pPr lvl="1"/>
            <a:r>
              <a:rPr lang="en-TT" sz="1600" dirty="0" smtClean="0"/>
              <a:t>National Assessment (5)</a:t>
            </a:r>
          </a:p>
          <a:p>
            <a:pPr lvl="1"/>
            <a:r>
              <a:rPr lang="en-TT" sz="1600" dirty="0" smtClean="0"/>
              <a:t>Cross-Country &amp; International Assessments (5)</a:t>
            </a:r>
          </a:p>
          <a:p>
            <a:pPr lvl="1"/>
            <a:r>
              <a:rPr lang="en-TT" sz="1600" dirty="0" smtClean="0"/>
              <a:t>Project (3)</a:t>
            </a:r>
          </a:p>
        </p:txBody>
      </p:sp>
      <p:sp>
        <p:nvSpPr>
          <p:cNvPr id="4" name="Content Placeholder 3"/>
          <p:cNvSpPr>
            <a:spLocks noGrp="1"/>
          </p:cNvSpPr>
          <p:nvPr>
            <p:ph sz="half" idx="2"/>
          </p:nvPr>
        </p:nvSpPr>
        <p:spPr>
          <a:xfrm>
            <a:off x="4648200" y="1676400"/>
            <a:ext cx="4383088" cy="4876800"/>
          </a:xfrm>
          <a:solidFill>
            <a:schemeClr val="accent1">
              <a:lumMod val="20000"/>
              <a:lumOff val="80000"/>
            </a:schemeClr>
          </a:solidFill>
        </p:spPr>
        <p:txBody>
          <a:bodyPr/>
          <a:lstStyle/>
          <a:p>
            <a:r>
              <a:rPr lang="en-TT" sz="2400" b="1" dirty="0" smtClean="0"/>
              <a:t>Evaluation Designs (4 Credits)</a:t>
            </a:r>
          </a:p>
          <a:p>
            <a:pPr lvl="1"/>
            <a:r>
              <a:rPr lang="en-TT" sz="1600" dirty="0" smtClean="0"/>
              <a:t>Evaluation Models (4)</a:t>
            </a:r>
          </a:p>
          <a:p>
            <a:pPr lvl="1"/>
            <a:r>
              <a:rPr lang="en-TT" sz="1600" dirty="0" smtClean="0"/>
              <a:t>Evaluation Designs (6)</a:t>
            </a:r>
          </a:p>
          <a:p>
            <a:pPr lvl="2"/>
            <a:r>
              <a:rPr lang="en-TT" sz="1600" i="1" dirty="0" smtClean="0"/>
              <a:t>Protocol</a:t>
            </a:r>
          </a:p>
          <a:p>
            <a:pPr lvl="2"/>
            <a:r>
              <a:rPr lang="en-TT" sz="1600" i="1" dirty="0" err="1" smtClean="0"/>
              <a:t>Qual</a:t>
            </a:r>
            <a:r>
              <a:rPr lang="en-TT" sz="1600" i="1" dirty="0" smtClean="0"/>
              <a:t>, </a:t>
            </a:r>
            <a:r>
              <a:rPr lang="en-TT" sz="1600" i="1" dirty="0" err="1" smtClean="0"/>
              <a:t>Quan</a:t>
            </a:r>
            <a:r>
              <a:rPr lang="en-TT" sz="1600" i="1" dirty="0" smtClean="0"/>
              <a:t>, MM</a:t>
            </a:r>
          </a:p>
          <a:p>
            <a:pPr marL="742950" lvl="2" indent="-342900"/>
            <a:r>
              <a:rPr lang="en-TT" sz="1600" dirty="0" smtClean="0"/>
              <a:t>The Practice of Evaluation Designs (3)</a:t>
            </a:r>
          </a:p>
          <a:p>
            <a:endParaRPr lang="en-TT" dirty="0" smtClean="0"/>
          </a:p>
          <a:p>
            <a:r>
              <a:rPr lang="en-TT" sz="2400" b="1" dirty="0" smtClean="0"/>
              <a:t>Evaluation Project (9 Credits)</a:t>
            </a:r>
          </a:p>
          <a:p>
            <a:pPr lvl="1"/>
            <a:r>
              <a:rPr lang="en-TT" sz="1600" dirty="0" smtClean="0"/>
              <a:t>Develop an evaluation </a:t>
            </a:r>
            <a:r>
              <a:rPr lang="en-TT" sz="1600" dirty="0" err="1" smtClean="0"/>
              <a:t>workplan</a:t>
            </a:r>
            <a:r>
              <a:rPr lang="en-TT" sz="1600" dirty="0" smtClean="0"/>
              <a:t> (8)</a:t>
            </a:r>
          </a:p>
          <a:p>
            <a:pPr lvl="1"/>
            <a:r>
              <a:rPr lang="en-TT" sz="1600" dirty="0" smtClean="0"/>
              <a:t>Implement </a:t>
            </a:r>
            <a:r>
              <a:rPr lang="en-TT" sz="1600" dirty="0" err="1" smtClean="0"/>
              <a:t>workplan</a:t>
            </a:r>
            <a:r>
              <a:rPr lang="en-TT" sz="1600" dirty="0" smtClean="0"/>
              <a:t> (12</a:t>
            </a:r>
            <a:r>
              <a:rPr lang="en-TT" sz="1600" b="1" dirty="0" smtClean="0"/>
              <a:t>)</a:t>
            </a:r>
          </a:p>
          <a:p>
            <a:pPr lvl="1"/>
            <a:r>
              <a:rPr lang="en-TT" sz="1600" dirty="0" smtClean="0"/>
              <a:t>Write &amp; present report (6</a:t>
            </a:r>
            <a:r>
              <a:rPr lang="en-TT" sz="2000" dirty="0" smtClean="0"/>
              <a:t>)</a:t>
            </a:r>
            <a:endParaRPr lang="en-GB" sz="2000"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High-value questions?</a:t>
            </a:r>
          </a:p>
        </p:txBody>
      </p:sp>
      <p:sp>
        <p:nvSpPr>
          <p:cNvPr id="197635" name="Rectangle 3"/>
          <p:cNvSpPr>
            <a:spLocks noGrp="1" noChangeArrowheads="1"/>
          </p:cNvSpPr>
          <p:nvPr>
            <p:ph type="body" idx="1"/>
          </p:nvPr>
        </p:nvSpPr>
        <p:spPr>
          <a:xfrm>
            <a:off x="533400" y="1701800"/>
            <a:ext cx="7999413" cy="4851400"/>
          </a:xfrm>
        </p:spPr>
        <p:txBody>
          <a:bodyPr/>
          <a:lstStyle/>
          <a:p>
            <a:pPr>
              <a:lnSpc>
                <a:spcPct val="90000"/>
              </a:lnSpc>
            </a:pPr>
            <a:r>
              <a:rPr lang="en-US" dirty="0"/>
              <a:t>Some questions are particularly useful to ask because of their high 'pay-off‘.</a:t>
            </a:r>
          </a:p>
          <a:p>
            <a:pPr lvl="1">
              <a:lnSpc>
                <a:spcPct val="90000"/>
              </a:lnSpc>
            </a:pPr>
            <a:r>
              <a:rPr lang="en-US" dirty="0"/>
              <a:t>For these questions, </a:t>
            </a:r>
          </a:p>
          <a:p>
            <a:pPr lvl="2">
              <a:lnSpc>
                <a:spcPct val="90000"/>
              </a:lnSpc>
            </a:pPr>
            <a:r>
              <a:rPr lang="en-US" dirty="0"/>
              <a:t>little other information in the area</a:t>
            </a:r>
          </a:p>
          <a:p>
            <a:pPr lvl="2">
              <a:lnSpc>
                <a:spcPct val="90000"/>
              </a:lnSpc>
            </a:pPr>
            <a:r>
              <a:rPr lang="en-US" dirty="0"/>
              <a:t>answers are of great interest to the major stakeholders </a:t>
            </a:r>
          </a:p>
          <a:p>
            <a:pPr lvl="2">
              <a:lnSpc>
                <a:spcPct val="90000"/>
              </a:lnSpc>
            </a:pPr>
            <a:r>
              <a:rPr lang="en-US" dirty="0"/>
              <a:t>answers will inform or highlight areas that can readily be improved </a:t>
            </a:r>
          </a:p>
          <a:p>
            <a:pPr lvl="2">
              <a:lnSpc>
                <a:spcPct val="90000"/>
              </a:lnSpc>
            </a:pPr>
            <a:r>
              <a:rPr lang="en-US" dirty="0"/>
              <a:t>Answers are feasibly obtained given the time and resources available.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Grp="1" noChangeArrowheads="1"/>
          </p:cNvSpPr>
          <p:nvPr>
            <p:ph type="title"/>
          </p:nvPr>
        </p:nvSpPr>
        <p:spPr>
          <a:xfrm>
            <a:off x="684213" y="476250"/>
            <a:ext cx="8154987" cy="874713"/>
          </a:xfrm>
        </p:spPr>
        <p:txBody>
          <a:bodyPr/>
          <a:lstStyle/>
          <a:p>
            <a:r>
              <a:rPr lang="en-US" sz="4000" dirty="0"/>
              <a:t>‘Prove’ </a:t>
            </a:r>
            <a:r>
              <a:rPr lang="en-US" sz="4000" dirty="0" smtClean="0"/>
              <a:t>&amp; </a:t>
            </a:r>
            <a:r>
              <a:rPr lang="en-US" sz="4000" dirty="0"/>
              <a:t>‘improve’ questions</a:t>
            </a:r>
          </a:p>
        </p:txBody>
      </p:sp>
      <p:pic>
        <p:nvPicPr>
          <p:cNvPr id="202756" name="Picture 4"/>
          <p:cNvPicPr>
            <a:picLocks noGrp="1" noChangeAspect="1" noChangeArrowheads="1"/>
          </p:cNvPicPr>
          <p:nvPr>
            <p:ph idx="1"/>
          </p:nvPr>
        </p:nvPicPr>
        <p:blipFill>
          <a:blip r:embed="rId3" cstate="print"/>
          <a:srcRect/>
          <a:stretch>
            <a:fillRect/>
          </a:stretch>
        </p:blipFill>
        <p:spPr>
          <a:xfrm>
            <a:off x="381000" y="1676400"/>
            <a:ext cx="8534400" cy="4800600"/>
          </a:xfrm>
          <a:noFill/>
          <a:ln/>
        </p:spPr>
      </p:pic>
      <p:sp>
        <p:nvSpPr>
          <p:cNvPr id="202759" name="Text Box 7"/>
          <p:cNvSpPr txBox="1">
            <a:spLocks noChangeArrowheads="1"/>
          </p:cNvSpPr>
          <p:nvPr/>
        </p:nvSpPr>
        <p:spPr bwMode="auto">
          <a:xfrm>
            <a:off x="1371600" y="152400"/>
            <a:ext cx="670560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a:p>
        </p:txBody>
      </p:sp>
      <p:sp>
        <p:nvSpPr>
          <p:cNvPr id="202760" name="Text Box 8"/>
          <p:cNvSpPr txBox="1">
            <a:spLocks noChangeArrowheads="1"/>
          </p:cNvSpPr>
          <p:nvPr/>
        </p:nvSpPr>
        <p:spPr bwMode="auto">
          <a:xfrm>
            <a:off x="533400" y="0"/>
            <a:ext cx="7543800" cy="9477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chemeClr val="bg2"/>
                </a:solidFill>
                <a:hlinkClick r:id="rId4"/>
              </a:rPr>
              <a:t>http://www.publichealth.arizona.edu/chwtoolkit/PDFs/Logicmod/chapter4.pdf#search=%22evaluation%20%2B%20logic%20model%22</a:t>
            </a:r>
            <a:endParaRPr lang="en-US" sz="1600">
              <a:solidFill>
                <a:schemeClr val="bg2"/>
              </a:solidFill>
            </a:endParaRPr>
          </a:p>
          <a:p>
            <a:pPr>
              <a:spcBef>
                <a:spcPct val="50000"/>
              </a:spcBef>
            </a:pPr>
            <a:endParaRPr lang="en-US" sz="160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4213" y="476250"/>
            <a:ext cx="8078787" cy="874713"/>
          </a:xfrm>
        </p:spPr>
        <p:txBody>
          <a:bodyPr/>
          <a:lstStyle/>
          <a:p>
            <a:r>
              <a:rPr lang="en-US" sz="4000"/>
              <a:t>Strategy for obtaining questions</a:t>
            </a:r>
          </a:p>
        </p:txBody>
      </p:sp>
      <p:sp>
        <p:nvSpPr>
          <p:cNvPr id="141315" name="Rectangle 3"/>
          <p:cNvSpPr>
            <a:spLocks noGrp="1" noChangeArrowheads="1"/>
          </p:cNvSpPr>
          <p:nvPr>
            <p:ph type="body" idx="1"/>
          </p:nvPr>
        </p:nvSpPr>
        <p:spPr/>
        <p:txBody>
          <a:bodyPr/>
          <a:lstStyle/>
          <a:p>
            <a:r>
              <a:rPr lang="en-US" dirty="0" smtClean="0"/>
              <a:t>Theory-Driven Models and logic </a:t>
            </a:r>
            <a:r>
              <a:rPr lang="en-US" dirty="0" err="1" smtClean="0"/>
              <a:t>modelling</a:t>
            </a:r>
            <a:r>
              <a:rPr lang="en-US" dirty="0" smtClean="0"/>
              <a:t> have a built in mechanism for developing EQs</a:t>
            </a:r>
          </a:p>
          <a:p>
            <a:r>
              <a:rPr lang="en-US" dirty="0" smtClean="0"/>
              <a:t>However, </a:t>
            </a:r>
            <a:r>
              <a:rPr lang="en-US" dirty="0"/>
              <a:t>logic </a:t>
            </a:r>
            <a:r>
              <a:rPr lang="en-US" dirty="0" smtClean="0"/>
              <a:t>models may be used in other approaches.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4213" y="476250"/>
            <a:ext cx="8078787" cy="874713"/>
          </a:xfrm>
        </p:spPr>
        <p:txBody>
          <a:bodyPr/>
          <a:lstStyle/>
          <a:p>
            <a:r>
              <a:rPr lang="en-US" sz="4000"/>
              <a:t>Strategy for obtaining questions</a:t>
            </a:r>
          </a:p>
        </p:txBody>
      </p:sp>
      <p:sp>
        <p:nvSpPr>
          <p:cNvPr id="141315" name="Rectangle 3"/>
          <p:cNvSpPr>
            <a:spLocks noGrp="1" noChangeArrowheads="1"/>
          </p:cNvSpPr>
          <p:nvPr>
            <p:ph type="body" idx="1"/>
          </p:nvPr>
        </p:nvSpPr>
        <p:spPr/>
        <p:txBody>
          <a:bodyPr/>
          <a:lstStyle/>
          <a:p>
            <a:r>
              <a:rPr lang="en-US" dirty="0" smtClean="0"/>
              <a:t>Logic Models </a:t>
            </a:r>
            <a:r>
              <a:rPr lang="en-US" dirty="0"/>
              <a:t>illustrates the purpose and content of your program and makes it easier to develop meaningful evaluation questions from a variety of program vantage points: context, implementation and results (which includes outputs, outcomes, and impact).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a:r>
              <a:rPr lang="en-US" sz="4000"/>
              <a:t>Framing questions using the logic model</a:t>
            </a:r>
          </a:p>
        </p:txBody>
      </p:sp>
      <p:pic>
        <p:nvPicPr>
          <p:cNvPr id="205831" name="Picture 7"/>
          <p:cNvPicPr>
            <a:picLocks noGrp="1" noChangeAspect="1" noChangeArrowheads="1"/>
          </p:cNvPicPr>
          <p:nvPr>
            <p:ph idx="1"/>
          </p:nvPr>
        </p:nvPicPr>
        <p:blipFill>
          <a:blip r:embed="rId3" cstate="print"/>
          <a:srcRect/>
          <a:stretch>
            <a:fillRect/>
          </a:stretch>
        </p:blipFill>
        <p:spPr>
          <a:xfrm>
            <a:off x="0" y="1600200"/>
            <a:ext cx="9144000" cy="52578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Grp="1" noChangeAspect="1" noChangeArrowheads="1"/>
          </p:cNvPicPr>
          <p:nvPr>
            <p:ph idx="4294967295"/>
          </p:nvPr>
        </p:nvPicPr>
        <p:blipFill>
          <a:blip r:embed="rId3" cstate="print"/>
          <a:srcRect/>
          <a:stretch>
            <a:fillRect/>
          </a:stretch>
        </p:blipFill>
        <p:spPr>
          <a:xfrm>
            <a:off x="1447800" y="0"/>
            <a:ext cx="6858000" cy="68580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On logic models</a:t>
            </a:r>
            <a:endParaRPr lang="en-GB" dirty="0"/>
          </a:p>
        </p:txBody>
      </p:sp>
      <p:sp>
        <p:nvSpPr>
          <p:cNvPr id="3" name="Content Placeholder 2"/>
          <p:cNvSpPr>
            <a:spLocks noGrp="1"/>
          </p:cNvSpPr>
          <p:nvPr>
            <p:ph idx="1"/>
          </p:nvPr>
        </p:nvSpPr>
        <p:spPr/>
        <p:txBody>
          <a:bodyPr/>
          <a:lstStyle/>
          <a:p>
            <a:r>
              <a:rPr lang="en-TT" dirty="0" smtClean="0"/>
              <a:t>The term "logic model" comes from evaluation, but as the term suggests, they are a basic element of programming that communicates the logic behind a program. </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On logic models</a:t>
            </a:r>
            <a:endParaRPr lang="en-GB" dirty="0"/>
          </a:p>
        </p:txBody>
      </p:sp>
      <p:sp>
        <p:nvSpPr>
          <p:cNvPr id="3" name="Content Placeholder 2"/>
          <p:cNvSpPr>
            <a:spLocks noGrp="1"/>
          </p:cNvSpPr>
          <p:nvPr>
            <p:ph idx="1"/>
          </p:nvPr>
        </p:nvSpPr>
        <p:spPr/>
        <p:txBody>
          <a:bodyPr/>
          <a:lstStyle/>
          <a:p>
            <a:r>
              <a:rPr lang="en-TT" dirty="0" smtClean="0"/>
              <a:t>A logic model’s purpose is to communicate the underlying "theory" or set of assumptions or hypotheses that program proponents have about why the program will work, or about why it is a good solution to an identified problem.</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458200" cy="874713"/>
          </a:xfrm>
        </p:spPr>
        <p:txBody>
          <a:bodyPr/>
          <a:lstStyle/>
          <a:p>
            <a:r>
              <a:rPr lang="en-TT" dirty="0" smtClean="0"/>
              <a:t>What do logic models look like</a:t>
            </a:r>
            <a:endParaRPr lang="en-GB" dirty="0"/>
          </a:p>
        </p:txBody>
      </p:sp>
      <p:sp>
        <p:nvSpPr>
          <p:cNvPr id="3" name="Content Placeholder 2"/>
          <p:cNvSpPr>
            <a:spLocks noGrp="1"/>
          </p:cNvSpPr>
          <p:nvPr>
            <p:ph idx="1"/>
          </p:nvPr>
        </p:nvSpPr>
        <p:spPr>
          <a:xfrm>
            <a:off x="381000" y="1701800"/>
            <a:ext cx="8458200" cy="4927600"/>
          </a:xfrm>
        </p:spPr>
        <p:txBody>
          <a:bodyPr/>
          <a:lstStyle/>
          <a:p>
            <a:r>
              <a:rPr lang="en-TT" dirty="0" smtClean="0"/>
              <a:t>Logic models are typically diagrams, flow sheets, or some other type of visual schematic conveying relationships between contextual factors and programmatic inputs, processes, and outcomes. The scheme shows links in a chain of reasoning about "what causes what," in relationship to the desired outcome or goal. The desired outcome or goal is usually shown as the last link.</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382000" cy="874713"/>
          </a:xfrm>
        </p:spPr>
        <p:txBody>
          <a:bodyPr/>
          <a:lstStyle/>
          <a:p>
            <a:r>
              <a:rPr lang="en-TT" dirty="0" smtClean="0"/>
              <a:t>How to develop a Logic Model</a:t>
            </a:r>
            <a:endParaRPr lang="en-GB" dirty="0"/>
          </a:p>
        </p:txBody>
      </p:sp>
      <p:sp>
        <p:nvSpPr>
          <p:cNvPr id="3" name="Content Placeholder 2"/>
          <p:cNvSpPr>
            <a:spLocks noGrp="1"/>
          </p:cNvSpPr>
          <p:nvPr>
            <p:ph idx="1"/>
          </p:nvPr>
        </p:nvSpPr>
        <p:spPr>
          <a:xfrm>
            <a:off x="684212" y="1701800"/>
            <a:ext cx="8154987" cy="4679950"/>
          </a:xfrm>
        </p:spPr>
        <p:txBody>
          <a:bodyPr/>
          <a:lstStyle/>
          <a:p>
            <a:r>
              <a:rPr lang="en-TT" b="1" dirty="0"/>
              <a:t>Review and clarify the links between activities and </a:t>
            </a:r>
            <a:r>
              <a:rPr lang="en-TT" b="1" dirty="0" smtClean="0"/>
              <a:t>outcomes (impacts).</a:t>
            </a:r>
          </a:p>
          <a:p>
            <a:r>
              <a:rPr lang="en-TT" b="1" dirty="0"/>
              <a:t>Add inputs and outputs for each activity</a:t>
            </a:r>
            <a:r>
              <a:rPr lang="en-TT" b="1" dirty="0" smtClean="0"/>
              <a:t>.</a:t>
            </a:r>
          </a:p>
          <a:p>
            <a:r>
              <a:rPr lang="en-GB" b="1" dirty="0"/>
              <a:t>Construct a draft model</a:t>
            </a:r>
            <a:r>
              <a:rPr lang="en-GB" b="1" dirty="0" smtClean="0"/>
              <a:t>.</a:t>
            </a:r>
          </a:p>
          <a:p>
            <a:r>
              <a:rPr lang="en-GB" b="1" dirty="0" smtClean="0"/>
              <a:t>Review </a:t>
            </a:r>
            <a:r>
              <a:rPr lang="en-GB" b="1" dirty="0"/>
              <a:t>and revise.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Reading</a:t>
            </a:r>
          </a:p>
        </p:txBody>
      </p:sp>
      <p:sp>
        <p:nvSpPr>
          <p:cNvPr id="138243" name="Rectangle 3"/>
          <p:cNvSpPr>
            <a:spLocks noGrp="1" noChangeArrowheads="1"/>
          </p:cNvSpPr>
          <p:nvPr>
            <p:ph type="body" idx="1"/>
          </p:nvPr>
        </p:nvSpPr>
        <p:spPr>
          <a:xfrm>
            <a:off x="457200" y="1752600"/>
            <a:ext cx="8229600" cy="4679950"/>
          </a:xfrm>
        </p:spPr>
        <p:txBody>
          <a:bodyPr/>
          <a:lstStyle/>
          <a:p>
            <a:pPr>
              <a:lnSpc>
                <a:spcPct val="90000"/>
              </a:lnSpc>
            </a:pPr>
            <a:r>
              <a:rPr lang="en-US" sz="2400" dirty="0"/>
              <a:t>Free material </a:t>
            </a:r>
            <a:r>
              <a:rPr lang="en-US" sz="2400" dirty="0">
                <a:hlinkClick r:id="rId3"/>
              </a:rPr>
              <a:t>http://teacherpathfinder.org/School/Assess/assess.html</a:t>
            </a:r>
            <a:endParaRPr lang="en-US" sz="2400" dirty="0"/>
          </a:p>
          <a:p>
            <a:pPr>
              <a:lnSpc>
                <a:spcPct val="90000"/>
              </a:lnSpc>
            </a:pPr>
            <a:r>
              <a:rPr lang="en-US" sz="2400" dirty="0">
                <a:hlinkClick r:id="rId4"/>
              </a:rPr>
              <a:t>http://www.tbs-sct.gc.ca/eval/pubs/func-fonc/func-fonc_e.asp#s5</a:t>
            </a:r>
            <a:endParaRPr lang="en-US" sz="2400" dirty="0"/>
          </a:p>
          <a:p>
            <a:pPr>
              <a:lnSpc>
                <a:spcPct val="90000"/>
              </a:lnSpc>
            </a:pPr>
            <a:r>
              <a:rPr lang="en-US" sz="2400" dirty="0">
                <a:hlinkClick r:id="rId5"/>
              </a:rPr>
              <a:t>http://www.managementhelp.org/evaluatn/fnl_eval.htm</a:t>
            </a:r>
            <a:endParaRPr lang="en-US" sz="2400" dirty="0"/>
          </a:p>
          <a:p>
            <a:pPr>
              <a:lnSpc>
                <a:spcPct val="90000"/>
              </a:lnSpc>
            </a:pPr>
            <a:r>
              <a:rPr lang="en-US" sz="2400" dirty="0">
                <a:hlinkClick r:id="rId6"/>
              </a:rPr>
              <a:t>http://www.ehr.nsf.gov/EHR/REC/pubs/NSF97-153/START.HTM#TOC</a:t>
            </a:r>
            <a:endParaRPr lang="en-US" sz="2400" dirty="0"/>
          </a:p>
          <a:p>
            <a:pPr>
              <a:lnSpc>
                <a:spcPct val="90000"/>
              </a:lnSpc>
            </a:pPr>
            <a:r>
              <a:rPr lang="en-US" sz="2400" dirty="0">
                <a:hlinkClick r:id="rId7"/>
              </a:rPr>
              <a:t>http://www.utas.edu.au/pet/sections/developing.html</a:t>
            </a:r>
            <a:endParaRPr lang="en-US" sz="2400" dirty="0"/>
          </a:p>
          <a:p>
            <a:pPr>
              <a:lnSpc>
                <a:spcPct val="90000"/>
              </a:lnSpc>
            </a:pPr>
            <a:r>
              <a:rPr lang="en-US" sz="2400" dirty="0"/>
              <a:t>http://www.chrc-caribbean.org/Downloads/files/Evaluation%20workplan.pdf#search=%22developing%20an%20evaluation%20design%22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250"/>
            <a:ext cx="8228013" cy="874713"/>
          </a:xfrm>
        </p:spPr>
        <p:txBody>
          <a:bodyPr/>
          <a:lstStyle/>
          <a:p>
            <a:r>
              <a:rPr lang="en-TT" dirty="0" smtClean="0"/>
              <a:t>Use a logic model framework</a:t>
            </a:r>
            <a:endParaRPr lang="en-GB" dirty="0"/>
          </a:p>
        </p:txBody>
      </p:sp>
      <p:pic>
        <p:nvPicPr>
          <p:cNvPr id="212994" name="Picture 2"/>
          <p:cNvPicPr>
            <a:picLocks noGrp="1" noChangeAspect="1" noChangeArrowheads="1"/>
          </p:cNvPicPr>
          <p:nvPr>
            <p:ph idx="1"/>
          </p:nvPr>
        </p:nvPicPr>
        <p:blipFill>
          <a:blip r:embed="rId3" cstate="print"/>
          <a:srcRect/>
          <a:stretch>
            <a:fillRect/>
          </a:stretch>
        </p:blipFill>
        <p:spPr bwMode="auto">
          <a:xfrm>
            <a:off x="465561" y="2209800"/>
            <a:ext cx="8395547" cy="34036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a:stretch>
            <a:fillRect/>
          </a:stretch>
        </p:blipFill>
        <p:spPr bwMode="auto">
          <a:xfrm>
            <a:off x="152400" y="609600"/>
            <a:ext cx="8376787" cy="512445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52400" y="476250"/>
            <a:ext cx="8839200" cy="874713"/>
          </a:xfrm>
        </p:spPr>
        <p:txBody>
          <a:bodyPr/>
          <a:lstStyle/>
          <a:p>
            <a:pPr algn="ctr"/>
            <a:r>
              <a:rPr lang="en-US" sz="3600">
                <a:effectLst>
                  <a:outerShdw blurRad="38100" dist="38100" dir="2700000" algn="tl">
                    <a:srgbClr val="C0C0C0"/>
                  </a:outerShdw>
                </a:effectLst>
              </a:rPr>
              <a:t>Evaluating the evaluation questions</a:t>
            </a:r>
          </a:p>
        </p:txBody>
      </p:sp>
      <p:sp>
        <p:nvSpPr>
          <p:cNvPr id="135171" name="Rectangle 3"/>
          <p:cNvSpPr>
            <a:spLocks noGrp="1" noChangeArrowheads="1"/>
          </p:cNvSpPr>
          <p:nvPr>
            <p:ph type="body" idx="1"/>
          </p:nvPr>
        </p:nvSpPr>
        <p:spPr>
          <a:xfrm>
            <a:off x="228600" y="1600200"/>
            <a:ext cx="8763000" cy="5156200"/>
          </a:xfrm>
        </p:spPr>
        <p:txBody>
          <a:bodyPr/>
          <a:lstStyle/>
          <a:p>
            <a:pPr>
              <a:lnSpc>
                <a:spcPct val="90000"/>
              </a:lnSpc>
            </a:pPr>
            <a:r>
              <a:rPr lang="en-US"/>
              <a:t>Who will use the information?</a:t>
            </a:r>
          </a:p>
          <a:p>
            <a:pPr>
              <a:lnSpc>
                <a:spcPct val="90000"/>
              </a:lnSpc>
            </a:pPr>
            <a:r>
              <a:rPr lang="en-US"/>
              <a:t>Would an answer reduce the present uncertainty?</a:t>
            </a:r>
          </a:p>
          <a:p>
            <a:pPr>
              <a:lnSpc>
                <a:spcPct val="90000"/>
              </a:lnSpc>
            </a:pPr>
            <a:r>
              <a:rPr lang="en-US"/>
              <a:t>Would an answer yield important information?</a:t>
            </a:r>
          </a:p>
          <a:p>
            <a:pPr>
              <a:lnSpc>
                <a:spcPct val="90000"/>
              </a:lnSpc>
            </a:pPr>
            <a:r>
              <a:rPr lang="en-US"/>
              <a:t>Is this question merely of passing interest</a:t>
            </a:r>
          </a:p>
          <a:p>
            <a:pPr>
              <a:lnSpc>
                <a:spcPct val="90000"/>
              </a:lnSpc>
            </a:pPr>
            <a:r>
              <a:rPr lang="en-US"/>
              <a:t>Would the omission of the question limit the scope of the evaluation?</a:t>
            </a:r>
          </a:p>
          <a:p>
            <a:pPr>
              <a:lnSpc>
                <a:spcPct val="90000"/>
              </a:lnSpc>
            </a:pPr>
            <a:r>
              <a:rPr lang="en-US"/>
              <a:t>Will the answer impact the course of events?</a:t>
            </a:r>
          </a:p>
          <a:p>
            <a:pPr>
              <a:lnSpc>
                <a:spcPct val="90000"/>
              </a:lnSpc>
            </a:pPr>
            <a:r>
              <a:rPr lang="en-US"/>
              <a:t>Is it feasible to answer this question given the real life constraints?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81000" y="476250"/>
            <a:ext cx="8458200" cy="874713"/>
          </a:xfrm>
        </p:spPr>
        <p:txBody>
          <a:bodyPr/>
          <a:lstStyle/>
          <a:p>
            <a:r>
              <a:rPr lang="en-US" sz="4000" dirty="0"/>
              <a:t>Other ways to focus an evaluation </a:t>
            </a:r>
          </a:p>
        </p:txBody>
      </p:sp>
      <p:sp>
        <p:nvSpPr>
          <p:cNvPr id="133123" name="Rectangle 3"/>
          <p:cNvSpPr>
            <a:spLocks noGrp="1" noChangeArrowheads="1"/>
          </p:cNvSpPr>
          <p:nvPr>
            <p:ph type="body" idx="1"/>
          </p:nvPr>
        </p:nvSpPr>
        <p:spPr>
          <a:xfrm>
            <a:off x="381000" y="1701800"/>
            <a:ext cx="8382000" cy="4927600"/>
          </a:xfrm>
        </p:spPr>
        <p:txBody>
          <a:bodyPr/>
          <a:lstStyle/>
          <a:p>
            <a:r>
              <a:rPr lang="en-US" dirty="0" smtClean="0"/>
              <a:t>Criteria, </a:t>
            </a:r>
            <a:r>
              <a:rPr lang="en-US" dirty="0"/>
              <a:t>indicators, and </a:t>
            </a:r>
            <a:r>
              <a:rPr lang="en-US" dirty="0" smtClean="0"/>
              <a:t>standards are often used in Quantitative Evaluations </a:t>
            </a:r>
            <a:endParaRPr lang="en-US" dirty="0"/>
          </a:p>
          <a:p>
            <a:pPr lvl="1"/>
            <a:r>
              <a:rPr lang="en-US" dirty="0"/>
              <a:t>Along with each question, multiple criteria may be specified and used to judge the program.</a:t>
            </a:r>
          </a:p>
          <a:p>
            <a:pPr lvl="1"/>
            <a:r>
              <a:rPr lang="en-US" dirty="0"/>
              <a:t>Indicators can then be developed for each criteria</a:t>
            </a:r>
          </a:p>
          <a:p>
            <a:pPr lvl="1"/>
            <a:r>
              <a:rPr lang="en-US" dirty="0"/>
              <a:t>The level of performance expected on each indicator may also be specified.  This is considered a standard or benchmark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Definitions</a:t>
            </a:r>
          </a:p>
        </p:txBody>
      </p:sp>
      <p:sp>
        <p:nvSpPr>
          <p:cNvPr id="143363" name="Rectangle 3"/>
          <p:cNvSpPr>
            <a:spLocks noGrp="1" noChangeArrowheads="1"/>
          </p:cNvSpPr>
          <p:nvPr>
            <p:ph type="body" idx="1"/>
          </p:nvPr>
        </p:nvSpPr>
        <p:spPr>
          <a:xfrm>
            <a:off x="304800" y="1701800"/>
            <a:ext cx="8686800" cy="4927600"/>
          </a:xfrm>
        </p:spPr>
        <p:txBody>
          <a:bodyPr/>
          <a:lstStyle/>
          <a:p>
            <a:pPr>
              <a:lnSpc>
                <a:spcPct val="90000"/>
              </a:lnSpc>
            </a:pPr>
            <a:r>
              <a:rPr lang="en-US" sz="2800" b="1" dirty="0"/>
              <a:t>A criterion </a:t>
            </a:r>
            <a:r>
              <a:rPr lang="en-US" sz="2800" dirty="0"/>
              <a:t>is</a:t>
            </a:r>
            <a:r>
              <a:rPr lang="en-US" sz="2800" b="1" dirty="0"/>
              <a:t> </a:t>
            </a:r>
            <a:r>
              <a:rPr lang="en-US" sz="2800" dirty="0"/>
              <a:t>an attribute or activity necessary to fulfill evaluation objectives and overall goals – </a:t>
            </a:r>
            <a:r>
              <a:rPr lang="en-US" sz="2800" i="1" dirty="0"/>
              <a:t>e.g. performance on the national mathematics assessment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Definitions</a:t>
            </a:r>
          </a:p>
        </p:txBody>
      </p:sp>
      <p:sp>
        <p:nvSpPr>
          <p:cNvPr id="143363" name="Rectangle 3"/>
          <p:cNvSpPr>
            <a:spLocks noGrp="1" noChangeArrowheads="1"/>
          </p:cNvSpPr>
          <p:nvPr>
            <p:ph type="body" idx="1"/>
          </p:nvPr>
        </p:nvSpPr>
        <p:spPr>
          <a:xfrm>
            <a:off x="304800" y="1701800"/>
            <a:ext cx="8686800" cy="4927600"/>
          </a:xfrm>
        </p:spPr>
        <p:txBody>
          <a:bodyPr/>
          <a:lstStyle/>
          <a:p>
            <a:pPr>
              <a:lnSpc>
                <a:spcPct val="90000"/>
              </a:lnSpc>
            </a:pPr>
            <a:r>
              <a:rPr lang="en-US" sz="2800" b="1" dirty="0" smtClean="0"/>
              <a:t>An </a:t>
            </a:r>
            <a:r>
              <a:rPr lang="en-US" sz="2800" b="1" dirty="0"/>
              <a:t>indicator</a:t>
            </a:r>
            <a:r>
              <a:rPr lang="en-US" sz="2800" dirty="0"/>
              <a:t> is a continuous factor used to describe a construct of interest. It is a quantitative or qualitative measure of </a:t>
            </a:r>
            <a:r>
              <a:rPr lang="en-US" sz="2800" dirty="0" err="1"/>
              <a:t>programme</a:t>
            </a:r>
            <a:r>
              <a:rPr lang="en-US" sz="2800" dirty="0"/>
              <a:t> performance which demonstrates change and which details the extent to which </a:t>
            </a:r>
            <a:r>
              <a:rPr lang="en-US" sz="2800" dirty="0" err="1"/>
              <a:t>programme</a:t>
            </a:r>
            <a:r>
              <a:rPr lang="en-US" sz="2800" dirty="0"/>
              <a:t> results are being or have been achieved. -  e.g. </a:t>
            </a:r>
            <a:r>
              <a:rPr lang="en-US" sz="2800" i="1" dirty="0"/>
              <a:t>the number of students in each category of performance on the national mathematics assessment</a:t>
            </a:r>
            <a:r>
              <a:rPr lang="en-US" sz="2800"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Definitions</a:t>
            </a:r>
          </a:p>
        </p:txBody>
      </p:sp>
      <p:sp>
        <p:nvSpPr>
          <p:cNvPr id="139267" name="Rectangle 3"/>
          <p:cNvSpPr>
            <a:spLocks noGrp="1" noChangeArrowheads="1"/>
          </p:cNvSpPr>
          <p:nvPr>
            <p:ph type="body" idx="1"/>
          </p:nvPr>
        </p:nvSpPr>
        <p:spPr>
          <a:xfrm>
            <a:off x="304800" y="1701800"/>
            <a:ext cx="8610600" cy="4927600"/>
          </a:xfrm>
        </p:spPr>
        <p:txBody>
          <a:bodyPr/>
          <a:lstStyle/>
          <a:p>
            <a:pPr>
              <a:lnSpc>
                <a:spcPct val="90000"/>
              </a:lnSpc>
            </a:pPr>
            <a:r>
              <a:rPr lang="en-US" b="1"/>
              <a:t>Standards</a:t>
            </a:r>
            <a:r>
              <a:rPr lang="en-US"/>
              <a:t> are descriptors used to describe the performance level associated with a particular rating or grade on a given criterion or dimension of achievements.  </a:t>
            </a:r>
          </a:p>
          <a:p>
            <a:pPr>
              <a:lnSpc>
                <a:spcPct val="90000"/>
              </a:lnSpc>
            </a:pPr>
            <a:r>
              <a:rPr lang="en-US"/>
              <a:t>Standards are based on indicators and will answer the question </a:t>
            </a:r>
            <a:r>
              <a:rPr lang="en-US" b="1"/>
              <a:t>“How good is good enough?”</a:t>
            </a:r>
            <a:r>
              <a:rPr lang="en-US"/>
              <a:t> e.g. </a:t>
            </a:r>
            <a:r>
              <a:rPr lang="en-US" i="1"/>
              <a:t>75% of the school’s students will be in the advanced and proficient categories in the state mathematics assessment</a:t>
            </a:r>
            <a:r>
              <a:rPr 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Samples</a:t>
            </a:r>
          </a:p>
        </p:txBody>
      </p:sp>
      <p:pic>
        <p:nvPicPr>
          <p:cNvPr id="142340" name="Picture 4"/>
          <p:cNvPicPr>
            <a:picLocks noChangeAspect="1" noChangeArrowheads="1"/>
          </p:cNvPicPr>
          <p:nvPr/>
        </p:nvPicPr>
        <p:blipFill>
          <a:blip r:embed="rId3" cstate="print"/>
          <a:srcRect/>
          <a:stretch>
            <a:fillRect/>
          </a:stretch>
        </p:blipFill>
        <p:spPr bwMode="auto">
          <a:xfrm>
            <a:off x="381000" y="1752600"/>
            <a:ext cx="8458200" cy="4953000"/>
          </a:xfrm>
          <a:prstGeom prst="rect">
            <a:avLst/>
          </a:prstGeom>
          <a:noFill/>
          <a:ln w="12700" cap="sq">
            <a:noFill/>
            <a:miter lim="800000"/>
            <a:headEnd type="none" w="sm" len="sm"/>
            <a:tailEnd type="none" w="sm" len="sm"/>
          </a:ln>
          <a:effectLst/>
        </p:spPr>
      </p:pic>
      <p:sp>
        <p:nvSpPr>
          <p:cNvPr id="142341" name="Text Box 5"/>
          <p:cNvSpPr txBox="1">
            <a:spLocks noChangeArrowheads="1"/>
          </p:cNvSpPr>
          <p:nvPr/>
        </p:nvSpPr>
        <p:spPr bwMode="auto">
          <a:xfrm>
            <a:off x="685800" y="152400"/>
            <a:ext cx="6096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http://www.seirtec.org/_evaluation/eval2.html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228600"/>
            <a:ext cx="8151813" cy="1122363"/>
          </a:xfrm>
        </p:spPr>
        <p:txBody>
          <a:bodyPr/>
          <a:lstStyle/>
          <a:p>
            <a:pPr algn="ctr"/>
            <a:r>
              <a:rPr lang="en-US" sz="4000"/>
              <a:t>Differentiating Questions, Criteria, Indicators</a:t>
            </a:r>
          </a:p>
        </p:txBody>
      </p:sp>
      <p:pic>
        <p:nvPicPr>
          <p:cNvPr id="136197" name="Picture 5"/>
          <p:cNvPicPr>
            <a:picLocks noChangeAspect="1" noChangeArrowheads="1"/>
          </p:cNvPicPr>
          <p:nvPr/>
        </p:nvPicPr>
        <p:blipFill>
          <a:blip r:embed="rId3" cstate="print"/>
          <a:srcRect/>
          <a:stretch>
            <a:fillRect/>
          </a:stretch>
        </p:blipFill>
        <p:spPr bwMode="auto">
          <a:xfrm>
            <a:off x="152400" y="1600200"/>
            <a:ext cx="8763000" cy="5257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sz="4000"/>
              <a:t>Questions, Criteria, Indicators</a:t>
            </a:r>
          </a:p>
        </p:txBody>
      </p:sp>
      <p:pic>
        <p:nvPicPr>
          <p:cNvPr id="137220" name="Picture 4"/>
          <p:cNvPicPr>
            <a:picLocks noChangeAspect="1" noChangeArrowheads="1"/>
          </p:cNvPicPr>
          <p:nvPr/>
        </p:nvPicPr>
        <p:blipFill>
          <a:blip r:embed="rId3" cstate="print"/>
          <a:srcRect/>
          <a:stretch>
            <a:fillRect/>
          </a:stretch>
        </p:blipFill>
        <p:spPr bwMode="auto">
          <a:xfrm>
            <a:off x="0" y="1547813"/>
            <a:ext cx="8915400" cy="5005387"/>
          </a:xfrm>
          <a:prstGeom prst="rect">
            <a:avLst/>
          </a:prstGeom>
          <a:noFill/>
          <a:ln w="12700" cap="sq">
            <a:noFill/>
            <a:miter lim="800000"/>
            <a:headEnd type="none" w="sm" len="sm"/>
            <a:tailEnd type="none" w="sm" len="sm"/>
          </a:ln>
          <a:effectLst/>
        </p:spPr>
      </p:pic>
      <p:sp>
        <p:nvSpPr>
          <p:cNvPr id="137221" name="Text Box 5"/>
          <p:cNvSpPr txBox="1">
            <a:spLocks noChangeArrowheads="1"/>
          </p:cNvSpPr>
          <p:nvPr/>
        </p:nvSpPr>
        <p:spPr bwMode="auto">
          <a:xfrm>
            <a:off x="533400" y="152400"/>
            <a:ext cx="81534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a:t>http://ec.europa.eu/agriculture/rur/eval/evalquest/b_en.pdf#search=%22evaluation%20questions%2C%20indicators%2C%20standards%2C%20criteria%22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Reading</a:t>
            </a:r>
          </a:p>
        </p:txBody>
      </p:sp>
      <p:sp>
        <p:nvSpPr>
          <p:cNvPr id="152579" name="Rectangle 3"/>
          <p:cNvSpPr>
            <a:spLocks noGrp="1" noChangeArrowheads="1"/>
          </p:cNvSpPr>
          <p:nvPr>
            <p:ph type="body" idx="1"/>
          </p:nvPr>
        </p:nvSpPr>
        <p:spPr>
          <a:xfrm>
            <a:off x="457200" y="1752600"/>
            <a:ext cx="7848600" cy="4679950"/>
          </a:xfrm>
        </p:spPr>
        <p:txBody>
          <a:bodyPr/>
          <a:lstStyle/>
          <a:p>
            <a:r>
              <a:rPr lang="en-US"/>
              <a:t>Base Texts</a:t>
            </a:r>
          </a:p>
        </p:txBody>
      </p:sp>
      <p:pic>
        <p:nvPicPr>
          <p:cNvPr id="152580" name="Picture 4"/>
          <p:cNvPicPr>
            <a:picLocks noChangeAspect="1" noChangeArrowheads="1"/>
          </p:cNvPicPr>
          <p:nvPr/>
        </p:nvPicPr>
        <p:blipFill>
          <a:blip r:embed="rId3" cstate="print"/>
          <a:srcRect/>
          <a:stretch>
            <a:fillRect/>
          </a:stretch>
        </p:blipFill>
        <p:spPr bwMode="auto">
          <a:xfrm>
            <a:off x="457200" y="2667000"/>
            <a:ext cx="3048000" cy="3048000"/>
          </a:xfrm>
          <a:prstGeom prst="rect">
            <a:avLst/>
          </a:prstGeom>
          <a:noFill/>
          <a:ln w="12700" cap="sq">
            <a:noFill/>
            <a:miter lim="800000"/>
            <a:headEnd type="none" w="sm" len="sm"/>
            <a:tailEnd type="none" w="sm" len="sm"/>
          </a:ln>
          <a:effectLst/>
        </p:spPr>
      </p:pic>
      <p:pic>
        <p:nvPicPr>
          <p:cNvPr id="152581" name="Picture 5"/>
          <p:cNvPicPr>
            <a:picLocks noChangeAspect="1" noChangeArrowheads="1"/>
          </p:cNvPicPr>
          <p:nvPr/>
        </p:nvPicPr>
        <p:blipFill>
          <a:blip r:embed="rId4" cstate="print"/>
          <a:srcRect/>
          <a:stretch>
            <a:fillRect/>
          </a:stretch>
        </p:blipFill>
        <p:spPr bwMode="auto">
          <a:xfrm>
            <a:off x="3276600" y="2667000"/>
            <a:ext cx="2819400" cy="2819400"/>
          </a:xfrm>
          <a:prstGeom prst="rect">
            <a:avLst/>
          </a:prstGeom>
          <a:noFill/>
          <a:ln w="12700" cap="sq">
            <a:noFill/>
            <a:miter lim="800000"/>
            <a:headEnd type="none" w="sm" len="sm"/>
            <a:tailEnd type="none" w="sm" len="sm"/>
          </a:ln>
          <a:effectLst/>
        </p:spPr>
      </p:pic>
      <p:pic>
        <p:nvPicPr>
          <p:cNvPr id="152582" name="Picture 6"/>
          <p:cNvPicPr>
            <a:picLocks noChangeAspect="1" noChangeArrowheads="1"/>
          </p:cNvPicPr>
          <p:nvPr/>
        </p:nvPicPr>
        <p:blipFill>
          <a:blip r:embed="rId5" cstate="print"/>
          <a:srcRect/>
          <a:stretch>
            <a:fillRect/>
          </a:stretch>
        </p:blipFill>
        <p:spPr bwMode="auto">
          <a:xfrm>
            <a:off x="6019800" y="2438400"/>
            <a:ext cx="2971800" cy="29718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28600" y="152400"/>
            <a:ext cx="8686800" cy="1198563"/>
          </a:xfrm>
        </p:spPr>
        <p:txBody>
          <a:bodyPr/>
          <a:lstStyle/>
          <a:p>
            <a:pPr algn="ctr"/>
            <a:r>
              <a:rPr lang="en-US" sz="4000"/>
              <a:t>From Questions to Design </a:t>
            </a:r>
            <a:br>
              <a:rPr lang="en-US" sz="4000"/>
            </a:br>
            <a:r>
              <a:rPr lang="en-US" sz="4000"/>
              <a:t>(&amp; beyond)</a:t>
            </a:r>
          </a:p>
        </p:txBody>
      </p:sp>
      <p:pic>
        <p:nvPicPr>
          <p:cNvPr id="146437" name="Picture 5"/>
          <p:cNvPicPr>
            <a:picLocks noChangeAspect="1" noChangeArrowheads="1"/>
          </p:cNvPicPr>
          <p:nvPr/>
        </p:nvPicPr>
        <p:blipFill>
          <a:blip r:embed="rId3" cstate="print"/>
          <a:srcRect/>
          <a:stretch>
            <a:fillRect/>
          </a:stretch>
        </p:blipFill>
        <p:spPr bwMode="auto">
          <a:xfrm>
            <a:off x="304800" y="1676400"/>
            <a:ext cx="8610600" cy="518160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From questions to design</a:t>
            </a:r>
          </a:p>
        </p:txBody>
      </p:sp>
      <p:pic>
        <p:nvPicPr>
          <p:cNvPr id="147460" name="Picture 4"/>
          <p:cNvPicPr>
            <a:picLocks noChangeAspect="1" noChangeArrowheads="1"/>
          </p:cNvPicPr>
          <p:nvPr/>
        </p:nvPicPr>
        <p:blipFill>
          <a:blip r:embed="rId3" cstate="print"/>
          <a:srcRect/>
          <a:stretch>
            <a:fillRect/>
          </a:stretch>
        </p:blipFill>
        <p:spPr bwMode="auto">
          <a:xfrm>
            <a:off x="152400" y="1676400"/>
            <a:ext cx="8839200" cy="528637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From Questions to design</a:t>
            </a:r>
          </a:p>
        </p:txBody>
      </p:sp>
      <p:sp>
        <p:nvSpPr>
          <p:cNvPr id="148483" name="Rectangle 3"/>
          <p:cNvSpPr>
            <a:spLocks noGrp="1" noChangeArrowheads="1"/>
          </p:cNvSpPr>
          <p:nvPr>
            <p:ph type="body" idx="1"/>
          </p:nvPr>
        </p:nvSpPr>
        <p:spPr>
          <a:xfrm>
            <a:off x="684213" y="5791200"/>
            <a:ext cx="7848600" cy="838200"/>
          </a:xfrm>
        </p:spPr>
        <p:txBody>
          <a:bodyPr/>
          <a:lstStyle/>
          <a:p>
            <a:pPr>
              <a:lnSpc>
                <a:spcPct val="80000"/>
              </a:lnSpc>
            </a:pPr>
            <a:r>
              <a:rPr lang="en-US" sz="2000"/>
              <a:t>Guskey, T. R. (2000). Evaluating Professional Development. Thousand Oaks, CA: Corwin Press.  See http://www.gse.harvard.edu/hfrp/eval/issue32/qanda.html</a:t>
            </a:r>
          </a:p>
        </p:txBody>
      </p:sp>
      <p:pic>
        <p:nvPicPr>
          <p:cNvPr id="148484" name="Picture 4"/>
          <p:cNvPicPr>
            <a:picLocks noChangeAspect="1" noChangeArrowheads="1"/>
          </p:cNvPicPr>
          <p:nvPr/>
        </p:nvPicPr>
        <p:blipFill>
          <a:blip r:embed="rId3" cstate="print"/>
          <a:srcRect/>
          <a:stretch>
            <a:fillRect/>
          </a:stretch>
        </p:blipFill>
        <p:spPr bwMode="auto">
          <a:xfrm>
            <a:off x="609600" y="1676400"/>
            <a:ext cx="8153400" cy="4059238"/>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4213" y="476250"/>
            <a:ext cx="8078787" cy="874713"/>
          </a:xfrm>
        </p:spPr>
        <p:txBody>
          <a:bodyPr/>
          <a:lstStyle/>
          <a:p>
            <a:r>
              <a:rPr lang="en-US"/>
              <a:t>Defining “Evaluation Design”</a:t>
            </a:r>
          </a:p>
        </p:txBody>
      </p:sp>
      <p:sp>
        <p:nvSpPr>
          <p:cNvPr id="131075" name="Rectangle 3"/>
          <p:cNvSpPr>
            <a:spLocks noGrp="1" noChangeArrowheads="1"/>
          </p:cNvSpPr>
          <p:nvPr>
            <p:ph type="body" idx="1"/>
          </p:nvPr>
        </p:nvSpPr>
        <p:spPr>
          <a:xfrm>
            <a:off x="684213" y="1701800"/>
            <a:ext cx="8154987" cy="4679950"/>
          </a:xfrm>
        </p:spPr>
        <p:txBody>
          <a:bodyPr/>
          <a:lstStyle/>
          <a:p>
            <a:r>
              <a:rPr lang="en-US" dirty="0" smtClean="0"/>
              <a:t>An evaluation design is a </a:t>
            </a:r>
            <a:r>
              <a:rPr lang="en-US" dirty="0"/>
              <a:t>detailed specification of the strategy used to collect data, including the groups to study, the units in the group, how the units will be selected, and the time intervals at which they are studied</a:t>
            </a:r>
          </a:p>
          <a:p>
            <a:r>
              <a:rPr lang="en-US" dirty="0"/>
              <a:t>See </a:t>
            </a:r>
            <a:r>
              <a:rPr lang="en-US" dirty="0">
                <a:hlinkClick r:id="rId3"/>
              </a:rPr>
              <a:t>http://www.nsf.gov/ehr/rec/evaldesign.jsp</a:t>
            </a:r>
            <a:endParaRPr lang="en-US" dirty="0"/>
          </a:p>
          <a:p>
            <a:pPr>
              <a:buFont typeface="Wingdings" pitchFamily="2" charset="2"/>
              <a:buNone/>
            </a:pPr>
            <a:r>
              <a:rPr lang="en-US"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Models and Approaches</a:t>
            </a:r>
            <a:endParaRPr lang="en-GB" dirty="0"/>
          </a:p>
        </p:txBody>
      </p:sp>
      <p:sp>
        <p:nvSpPr>
          <p:cNvPr id="3" name="Content Placeholder 2"/>
          <p:cNvSpPr>
            <a:spLocks noGrp="1"/>
          </p:cNvSpPr>
          <p:nvPr>
            <p:ph idx="1"/>
          </p:nvPr>
        </p:nvSpPr>
        <p:spPr/>
        <p:txBody>
          <a:bodyPr/>
          <a:lstStyle/>
          <a:p>
            <a:r>
              <a:rPr lang="en-TT" dirty="0" smtClean="0"/>
              <a:t>Different evaluation designs are usually associated with specific models. Full Evaluation Models are discussed in the </a:t>
            </a:r>
            <a:r>
              <a:rPr lang="en-TT" dirty="0" err="1" smtClean="0"/>
              <a:t>Stufflebeam</a:t>
            </a:r>
            <a:r>
              <a:rPr lang="en-TT" dirty="0" smtClean="0"/>
              <a:t> (2002).</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04800" y="1752600"/>
            <a:ext cx="8610600" cy="5105400"/>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TT" sz="4000" b="0" i="0" u="none" strike="noStrike" cap="none" normalizeH="0" baseline="0" dirty="0" smtClean="0">
                <a:ln>
                  <a:noFill/>
                </a:ln>
                <a:solidFill>
                  <a:schemeClr val="tx1"/>
                </a:solidFill>
                <a:effectLst/>
                <a:latin typeface="Times New Roman" pitchFamily="18" charset="0"/>
              </a:rPr>
              <a:t>Overall Evaluation Approach</a:t>
            </a:r>
            <a:endParaRPr kumimoji="0" lang="en-GB" sz="40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914400" y="2667000"/>
            <a:ext cx="7848600" cy="41148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TT" sz="3200" b="0" i="0" u="none" strike="noStrike" cap="none" normalizeH="0" baseline="0" dirty="0" smtClean="0">
                <a:ln>
                  <a:noFill/>
                </a:ln>
                <a:solidFill>
                  <a:srgbClr val="FF0000"/>
                </a:solidFill>
                <a:effectLst/>
                <a:latin typeface="Times New Roman" pitchFamily="18" charset="0"/>
              </a:rPr>
              <a:t>Evaluation</a:t>
            </a:r>
            <a:r>
              <a:rPr kumimoji="0" lang="en-TT" sz="3200" b="0" i="0" u="none" strike="noStrike" cap="none" normalizeH="0" dirty="0" smtClean="0">
                <a:ln>
                  <a:noFill/>
                </a:ln>
                <a:solidFill>
                  <a:srgbClr val="FF0000"/>
                </a:solidFill>
                <a:effectLst/>
                <a:latin typeface="Times New Roman" pitchFamily="18" charset="0"/>
              </a:rPr>
              <a:t> </a:t>
            </a:r>
            <a:r>
              <a:rPr kumimoji="0" lang="en-TT" sz="3200" b="0" i="0" u="none" strike="noStrike" cap="none" normalizeH="0" baseline="0" dirty="0" smtClean="0">
                <a:ln>
                  <a:noFill/>
                </a:ln>
                <a:solidFill>
                  <a:srgbClr val="FF0000"/>
                </a:solidFill>
                <a:effectLst/>
                <a:latin typeface="Times New Roman" pitchFamily="18" charset="0"/>
              </a:rPr>
              <a:t>Design</a:t>
            </a:r>
            <a:endParaRPr kumimoji="0" lang="en-GB" sz="3200" b="0" i="0" u="none" strike="noStrike" cap="none" normalizeH="0" baseline="0" dirty="0" smtClean="0">
              <a:ln>
                <a:noFill/>
              </a:ln>
              <a:solidFill>
                <a:srgbClr val="FF0000"/>
              </a:solidFill>
              <a:effectLst/>
              <a:latin typeface="Times New Roman" pitchFamily="18" charset="0"/>
            </a:endParaRPr>
          </a:p>
        </p:txBody>
      </p:sp>
      <p:sp>
        <p:nvSpPr>
          <p:cNvPr id="2" name="Title 1"/>
          <p:cNvSpPr>
            <a:spLocks noGrp="1"/>
          </p:cNvSpPr>
          <p:nvPr>
            <p:ph type="title"/>
          </p:nvPr>
        </p:nvSpPr>
        <p:spPr>
          <a:xfrm>
            <a:off x="228600" y="476250"/>
            <a:ext cx="8915400" cy="874713"/>
          </a:xfrm>
        </p:spPr>
        <p:txBody>
          <a:bodyPr/>
          <a:lstStyle/>
          <a:p>
            <a:pPr algn="ctr"/>
            <a:r>
              <a:rPr lang="en-TT" dirty="0" smtClean="0"/>
              <a:t>Relationship between evaluation design &amp; approaches</a:t>
            </a:r>
            <a:endParaRPr lang="en-GB" dirty="0"/>
          </a:p>
        </p:txBody>
      </p:sp>
      <p:pic>
        <p:nvPicPr>
          <p:cNvPr id="215042" name="Picture 2"/>
          <p:cNvPicPr>
            <a:picLocks noChangeAspect="1" noChangeArrowheads="1"/>
          </p:cNvPicPr>
          <p:nvPr/>
        </p:nvPicPr>
        <p:blipFill>
          <a:blip r:embed="rId3" cstate="print"/>
          <a:srcRect/>
          <a:stretch>
            <a:fillRect/>
          </a:stretch>
        </p:blipFill>
        <p:spPr bwMode="auto">
          <a:xfrm>
            <a:off x="1371600" y="3810000"/>
            <a:ext cx="6610350" cy="1781175"/>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smtClean="0"/>
              <a:t>Behavioural </a:t>
            </a:r>
            <a:r>
              <a:rPr lang="en-TT" i="1" dirty="0"/>
              <a:t>Objectives Approach. This approach focuses on the degree to </a:t>
            </a:r>
            <a:r>
              <a:rPr lang="en-TT" i="1" dirty="0" smtClean="0"/>
              <a:t>which </a:t>
            </a:r>
            <a:r>
              <a:rPr lang="en-TT" dirty="0" smtClean="0"/>
              <a:t>the </a:t>
            </a:r>
            <a:r>
              <a:rPr lang="en-TT" dirty="0"/>
              <a:t>objectives of a program, product, or process have been achieved. </a:t>
            </a:r>
            <a:r>
              <a:rPr lang="en-TT" dirty="0" smtClean="0"/>
              <a:t>The major </a:t>
            </a:r>
            <a:r>
              <a:rPr lang="en-TT" dirty="0"/>
              <a:t>question guiding this kind of evaluation is, “Is the program, product, </a:t>
            </a:r>
            <a:r>
              <a:rPr lang="en-TT" dirty="0" smtClean="0"/>
              <a:t>or </a:t>
            </a:r>
            <a:r>
              <a:rPr lang="en-GB" dirty="0" smtClean="0"/>
              <a:t>process </a:t>
            </a:r>
            <a:r>
              <a:rPr lang="en-GB" dirty="0"/>
              <a:t>achieving its objectives?”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a:t>Responsive Evaluation. This approach calls for evaluators to be responsive </a:t>
            </a:r>
            <a:r>
              <a:rPr lang="en-TT" i="1" dirty="0" smtClean="0"/>
              <a:t>to </a:t>
            </a:r>
            <a:r>
              <a:rPr lang="en-TT" dirty="0" smtClean="0"/>
              <a:t>the </a:t>
            </a:r>
            <a:r>
              <a:rPr lang="en-TT" dirty="0"/>
              <a:t>information needs of various audiences or stakeholders. The major </a:t>
            </a:r>
            <a:r>
              <a:rPr lang="en-TT" dirty="0" smtClean="0"/>
              <a:t>question guiding </a:t>
            </a:r>
            <a:r>
              <a:rPr lang="en-TT" dirty="0"/>
              <a:t>this kind of evaluation is, “What does the program look like </a:t>
            </a:r>
            <a:r>
              <a:rPr lang="en-TT" dirty="0" smtClean="0"/>
              <a:t>to </a:t>
            </a:r>
            <a:r>
              <a:rPr lang="en-GB" dirty="0" smtClean="0"/>
              <a:t>different </a:t>
            </a:r>
            <a:r>
              <a:rPr lang="en-GB" dirty="0"/>
              <a:t>people?”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a:t>Consumer-Oriented Approaches. The emphasis of this approach is to </a:t>
            </a:r>
            <a:r>
              <a:rPr lang="en-TT" i="1" dirty="0" smtClean="0"/>
              <a:t>help </a:t>
            </a:r>
            <a:r>
              <a:rPr lang="en-TT" dirty="0" smtClean="0"/>
              <a:t>consumers </a:t>
            </a:r>
            <a:r>
              <a:rPr lang="en-TT" dirty="0"/>
              <a:t>choose among competing programs or products. </a:t>
            </a:r>
            <a:r>
              <a:rPr lang="en-TT" i="1" dirty="0" smtClean="0"/>
              <a:t>The </a:t>
            </a:r>
            <a:r>
              <a:rPr lang="en-TT" i="1" dirty="0"/>
              <a:t>major </a:t>
            </a:r>
            <a:r>
              <a:rPr lang="en-TT" i="1" dirty="0" smtClean="0"/>
              <a:t>question </a:t>
            </a:r>
            <a:r>
              <a:rPr lang="en-TT" dirty="0" smtClean="0"/>
              <a:t>addressed </a:t>
            </a:r>
            <a:r>
              <a:rPr lang="en-TT" dirty="0"/>
              <a:t>by this evaluation is, “Would an educated consumer choose </a:t>
            </a:r>
            <a:r>
              <a:rPr lang="en-TT" dirty="0" smtClean="0"/>
              <a:t>this </a:t>
            </a:r>
            <a:r>
              <a:rPr lang="en-GB" dirty="0" smtClean="0"/>
              <a:t>program </a:t>
            </a:r>
            <a:r>
              <a:rPr lang="en-GB" dirty="0"/>
              <a:t>or product?”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Reading - references</a:t>
            </a:r>
          </a:p>
        </p:txBody>
      </p:sp>
      <p:pic>
        <p:nvPicPr>
          <p:cNvPr id="150532" name="Picture 4"/>
          <p:cNvPicPr>
            <a:picLocks noChangeAspect="1" noChangeArrowheads="1"/>
          </p:cNvPicPr>
          <p:nvPr/>
        </p:nvPicPr>
        <p:blipFill>
          <a:blip r:embed="rId3" cstate="print"/>
          <a:srcRect/>
          <a:stretch>
            <a:fillRect/>
          </a:stretch>
        </p:blipFill>
        <p:spPr bwMode="auto">
          <a:xfrm>
            <a:off x="533400" y="1981200"/>
            <a:ext cx="3276600" cy="4114800"/>
          </a:xfrm>
          <a:prstGeom prst="rect">
            <a:avLst/>
          </a:prstGeom>
          <a:noFill/>
          <a:ln w="12700" cap="sq">
            <a:noFill/>
            <a:miter lim="800000"/>
            <a:headEnd type="none" w="sm" len="sm"/>
            <a:tailEnd type="none" w="sm" len="sm"/>
          </a:ln>
          <a:effectLst/>
        </p:spPr>
      </p:pic>
      <p:pic>
        <p:nvPicPr>
          <p:cNvPr id="150533" name="Picture 5"/>
          <p:cNvPicPr>
            <a:picLocks noGrp="1" noChangeAspect="1" noChangeArrowheads="1"/>
          </p:cNvPicPr>
          <p:nvPr>
            <p:ph idx="1"/>
          </p:nvPr>
        </p:nvPicPr>
        <p:blipFill>
          <a:blip r:embed="rId4" cstate="print"/>
          <a:srcRect/>
          <a:stretch>
            <a:fillRect/>
          </a:stretch>
        </p:blipFill>
        <p:spPr>
          <a:xfrm>
            <a:off x="3810000" y="1905000"/>
            <a:ext cx="4114800" cy="4114800"/>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458200" cy="4927600"/>
          </a:xfrm>
        </p:spPr>
        <p:txBody>
          <a:bodyPr/>
          <a:lstStyle/>
          <a:p>
            <a:r>
              <a:rPr lang="en-TT" i="1" dirty="0"/>
              <a:t>Utilization-Focused Evaluation. According to Patton (1997), “</a:t>
            </a:r>
            <a:r>
              <a:rPr lang="en-TT" i="1" dirty="0" smtClean="0"/>
              <a:t>utilization focused </a:t>
            </a:r>
            <a:r>
              <a:rPr lang="en-TT" dirty="0" smtClean="0"/>
              <a:t>program </a:t>
            </a:r>
            <a:r>
              <a:rPr lang="en-TT" dirty="0"/>
              <a:t>evaluation is evaluation done for and with </a:t>
            </a:r>
            <a:r>
              <a:rPr lang="en-TT" dirty="0" smtClean="0"/>
              <a:t>specific, intended </a:t>
            </a:r>
            <a:r>
              <a:rPr lang="en-TT" dirty="0"/>
              <a:t>primary users for specific, intended uses” (p. 23). </a:t>
            </a:r>
            <a:r>
              <a:rPr lang="en-TT" dirty="0" smtClean="0"/>
              <a:t>Stakeholders have </a:t>
            </a:r>
            <a:r>
              <a:rPr lang="en-TT" dirty="0"/>
              <a:t>a high degree of </a:t>
            </a:r>
            <a:r>
              <a:rPr lang="en-TT" dirty="0" smtClean="0"/>
              <a:t>involvement. </a:t>
            </a:r>
            <a:r>
              <a:rPr lang="en-TT" dirty="0"/>
              <a:t>The major question </a:t>
            </a:r>
            <a:r>
              <a:rPr lang="en-TT" dirty="0" smtClean="0"/>
              <a:t>is:“What </a:t>
            </a:r>
            <a:r>
              <a:rPr lang="en-TT" dirty="0"/>
              <a:t>are the information needs of stakeholders, and how will they use </a:t>
            </a:r>
            <a:r>
              <a:rPr lang="en-TT" dirty="0" smtClean="0"/>
              <a:t>the </a:t>
            </a:r>
            <a:r>
              <a:rPr lang="en-GB" dirty="0" smtClean="0"/>
              <a:t>findings</a:t>
            </a:r>
            <a:r>
              <a:rPr lang="en-GB" dirty="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a:t>Empowerment Evaluation. This approach, as defined by </a:t>
            </a:r>
            <a:r>
              <a:rPr lang="en-TT" i="1" dirty="0" err="1"/>
              <a:t>Fetterman</a:t>
            </a:r>
            <a:r>
              <a:rPr lang="en-TT" i="1" dirty="0"/>
              <a:t> (2001), </a:t>
            </a:r>
            <a:r>
              <a:rPr lang="en-TT" i="1" dirty="0" smtClean="0"/>
              <a:t>is </a:t>
            </a:r>
            <a:r>
              <a:rPr lang="en-TT" dirty="0" smtClean="0"/>
              <a:t>the </a:t>
            </a:r>
            <a:r>
              <a:rPr lang="en-TT" dirty="0"/>
              <a:t>“use of evaluation concepts, techniques, and findings to foster </a:t>
            </a:r>
            <a:r>
              <a:rPr lang="en-TT" dirty="0" smtClean="0"/>
              <a:t>improvement and </a:t>
            </a:r>
            <a:r>
              <a:rPr lang="en-TT" dirty="0"/>
              <a:t>self-determination” (p. 3). The major question characterizing </a:t>
            </a:r>
            <a:r>
              <a:rPr lang="en-TT" dirty="0" smtClean="0"/>
              <a:t>this approach </a:t>
            </a:r>
            <a:r>
              <a:rPr lang="en-TT" dirty="0"/>
              <a:t>is, “What are the information needs to foster improvement </a:t>
            </a:r>
            <a:r>
              <a:rPr lang="en-TT" dirty="0" smtClean="0"/>
              <a:t>and </a:t>
            </a:r>
            <a:r>
              <a:rPr lang="en-GB" dirty="0" smtClean="0"/>
              <a:t>self-determination</a:t>
            </a:r>
            <a:r>
              <a:rPr lang="en-GB" dirty="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sz="2800" i="1" dirty="0"/>
              <a:t>Theory-Driven Evaluation. This approach to evaluation focuses on </a:t>
            </a:r>
            <a:r>
              <a:rPr lang="en-TT" sz="2800" i="1" dirty="0" smtClean="0"/>
              <a:t>theoretical </a:t>
            </a:r>
            <a:r>
              <a:rPr lang="en-TT" sz="2800" dirty="0" smtClean="0"/>
              <a:t>rather </a:t>
            </a:r>
            <a:r>
              <a:rPr lang="en-TT" sz="2800" dirty="0"/>
              <a:t>than methodological issues. The basic idea is to use the </a:t>
            </a:r>
            <a:r>
              <a:rPr lang="en-TT" sz="2800" dirty="0" smtClean="0"/>
              <a:t>program’s rationale </a:t>
            </a:r>
            <a:r>
              <a:rPr lang="en-TT" sz="2800" dirty="0"/>
              <a:t>or theory </a:t>
            </a:r>
            <a:r>
              <a:rPr lang="en-TT" sz="2800" dirty="0" smtClean="0"/>
              <a:t>to </a:t>
            </a:r>
            <a:r>
              <a:rPr lang="en-TT" sz="2800" dirty="0"/>
              <a:t>understand the </a:t>
            </a:r>
            <a:r>
              <a:rPr lang="en-TT" sz="2800" dirty="0" smtClean="0"/>
              <a:t>program’s development </a:t>
            </a:r>
            <a:r>
              <a:rPr lang="en-TT" sz="2800" dirty="0"/>
              <a:t>and </a:t>
            </a:r>
            <a:r>
              <a:rPr lang="en-TT" sz="2800" dirty="0" smtClean="0"/>
              <a:t>impact. The </a:t>
            </a:r>
            <a:r>
              <a:rPr lang="en-TT" sz="2800" dirty="0"/>
              <a:t>major focusing questions </a:t>
            </a:r>
            <a:r>
              <a:rPr lang="en-TT" sz="2800" dirty="0" smtClean="0"/>
              <a:t>are</a:t>
            </a:r>
            <a:r>
              <a:rPr lang="en-TT" sz="2800" dirty="0"/>
              <a:t>, “How is the program supposed </a:t>
            </a:r>
            <a:r>
              <a:rPr lang="en-TT" sz="2800" dirty="0" smtClean="0"/>
              <a:t>to work</a:t>
            </a:r>
            <a:r>
              <a:rPr lang="en-TT" sz="2800" dirty="0"/>
              <a:t>? What are the assumptions underlying the program’s development </a:t>
            </a:r>
            <a:r>
              <a:rPr lang="en-TT" sz="2800" dirty="0" smtClean="0"/>
              <a:t>and </a:t>
            </a:r>
            <a:r>
              <a:rPr lang="en-GB" sz="2800" dirty="0" smtClean="0"/>
              <a:t>implementation</a:t>
            </a:r>
            <a:r>
              <a:rPr lang="en-GB" sz="2800" dirty="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a:t>Expertise/Accreditation Approaches. The accreditation model relies on </a:t>
            </a:r>
            <a:r>
              <a:rPr lang="en-TT" i="1" dirty="0" smtClean="0"/>
              <a:t>expert </a:t>
            </a:r>
            <a:r>
              <a:rPr lang="en-TT" dirty="0" smtClean="0"/>
              <a:t>opinion </a:t>
            </a:r>
            <a:r>
              <a:rPr lang="en-TT" dirty="0"/>
              <a:t>to determine the quality of programs. The purpose is to </a:t>
            </a:r>
            <a:r>
              <a:rPr lang="en-TT" dirty="0" smtClean="0"/>
              <a:t>provide professional </a:t>
            </a:r>
            <a:r>
              <a:rPr lang="en-TT" dirty="0"/>
              <a:t>judgments of quality. The question addressed in this kind </a:t>
            </a:r>
            <a:r>
              <a:rPr lang="en-TT" dirty="0" smtClean="0"/>
              <a:t>of evaluation </a:t>
            </a:r>
            <a:r>
              <a:rPr lang="en-TT" dirty="0"/>
              <a:t>is, “How would professionals rate this program?”</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534400" cy="874713"/>
          </a:xfrm>
        </p:spPr>
        <p:txBody>
          <a:bodyPr/>
          <a:lstStyle/>
          <a:p>
            <a:r>
              <a:rPr lang="en-TT" dirty="0" smtClean="0"/>
              <a:t>Selected Models &amp; Approaches</a:t>
            </a:r>
            <a:endParaRPr lang="en-GB" dirty="0"/>
          </a:p>
        </p:txBody>
      </p:sp>
      <p:sp>
        <p:nvSpPr>
          <p:cNvPr id="3" name="Content Placeholder 2"/>
          <p:cNvSpPr>
            <a:spLocks noGrp="1"/>
          </p:cNvSpPr>
          <p:nvPr>
            <p:ph idx="1"/>
          </p:nvPr>
        </p:nvSpPr>
        <p:spPr>
          <a:xfrm>
            <a:off x="381000" y="1701800"/>
            <a:ext cx="8151813" cy="4679950"/>
          </a:xfrm>
        </p:spPr>
        <p:txBody>
          <a:bodyPr/>
          <a:lstStyle/>
          <a:p>
            <a:r>
              <a:rPr lang="en-TT" i="1" dirty="0"/>
              <a:t>Goal-Free Evaluation. This approach focuses on the actual outcomes </a:t>
            </a:r>
            <a:r>
              <a:rPr lang="en-TT" i="1" dirty="0" smtClean="0"/>
              <a:t>rather </a:t>
            </a:r>
            <a:r>
              <a:rPr lang="en-TT" dirty="0" smtClean="0"/>
              <a:t>than </a:t>
            </a:r>
            <a:r>
              <a:rPr lang="en-TT" dirty="0"/>
              <a:t>the intended outcomes of a program. Thus, the evaluator has </a:t>
            </a:r>
            <a:r>
              <a:rPr lang="en-TT" dirty="0" smtClean="0"/>
              <a:t>minimal contact </a:t>
            </a:r>
            <a:r>
              <a:rPr lang="en-TT" dirty="0"/>
              <a:t>with the program managers and staff and is unaware of the </a:t>
            </a:r>
            <a:r>
              <a:rPr lang="en-TT" dirty="0" smtClean="0"/>
              <a:t>program’s stated </a:t>
            </a:r>
            <a:r>
              <a:rPr lang="en-TT" dirty="0"/>
              <a:t>goals and objectives. The major question </a:t>
            </a:r>
            <a:r>
              <a:rPr lang="en-TT" dirty="0" smtClean="0"/>
              <a:t>in </a:t>
            </a:r>
            <a:r>
              <a:rPr lang="en-TT" dirty="0"/>
              <a:t>this kind of </a:t>
            </a:r>
            <a:r>
              <a:rPr lang="en-TT" dirty="0" smtClean="0"/>
              <a:t>evaluation is</a:t>
            </a:r>
            <a:r>
              <a:rPr lang="en-TT" dirty="0"/>
              <a:t>, “What are all the effects of the program, including any side effects?”</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Evaluation Designs</a:t>
            </a:r>
            <a:endParaRPr lang="en-GB" dirty="0"/>
          </a:p>
        </p:txBody>
      </p:sp>
      <p:sp>
        <p:nvSpPr>
          <p:cNvPr id="3" name="Content Placeholder 2"/>
          <p:cNvSpPr>
            <a:spLocks noGrp="1"/>
          </p:cNvSpPr>
          <p:nvPr>
            <p:ph idx="1"/>
          </p:nvPr>
        </p:nvSpPr>
        <p:spPr/>
        <p:txBody>
          <a:bodyPr/>
          <a:lstStyle/>
          <a:p>
            <a:r>
              <a:rPr lang="en-TT" dirty="0" smtClean="0"/>
              <a:t>Quantitative</a:t>
            </a:r>
          </a:p>
          <a:p>
            <a:pPr lvl="1"/>
            <a:r>
              <a:rPr lang="en-TT" dirty="0" smtClean="0"/>
              <a:t>Experimental</a:t>
            </a:r>
          </a:p>
          <a:p>
            <a:pPr lvl="1"/>
            <a:r>
              <a:rPr lang="en-TT" dirty="0" smtClean="0"/>
              <a:t>Quasi-Experimental</a:t>
            </a:r>
          </a:p>
          <a:p>
            <a:pPr lvl="1"/>
            <a:r>
              <a:rPr lang="en-TT" dirty="0" smtClean="0"/>
              <a:t>Non-Experimental</a:t>
            </a:r>
          </a:p>
          <a:p>
            <a:r>
              <a:rPr lang="en-TT" dirty="0" smtClean="0"/>
              <a:t>Qualitative</a:t>
            </a:r>
          </a:p>
          <a:p>
            <a:pPr lvl="1"/>
            <a:r>
              <a:rPr lang="en-TT" dirty="0" smtClean="0"/>
              <a:t>Case Study</a:t>
            </a:r>
          </a:p>
          <a:p>
            <a:pPr lvl="1"/>
            <a:r>
              <a:rPr lang="en-TT" dirty="0" smtClean="0"/>
              <a:t>Grounded Theory</a:t>
            </a:r>
          </a:p>
          <a:p>
            <a:r>
              <a:rPr lang="en-TT" dirty="0" smtClean="0"/>
              <a:t>Mixed Methods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Choosing Evaluation Designs</a:t>
            </a:r>
            <a:endParaRPr lang="en-GB" dirty="0"/>
          </a:p>
        </p:txBody>
      </p:sp>
      <p:sp>
        <p:nvSpPr>
          <p:cNvPr id="3" name="Content Placeholder 2"/>
          <p:cNvSpPr>
            <a:spLocks noGrp="1"/>
          </p:cNvSpPr>
          <p:nvPr>
            <p:ph idx="1"/>
          </p:nvPr>
        </p:nvSpPr>
        <p:spPr/>
        <p:txBody>
          <a:bodyPr/>
          <a:lstStyle/>
          <a:p>
            <a:pPr marL="342900" lvl="1" indent="-342900"/>
            <a:r>
              <a:rPr lang="en-TT" sz="3200" dirty="0" smtClean="0"/>
              <a:t>In studies of what works, critical question of the quality of evidence.</a:t>
            </a:r>
            <a:endParaRPr lang="en-GB" sz="3200" dirty="0" smtClean="0"/>
          </a:p>
          <a:p>
            <a:r>
              <a:rPr lang="en-TT" dirty="0" smtClean="0"/>
              <a:t>Need to consider causal links in evaluating intervention effectiveness</a:t>
            </a:r>
          </a:p>
          <a:p>
            <a:r>
              <a:rPr lang="en-TT" dirty="0" smtClean="0"/>
              <a:t>Manage validity threats</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
            <a:ext cx="8839200" cy="874713"/>
          </a:xfrm>
        </p:spPr>
        <p:txBody>
          <a:bodyPr/>
          <a:lstStyle/>
          <a:p>
            <a:r>
              <a:rPr lang="en-TT" dirty="0" smtClean="0"/>
              <a:t>Quantitative Evaluation Designs</a:t>
            </a:r>
            <a:endParaRPr lang="en-GB" dirty="0"/>
          </a:p>
        </p:txBody>
      </p:sp>
      <p:sp>
        <p:nvSpPr>
          <p:cNvPr id="3" name="Content Placeholder 2"/>
          <p:cNvSpPr>
            <a:spLocks noGrp="1"/>
          </p:cNvSpPr>
          <p:nvPr>
            <p:ph idx="1"/>
          </p:nvPr>
        </p:nvSpPr>
        <p:spPr>
          <a:xfrm>
            <a:off x="304800" y="1701800"/>
            <a:ext cx="8686799" cy="4679950"/>
          </a:xfrm>
        </p:spPr>
        <p:txBody>
          <a:bodyPr/>
          <a:lstStyle/>
          <a:p>
            <a:r>
              <a:rPr lang="en-TT" b="1" dirty="0" smtClean="0"/>
              <a:t>There </a:t>
            </a:r>
            <a:r>
              <a:rPr lang="en-TT" b="1" dirty="0"/>
              <a:t>is no perfect design</a:t>
            </a:r>
          </a:p>
          <a:p>
            <a:pPr lvl="1"/>
            <a:r>
              <a:rPr lang="en-TT" dirty="0" smtClean="0"/>
              <a:t>Each </a:t>
            </a:r>
            <a:r>
              <a:rPr lang="en-TT" dirty="0"/>
              <a:t>design has strengths and weaknesses</a:t>
            </a:r>
          </a:p>
          <a:p>
            <a:pPr lvl="1"/>
            <a:r>
              <a:rPr lang="en-TT" dirty="0" smtClean="0"/>
              <a:t>There </a:t>
            </a:r>
            <a:r>
              <a:rPr lang="en-TT" dirty="0"/>
              <a:t>are always trade-offs – time, </a:t>
            </a:r>
            <a:r>
              <a:rPr lang="en-TT" dirty="0" smtClean="0"/>
              <a:t>costs, </a:t>
            </a:r>
            <a:r>
              <a:rPr lang="en-GB" dirty="0" smtClean="0"/>
              <a:t>practicality</a:t>
            </a:r>
          </a:p>
          <a:p>
            <a:pPr lvl="1"/>
            <a:r>
              <a:rPr lang="en-GB" dirty="0" smtClean="0"/>
              <a:t>Acknowledge </a:t>
            </a:r>
            <a:r>
              <a:rPr lang="en-GB" dirty="0"/>
              <a:t>trade-offs and </a:t>
            </a:r>
            <a:r>
              <a:rPr lang="en-GB" dirty="0" smtClean="0"/>
              <a:t>potential weaknesses</a:t>
            </a:r>
          </a:p>
          <a:p>
            <a:pPr lvl="1"/>
            <a:r>
              <a:rPr lang="en-TT" dirty="0" smtClean="0"/>
              <a:t> </a:t>
            </a:r>
            <a:r>
              <a:rPr lang="en-TT" dirty="0"/>
              <a:t>Provide some assessment of their </a:t>
            </a:r>
            <a:r>
              <a:rPr lang="en-TT" dirty="0" smtClean="0"/>
              <a:t>likely impact </a:t>
            </a:r>
            <a:r>
              <a:rPr lang="en-TT" dirty="0"/>
              <a:t>on your results and conclusion</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458200" cy="874713"/>
          </a:xfrm>
        </p:spPr>
        <p:txBody>
          <a:bodyPr/>
          <a:lstStyle/>
          <a:p>
            <a:r>
              <a:rPr lang="en-TT" dirty="0" smtClean="0"/>
              <a:t>Quasi &amp; Experimental Designs</a:t>
            </a:r>
            <a:endParaRPr lang="en-GB" dirty="0"/>
          </a:p>
        </p:txBody>
      </p:sp>
      <p:sp>
        <p:nvSpPr>
          <p:cNvPr id="3" name="Content Placeholder 2"/>
          <p:cNvSpPr>
            <a:spLocks noGrp="1"/>
          </p:cNvSpPr>
          <p:nvPr>
            <p:ph idx="1"/>
          </p:nvPr>
        </p:nvSpPr>
        <p:spPr>
          <a:xfrm>
            <a:off x="152400" y="1524000"/>
            <a:ext cx="8839200" cy="4857750"/>
          </a:xfrm>
        </p:spPr>
        <p:txBody>
          <a:bodyPr/>
          <a:lstStyle/>
          <a:p>
            <a:r>
              <a:rPr lang="en-GB" b="1" dirty="0"/>
              <a:t>Quasi-experimental </a:t>
            </a:r>
            <a:r>
              <a:rPr lang="en-GB" b="1" dirty="0" smtClean="0"/>
              <a:t>designs</a:t>
            </a:r>
          </a:p>
          <a:p>
            <a:pPr lvl="1"/>
            <a:r>
              <a:rPr lang="en-TT" sz="2400" i="1" dirty="0" smtClean="0"/>
              <a:t>Strategy </a:t>
            </a:r>
            <a:r>
              <a:rPr lang="en-TT" sz="2400" i="1" dirty="0"/>
              <a:t>#1: Add a control </a:t>
            </a:r>
            <a:r>
              <a:rPr lang="en-TT" sz="2400" i="1" dirty="0" smtClean="0"/>
              <a:t>group</a:t>
            </a:r>
          </a:p>
          <a:p>
            <a:pPr lvl="1"/>
            <a:r>
              <a:rPr lang="en-TT" sz="2400" i="1" dirty="0" smtClean="0"/>
              <a:t>Strategy </a:t>
            </a:r>
            <a:r>
              <a:rPr lang="en-TT" sz="2400" i="1" dirty="0"/>
              <a:t>#2: Take more measurements (time series </a:t>
            </a:r>
            <a:r>
              <a:rPr lang="en-TT" sz="2400" i="1" dirty="0" smtClean="0"/>
              <a:t>designs)</a:t>
            </a:r>
          </a:p>
          <a:p>
            <a:pPr lvl="1"/>
            <a:r>
              <a:rPr lang="en-TT" sz="2400" i="1" dirty="0" smtClean="0"/>
              <a:t>Strategy </a:t>
            </a:r>
            <a:r>
              <a:rPr lang="en-TT" sz="2400" i="1" dirty="0"/>
              <a:t>#3: Stagger the introduction of the </a:t>
            </a:r>
            <a:r>
              <a:rPr lang="en-TT" sz="2400" i="1" dirty="0" smtClean="0"/>
              <a:t>intervention</a:t>
            </a:r>
          </a:p>
          <a:p>
            <a:pPr lvl="1"/>
            <a:r>
              <a:rPr lang="en-TT" sz="2400" i="1" dirty="0" smtClean="0"/>
              <a:t>Strategy </a:t>
            </a:r>
            <a:r>
              <a:rPr lang="en-TT" sz="2400" i="1" dirty="0"/>
              <a:t>#4: Reverse the </a:t>
            </a:r>
            <a:r>
              <a:rPr lang="en-TT" sz="2400" i="1" dirty="0" smtClean="0"/>
              <a:t>intervention</a:t>
            </a:r>
          </a:p>
          <a:p>
            <a:pPr lvl="1"/>
            <a:r>
              <a:rPr lang="en-TT" sz="2400" i="1" dirty="0" smtClean="0"/>
              <a:t>Strategy </a:t>
            </a:r>
            <a:r>
              <a:rPr lang="en-TT" sz="2400" i="1" dirty="0"/>
              <a:t>#5: Measure multiple outcomes</a:t>
            </a:r>
          </a:p>
          <a:p>
            <a:r>
              <a:rPr lang="en-GB" b="1" dirty="0" smtClean="0"/>
              <a:t>Experimental designs</a:t>
            </a:r>
          </a:p>
          <a:p>
            <a:pPr lvl="1"/>
            <a:r>
              <a:rPr lang="en-TT" sz="2400" i="1" dirty="0" smtClean="0"/>
              <a:t>Experimental </a:t>
            </a:r>
            <a:r>
              <a:rPr lang="en-TT" sz="2400" i="1" dirty="0"/>
              <a:t>designs with “before” and “after” </a:t>
            </a:r>
            <a:r>
              <a:rPr lang="en-TT" sz="2400" i="1" dirty="0" smtClean="0"/>
              <a:t>measurements</a:t>
            </a:r>
          </a:p>
          <a:p>
            <a:pPr lvl="1"/>
            <a:r>
              <a:rPr lang="en-TT" sz="2400" i="1" dirty="0" smtClean="0"/>
              <a:t>Experimental </a:t>
            </a:r>
            <a:r>
              <a:rPr lang="en-TT" sz="2400" i="1" dirty="0"/>
              <a:t>designs with “after”-only measurements</a:t>
            </a:r>
            <a:endParaRPr lang="en-GB"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250"/>
            <a:ext cx="8228013" cy="874713"/>
          </a:xfrm>
        </p:spPr>
        <p:txBody>
          <a:bodyPr/>
          <a:lstStyle/>
          <a:p>
            <a:pPr algn="ctr"/>
            <a:r>
              <a:rPr lang="en-TT" dirty="0" smtClean="0"/>
              <a:t>Experimental Evaluation Designs</a:t>
            </a:r>
            <a:endParaRPr lang="en-GB" dirty="0"/>
          </a:p>
        </p:txBody>
      </p:sp>
      <p:sp>
        <p:nvSpPr>
          <p:cNvPr id="3" name="Content Placeholder 2"/>
          <p:cNvSpPr>
            <a:spLocks noGrp="1"/>
          </p:cNvSpPr>
          <p:nvPr>
            <p:ph idx="1"/>
          </p:nvPr>
        </p:nvSpPr>
        <p:spPr/>
        <p:txBody>
          <a:bodyPr/>
          <a:lstStyle/>
          <a:p>
            <a:r>
              <a:rPr lang="en-TT" i="1" dirty="0" smtClean="0"/>
              <a:t>Experimental Designs </a:t>
            </a:r>
            <a:r>
              <a:rPr lang="en-TT" dirty="0" smtClean="0"/>
              <a:t>all share one distinctive element- random assignment to treatment and control groups.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Evaluate what?</a:t>
            </a:r>
          </a:p>
        </p:txBody>
      </p:sp>
      <p:sp>
        <p:nvSpPr>
          <p:cNvPr id="182275" name="Rectangle 3"/>
          <p:cNvSpPr>
            <a:spLocks noGrp="1" noChangeArrowheads="1"/>
          </p:cNvSpPr>
          <p:nvPr>
            <p:ph type="body" idx="1"/>
          </p:nvPr>
        </p:nvSpPr>
        <p:spPr/>
        <p:txBody>
          <a:bodyPr/>
          <a:lstStyle/>
          <a:p>
            <a:r>
              <a:rPr lang="en-US"/>
              <a:t>Education system/quality</a:t>
            </a:r>
          </a:p>
          <a:p>
            <a:r>
              <a:rPr lang="en-US"/>
              <a:t>Schools/Institutions</a:t>
            </a:r>
          </a:p>
          <a:p>
            <a:r>
              <a:rPr lang="en-US"/>
              <a:t>Programs/Projects/Processes/Products</a:t>
            </a:r>
          </a:p>
          <a:p>
            <a:r>
              <a:rPr lang="en-US"/>
              <a:t>People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Experimental Evaluation Designs</a:t>
            </a:r>
            <a:endParaRPr lang="en-GB" dirty="0"/>
          </a:p>
        </p:txBody>
      </p:sp>
      <p:sp>
        <p:nvSpPr>
          <p:cNvPr id="3" name="Content Placeholder 2"/>
          <p:cNvSpPr>
            <a:spLocks noGrp="1"/>
          </p:cNvSpPr>
          <p:nvPr>
            <p:ph idx="1"/>
          </p:nvPr>
        </p:nvSpPr>
        <p:spPr>
          <a:xfrm>
            <a:off x="304800" y="1701800"/>
            <a:ext cx="8610599" cy="4679950"/>
          </a:xfrm>
        </p:spPr>
        <p:txBody>
          <a:bodyPr/>
          <a:lstStyle/>
          <a:p>
            <a:r>
              <a:rPr lang="en-TT" dirty="0" smtClean="0"/>
              <a:t>Experimental design is the strongest design choice when interested in establishing a cause-effect relationship. Experimental designs for evaluation prioritize the impartiality, accuracy, objectivity, and validity of the information generated. These studies look to make causal and </a:t>
            </a:r>
            <a:r>
              <a:rPr lang="en-TT" dirty="0" err="1" smtClean="0"/>
              <a:t>generalizable</a:t>
            </a:r>
            <a:r>
              <a:rPr lang="en-TT" dirty="0" smtClean="0"/>
              <a:t> statements about a population or impact on a population by a program or initiative. </a:t>
            </a:r>
          </a:p>
          <a:p>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Quasi-Experimental Designs</a:t>
            </a:r>
            <a:endParaRPr lang="en-GB" dirty="0"/>
          </a:p>
        </p:txBody>
      </p:sp>
      <p:sp>
        <p:nvSpPr>
          <p:cNvPr id="3" name="Content Placeholder 2"/>
          <p:cNvSpPr>
            <a:spLocks noGrp="1"/>
          </p:cNvSpPr>
          <p:nvPr>
            <p:ph idx="1"/>
          </p:nvPr>
        </p:nvSpPr>
        <p:spPr/>
        <p:txBody>
          <a:bodyPr/>
          <a:lstStyle/>
          <a:p>
            <a:r>
              <a:rPr lang="en-TT" dirty="0" smtClean="0"/>
              <a:t>Most quasi-experimental designs are similar to experimental designs except that the subjects are not randomly assigned to either the experimental or the control group, or the researcher cannot control which group will get the treatment.</a:t>
            </a:r>
          </a:p>
          <a:p>
            <a:r>
              <a:rPr lang="en-TT" dirty="0" smtClean="0"/>
              <a:t>Like the experimental designs, quasi-experimental designs for evaluation prioritize the impartiality, accuracy, objectivity, and validity of the information generated. These studies look to make causal and </a:t>
            </a:r>
            <a:r>
              <a:rPr lang="en-TT" dirty="0" err="1" smtClean="0"/>
              <a:t>generalizable</a:t>
            </a:r>
            <a:r>
              <a:rPr lang="en-TT" dirty="0" smtClean="0"/>
              <a:t> statements about a population or impact on a population by a program or initiative. </a:t>
            </a:r>
          </a:p>
          <a:p>
            <a:r>
              <a:rPr lang="en-TT" dirty="0" smtClean="0"/>
              <a:t>Types of quasi-experimental designs include: comparison group pre-test/post-test design, time series and multiple time series designs, multiple time series designs, non-equivalent control group, and counterbalanced designs.</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Quasi-Experimental Designs</a:t>
            </a:r>
            <a:endParaRPr lang="en-GB" dirty="0"/>
          </a:p>
        </p:txBody>
      </p:sp>
      <p:sp>
        <p:nvSpPr>
          <p:cNvPr id="3" name="Content Placeholder 2"/>
          <p:cNvSpPr>
            <a:spLocks noGrp="1"/>
          </p:cNvSpPr>
          <p:nvPr>
            <p:ph idx="1"/>
          </p:nvPr>
        </p:nvSpPr>
        <p:spPr/>
        <p:txBody>
          <a:bodyPr/>
          <a:lstStyle/>
          <a:p>
            <a:r>
              <a:rPr lang="en-TT" dirty="0"/>
              <a:t>Q</a:t>
            </a:r>
            <a:r>
              <a:rPr lang="en-TT" dirty="0" smtClean="0"/>
              <a:t>uasi-experimental designs also prioritize the impartiality, accuracy, objectivity, and validity of the information generated. These studies look to make causal and </a:t>
            </a:r>
            <a:r>
              <a:rPr lang="en-TT" dirty="0" err="1" smtClean="0"/>
              <a:t>generalizable</a:t>
            </a:r>
            <a:r>
              <a:rPr lang="en-TT" dirty="0" smtClean="0"/>
              <a:t> statements about a population or impact on a population by a program or initiative. </a:t>
            </a:r>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Quasi-Experimental Designs</a:t>
            </a:r>
            <a:endParaRPr lang="en-GB" dirty="0"/>
          </a:p>
        </p:txBody>
      </p:sp>
      <p:sp>
        <p:nvSpPr>
          <p:cNvPr id="3" name="Content Placeholder 2"/>
          <p:cNvSpPr>
            <a:spLocks noGrp="1"/>
          </p:cNvSpPr>
          <p:nvPr>
            <p:ph idx="1"/>
          </p:nvPr>
        </p:nvSpPr>
        <p:spPr/>
        <p:txBody>
          <a:bodyPr/>
          <a:lstStyle/>
          <a:p>
            <a:r>
              <a:rPr lang="en-TT" dirty="0" smtClean="0"/>
              <a:t>Types of quasi-experimental designs include: comparison group pre-test/post-test design, time series and multiple time series designs, multiple time series designs, non-equivalent control group, and counterbalanced designs.</a:t>
            </a:r>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122363"/>
          </a:xfrm>
        </p:spPr>
        <p:txBody>
          <a:bodyPr/>
          <a:lstStyle/>
          <a:p>
            <a:pPr algn="ctr"/>
            <a:r>
              <a:rPr lang="en-TT" dirty="0" smtClean="0"/>
              <a:t>Non Experimental </a:t>
            </a:r>
            <a:r>
              <a:rPr lang="en-TT" dirty="0" err="1" smtClean="0"/>
              <a:t>Quan</a:t>
            </a:r>
            <a:r>
              <a:rPr lang="en-TT" dirty="0" smtClean="0"/>
              <a:t> Designs</a:t>
            </a:r>
            <a:endParaRPr lang="en-GB" dirty="0"/>
          </a:p>
        </p:txBody>
      </p:sp>
      <p:sp>
        <p:nvSpPr>
          <p:cNvPr id="3" name="Content Placeholder 2"/>
          <p:cNvSpPr>
            <a:spLocks noGrp="1"/>
          </p:cNvSpPr>
          <p:nvPr>
            <p:ph idx="1"/>
          </p:nvPr>
        </p:nvSpPr>
        <p:spPr/>
        <p:txBody>
          <a:bodyPr/>
          <a:lstStyle/>
          <a:p>
            <a:r>
              <a:rPr lang="en-TT" dirty="0" smtClean="0"/>
              <a:t>Includes “causal-comparative”, </a:t>
            </a:r>
            <a:r>
              <a:rPr lang="en-TT" dirty="0" err="1" smtClean="0"/>
              <a:t>correlational</a:t>
            </a:r>
            <a:r>
              <a:rPr lang="en-TT" dirty="0" smtClean="0"/>
              <a:t> and case study (and multi-site case studies) designs.</a:t>
            </a:r>
          </a:p>
          <a:p>
            <a:r>
              <a:rPr lang="en-TT" dirty="0" smtClean="0"/>
              <a:t>Also include mixed methods research designs.</a:t>
            </a:r>
          </a:p>
          <a:p>
            <a:r>
              <a:rPr lang="en-TT" dirty="0" smtClean="0"/>
              <a:t>Common in theory driven evaluation</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Mixed Method Designs</a:t>
            </a:r>
            <a:endParaRPr lang="en-GB" dirty="0"/>
          </a:p>
        </p:txBody>
      </p:sp>
      <p:sp>
        <p:nvSpPr>
          <p:cNvPr id="3" name="Content Placeholder 2"/>
          <p:cNvSpPr>
            <a:spLocks noGrp="1"/>
          </p:cNvSpPr>
          <p:nvPr>
            <p:ph idx="1"/>
          </p:nvPr>
        </p:nvSpPr>
        <p:spPr/>
        <p:txBody>
          <a:bodyPr/>
          <a:lstStyle/>
          <a:p>
            <a:r>
              <a:rPr lang="en-TT" dirty="0" smtClean="0"/>
              <a:t>Several typologies currently available – Most popular are Creswell and Plano Clarke (2007, 2010) and </a:t>
            </a:r>
            <a:r>
              <a:rPr lang="en-TT" i="1" dirty="0" err="1" smtClean="0"/>
              <a:t>Teddlie</a:t>
            </a:r>
            <a:r>
              <a:rPr lang="en-TT" dirty="0" smtClean="0"/>
              <a:t> and </a:t>
            </a:r>
            <a:r>
              <a:rPr lang="en-TT" i="1" dirty="0" err="1" smtClean="0"/>
              <a:t>Tashakkori</a:t>
            </a:r>
            <a:r>
              <a:rPr lang="en-TT" dirty="0" smtClean="0"/>
              <a:t> (</a:t>
            </a:r>
            <a:r>
              <a:rPr lang="en-TT" i="1" dirty="0" smtClean="0"/>
              <a:t>2009</a:t>
            </a:r>
            <a:r>
              <a:rPr lang="en-TT" dirty="0" smtClean="0"/>
              <a:t>) </a:t>
            </a:r>
          </a:p>
          <a:p>
            <a:r>
              <a:rPr lang="en-TT" dirty="0" smtClean="0"/>
              <a:t>Weight, emphasis, timing, and strands are important in classifications</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5" name="Picture 3"/>
          <p:cNvPicPr>
            <a:picLocks noChangeAspect="1" noChangeArrowheads="1"/>
          </p:cNvPicPr>
          <p:nvPr/>
        </p:nvPicPr>
        <p:blipFill>
          <a:blip r:embed="rId3" cstate="print"/>
          <a:srcRect/>
          <a:stretch>
            <a:fillRect/>
          </a:stretch>
        </p:blipFill>
        <p:spPr bwMode="auto">
          <a:xfrm>
            <a:off x="1066800" y="-19050"/>
            <a:ext cx="6629400" cy="687705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3" cstate="print"/>
          <a:srcRect/>
          <a:stretch>
            <a:fillRect/>
          </a:stretch>
        </p:blipFill>
        <p:spPr bwMode="auto">
          <a:xfrm>
            <a:off x="1219200" y="0"/>
            <a:ext cx="6400800" cy="6819489"/>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3" cstate="print"/>
          <a:srcRect/>
          <a:stretch>
            <a:fillRect/>
          </a:stretch>
        </p:blipFill>
        <p:spPr bwMode="auto">
          <a:xfrm>
            <a:off x="1219200" y="0"/>
            <a:ext cx="5943600" cy="6868302"/>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3" cstate="print"/>
          <a:srcRect/>
          <a:stretch>
            <a:fillRect/>
          </a:stretch>
        </p:blipFill>
        <p:spPr bwMode="auto">
          <a:xfrm>
            <a:off x="247650" y="228600"/>
            <a:ext cx="8896350" cy="2714625"/>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3" cstate="print"/>
          <a:srcRect/>
          <a:stretch>
            <a:fillRect/>
          </a:stretch>
        </p:blipFill>
        <p:spPr bwMode="auto">
          <a:xfrm>
            <a:off x="28575" y="495300"/>
            <a:ext cx="9086850" cy="58674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3" cstate="print"/>
          <a:srcRect/>
          <a:stretch>
            <a:fillRect/>
          </a:stretch>
        </p:blipFill>
        <p:spPr bwMode="auto">
          <a:xfrm>
            <a:off x="0" y="0"/>
            <a:ext cx="8915400" cy="67056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cstate="print"/>
          <a:srcRect/>
          <a:stretch>
            <a:fillRect/>
          </a:stretch>
        </p:blipFill>
        <p:spPr bwMode="auto">
          <a:xfrm>
            <a:off x="1524000" y="1057275"/>
            <a:ext cx="6096000" cy="474345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3" cstate="print"/>
          <a:srcRect/>
          <a:stretch>
            <a:fillRect/>
          </a:stretch>
        </p:blipFill>
        <p:spPr bwMode="auto">
          <a:xfrm>
            <a:off x="2667000" y="76200"/>
            <a:ext cx="3743325" cy="65913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3" cstate="print"/>
          <a:srcRect/>
          <a:stretch>
            <a:fillRect/>
          </a:stretch>
        </p:blipFill>
        <p:spPr bwMode="auto">
          <a:xfrm>
            <a:off x="409575" y="2219325"/>
            <a:ext cx="8324850" cy="241935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3" cstate="print"/>
          <a:srcRect/>
          <a:stretch>
            <a:fillRect/>
          </a:stretch>
        </p:blipFill>
        <p:spPr bwMode="auto">
          <a:xfrm>
            <a:off x="1524000" y="152400"/>
            <a:ext cx="6400800" cy="634562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cstate="print"/>
          <a:srcRect/>
          <a:stretch>
            <a:fillRect/>
          </a:stretch>
        </p:blipFill>
        <p:spPr bwMode="auto">
          <a:xfrm>
            <a:off x="152400" y="1"/>
            <a:ext cx="8839200" cy="67056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3" cstate="print"/>
          <a:srcRect/>
          <a:stretch>
            <a:fillRect/>
          </a:stretch>
        </p:blipFill>
        <p:spPr bwMode="auto">
          <a:xfrm>
            <a:off x="0" y="0"/>
            <a:ext cx="9086850" cy="68580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3" cstate="print"/>
          <a:srcRect/>
          <a:stretch>
            <a:fillRect/>
          </a:stretch>
        </p:blipFill>
        <p:spPr bwMode="auto">
          <a:xfrm>
            <a:off x="228600" y="0"/>
            <a:ext cx="8667750" cy="68580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lstStyle/>
          <a:p>
            <a:r>
              <a:rPr lang="en-TT" dirty="0" smtClean="0"/>
              <a:t>Specific Designs: Concurrent/ Parallel (</a:t>
            </a:r>
            <a:r>
              <a:rPr lang="en-TT" dirty="0" err="1" smtClean="0"/>
              <a:t>Teddlie</a:t>
            </a:r>
            <a:r>
              <a:rPr lang="en-TT" dirty="0" smtClean="0"/>
              <a:t> &amp; </a:t>
            </a:r>
            <a:r>
              <a:rPr lang="en-TT" dirty="0" err="1" smtClean="0"/>
              <a:t>Tashakkori</a:t>
            </a:r>
            <a:r>
              <a:rPr lang="en-TT" dirty="0" smtClean="0"/>
              <a:t>)</a:t>
            </a:r>
            <a:endParaRPr lang="en-GB" dirty="0"/>
          </a:p>
        </p:txBody>
      </p:sp>
      <p:pic>
        <p:nvPicPr>
          <p:cNvPr id="225282" name="Picture 2"/>
          <p:cNvPicPr>
            <a:picLocks noChangeAspect="1" noChangeArrowheads="1"/>
          </p:cNvPicPr>
          <p:nvPr/>
        </p:nvPicPr>
        <p:blipFill>
          <a:blip r:embed="rId3" cstate="print"/>
          <a:srcRect/>
          <a:stretch>
            <a:fillRect/>
          </a:stretch>
        </p:blipFill>
        <p:spPr bwMode="auto">
          <a:xfrm>
            <a:off x="2133600" y="1752600"/>
            <a:ext cx="5010150" cy="462915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
            <a:ext cx="8151813" cy="874713"/>
          </a:xfrm>
        </p:spPr>
        <p:txBody>
          <a:bodyPr/>
          <a:lstStyle/>
          <a:p>
            <a:r>
              <a:rPr lang="en-TT" dirty="0" smtClean="0"/>
              <a:t>Specific Designs: Sequential</a:t>
            </a:r>
            <a:endParaRPr lang="en-GB" dirty="0"/>
          </a:p>
        </p:txBody>
      </p:sp>
      <p:pic>
        <p:nvPicPr>
          <p:cNvPr id="226306" name="Picture 2"/>
          <p:cNvPicPr>
            <a:picLocks noChangeAspect="1" noChangeArrowheads="1"/>
          </p:cNvPicPr>
          <p:nvPr/>
        </p:nvPicPr>
        <p:blipFill>
          <a:blip r:embed="rId3" cstate="print"/>
          <a:srcRect/>
          <a:stretch>
            <a:fillRect/>
          </a:stretch>
        </p:blipFill>
        <p:spPr bwMode="auto">
          <a:xfrm>
            <a:off x="1600200" y="2286000"/>
            <a:ext cx="5819775" cy="4029075"/>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350963"/>
          </a:xfrm>
        </p:spPr>
        <p:txBody>
          <a:bodyPr/>
          <a:lstStyle/>
          <a:p>
            <a:pPr algn="ctr"/>
            <a:r>
              <a:rPr lang="en-TT" dirty="0" smtClean="0"/>
              <a:t>Performance Management of Programmes</a:t>
            </a:r>
            <a:endParaRPr lang="en-GB" dirty="0"/>
          </a:p>
        </p:txBody>
      </p:sp>
      <p:sp>
        <p:nvSpPr>
          <p:cNvPr id="3" name="Content Placeholder 2"/>
          <p:cNvSpPr>
            <a:spLocks noGrp="1"/>
          </p:cNvSpPr>
          <p:nvPr>
            <p:ph idx="1"/>
          </p:nvPr>
        </p:nvSpPr>
        <p:spPr>
          <a:xfrm>
            <a:off x="684213" y="1701800"/>
            <a:ext cx="7848600" cy="4927600"/>
          </a:xfrm>
        </p:spPr>
        <p:txBody>
          <a:bodyPr/>
          <a:lstStyle/>
          <a:p>
            <a:r>
              <a:rPr lang="en-TT" b="1" dirty="0" smtClean="0"/>
              <a:t>Performance Measurement </a:t>
            </a:r>
            <a:r>
              <a:rPr lang="en-TT" dirty="0" smtClean="0"/>
              <a:t>is an ongoing monitoring and reporting of program accomplishments, against progress towards pre-established goals. Both Program Evaluation and Performance Measurement can help identify areas of programs that need improvement, and whether the program or project is achieving its goals and objectives and the reason why.</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3" cstate="print"/>
          <a:srcRect/>
          <a:stretch>
            <a:fillRect/>
          </a:stretch>
        </p:blipFill>
        <p:spPr bwMode="auto">
          <a:xfrm>
            <a:off x="914400" y="0"/>
            <a:ext cx="7616376" cy="68580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3" cstate="print"/>
          <a:srcRect/>
          <a:stretch>
            <a:fillRect/>
          </a:stretch>
        </p:blipFill>
        <p:spPr bwMode="auto">
          <a:xfrm>
            <a:off x="914400" y="0"/>
            <a:ext cx="7391400" cy="6827716"/>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
            <a:ext cx="8380413" cy="874713"/>
          </a:xfrm>
        </p:spPr>
        <p:txBody>
          <a:bodyPr/>
          <a:lstStyle/>
          <a:p>
            <a:pPr algn="ctr"/>
            <a:r>
              <a:rPr lang="en-TT" dirty="0" smtClean="0"/>
              <a:t>Practical steps in developing an evaluation </a:t>
            </a:r>
            <a:r>
              <a:rPr lang="en-TT" dirty="0"/>
              <a:t>d</a:t>
            </a:r>
            <a:r>
              <a:rPr lang="en-TT" dirty="0" smtClean="0"/>
              <a:t>esign</a:t>
            </a:r>
            <a:endParaRPr lang="en-GB" dirty="0"/>
          </a:p>
        </p:txBody>
      </p:sp>
      <p:sp>
        <p:nvSpPr>
          <p:cNvPr id="3" name="Content Placeholder 2"/>
          <p:cNvSpPr>
            <a:spLocks noGrp="1"/>
          </p:cNvSpPr>
          <p:nvPr>
            <p:ph idx="1"/>
          </p:nvPr>
        </p:nvSpPr>
        <p:spPr/>
        <p:txBody>
          <a:bodyPr/>
          <a:lstStyle/>
          <a:p>
            <a:r>
              <a:rPr lang="en-TT" dirty="0" smtClean="0"/>
              <a:t>Your evaluation design plan may be presented to the sponsor.</a:t>
            </a:r>
          </a:p>
          <a:p>
            <a:r>
              <a:rPr lang="en-TT" dirty="0" smtClean="0"/>
              <a:t>An evaluation design matrix should be developed</a:t>
            </a:r>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Evaluation Design Plan</a:t>
            </a:r>
            <a:endParaRPr lang="en-GB" dirty="0"/>
          </a:p>
        </p:txBody>
      </p:sp>
      <p:sp>
        <p:nvSpPr>
          <p:cNvPr id="3" name="Content Placeholder 2"/>
          <p:cNvSpPr>
            <a:spLocks noGrp="1"/>
          </p:cNvSpPr>
          <p:nvPr>
            <p:ph idx="1"/>
          </p:nvPr>
        </p:nvSpPr>
        <p:spPr/>
        <p:txBody>
          <a:bodyPr/>
          <a:lstStyle/>
          <a:p>
            <a:r>
              <a:rPr lang="en-TT" u="sng" dirty="0" smtClean="0"/>
              <a:t>Must include</a:t>
            </a:r>
          </a:p>
          <a:p>
            <a:pPr lvl="1"/>
            <a:r>
              <a:rPr lang="en-GB" dirty="0"/>
              <a:t>collecting data</a:t>
            </a:r>
          </a:p>
          <a:p>
            <a:pPr lvl="1"/>
            <a:r>
              <a:rPr lang="en-GB" dirty="0" smtClean="0"/>
              <a:t>analyzing </a:t>
            </a:r>
            <a:r>
              <a:rPr lang="en-GB" dirty="0"/>
              <a:t>data</a:t>
            </a:r>
          </a:p>
          <a:p>
            <a:pPr lvl="1"/>
            <a:r>
              <a:rPr lang="en-GB" dirty="0" smtClean="0"/>
              <a:t>reporting </a:t>
            </a:r>
            <a:r>
              <a:rPr lang="en-GB" dirty="0"/>
              <a:t>results</a:t>
            </a:r>
          </a:p>
          <a:p>
            <a:pPr lvl="1"/>
            <a:r>
              <a:rPr lang="en-GB" dirty="0" smtClean="0"/>
              <a:t>getting </a:t>
            </a:r>
            <a:r>
              <a:rPr lang="en-GB" dirty="0"/>
              <a:t>the results used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Using a Design Matrix</a:t>
            </a:r>
            <a:endParaRPr lang="en-GB" dirty="0"/>
          </a:p>
        </p:txBody>
      </p:sp>
      <p:pic>
        <p:nvPicPr>
          <p:cNvPr id="216066" name="Picture 2"/>
          <p:cNvPicPr>
            <a:picLocks noGrp="1" noChangeAspect="1" noChangeArrowheads="1"/>
          </p:cNvPicPr>
          <p:nvPr>
            <p:ph idx="1"/>
          </p:nvPr>
        </p:nvPicPr>
        <p:blipFill>
          <a:blip r:embed="rId3" cstate="print"/>
          <a:srcRect/>
          <a:stretch>
            <a:fillRect/>
          </a:stretch>
        </p:blipFill>
        <p:spPr bwMode="auto">
          <a:xfrm>
            <a:off x="684213" y="1811747"/>
            <a:ext cx="7848600" cy="4460056"/>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457200"/>
            <a:ext cx="8458200" cy="874713"/>
          </a:xfrm>
        </p:spPr>
        <p:txBody>
          <a:bodyPr/>
          <a:lstStyle/>
          <a:p>
            <a:r>
              <a:rPr lang="en-US" sz="4000"/>
              <a:t>Developing an Evaluation Design</a:t>
            </a:r>
          </a:p>
        </p:txBody>
      </p:sp>
      <p:sp>
        <p:nvSpPr>
          <p:cNvPr id="126979" name="Rectangle 3"/>
          <p:cNvSpPr>
            <a:spLocks noGrp="1" noChangeArrowheads="1"/>
          </p:cNvSpPr>
          <p:nvPr>
            <p:ph type="body" idx="1"/>
          </p:nvPr>
        </p:nvSpPr>
        <p:spPr>
          <a:xfrm>
            <a:off x="228600" y="1701800"/>
            <a:ext cx="8610600" cy="4851400"/>
          </a:xfrm>
        </p:spPr>
        <p:txBody>
          <a:bodyPr/>
          <a:lstStyle/>
          <a:p>
            <a:r>
              <a:rPr lang="en-US"/>
              <a:t>Identify the question(s) to be addressed </a:t>
            </a:r>
          </a:p>
          <a:p>
            <a:r>
              <a:rPr lang="en-US"/>
              <a:t>Select measurement instruments &amp; data sources </a:t>
            </a:r>
          </a:p>
          <a:p>
            <a:r>
              <a:rPr lang="en-US"/>
              <a:t>Select a model and/or design, </a:t>
            </a:r>
          </a:p>
          <a:p>
            <a:r>
              <a:rPr lang="en-US"/>
              <a:t>Select a sample </a:t>
            </a:r>
          </a:p>
          <a:p>
            <a:r>
              <a:rPr lang="en-US"/>
              <a:t>Develop an analysis plan </a:t>
            </a:r>
          </a:p>
          <a:p>
            <a:r>
              <a:rPr lang="en-US"/>
              <a:t>Develop a timeline for study implementation.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4213" y="476250"/>
            <a:ext cx="8002587" cy="874713"/>
          </a:xfrm>
        </p:spPr>
        <p:txBody>
          <a:bodyPr/>
          <a:lstStyle/>
          <a:p>
            <a:pPr algn="ctr"/>
            <a:r>
              <a:rPr lang="en-US" sz="4000"/>
              <a:t>Identify the question(s) to be addressed</a:t>
            </a:r>
          </a:p>
        </p:txBody>
      </p:sp>
      <p:sp>
        <p:nvSpPr>
          <p:cNvPr id="184323" name="Rectangle 3"/>
          <p:cNvSpPr>
            <a:spLocks noGrp="1" noChangeArrowheads="1"/>
          </p:cNvSpPr>
          <p:nvPr>
            <p:ph type="body" idx="1"/>
          </p:nvPr>
        </p:nvSpPr>
        <p:spPr/>
        <p:txBody>
          <a:bodyPr/>
          <a:lstStyle/>
          <a:p>
            <a:r>
              <a:rPr lang="en-US"/>
              <a:t>Your evaluation questions are the centerpiece of the evaluation.</a:t>
            </a:r>
          </a:p>
          <a:p>
            <a:r>
              <a:rPr lang="en-US"/>
              <a:t>They are used to develop criteria and indicators as well as measurement instruments/data collection strategies</a:t>
            </a:r>
          </a:p>
          <a:p>
            <a:r>
              <a:rPr lang="en-US"/>
              <a:t>Different evaluation models focus on different question types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en-US" sz="4000"/>
              <a:t>Select measurement instruments &amp; data sources</a:t>
            </a:r>
          </a:p>
        </p:txBody>
      </p:sp>
      <p:sp>
        <p:nvSpPr>
          <p:cNvPr id="185347" name="Rectangle 3"/>
          <p:cNvSpPr>
            <a:spLocks noGrp="1" noChangeArrowheads="1"/>
          </p:cNvSpPr>
          <p:nvPr>
            <p:ph type="body" idx="1"/>
          </p:nvPr>
        </p:nvSpPr>
        <p:spPr/>
        <p:txBody>
          <a:bodyPr/>
          <a:lstStyle/>
          <a:p>
            <a:r>
              <a:rPr lang="en-US"/>
              <a:t>There are multiple ways of answering most questions.</a:t>
            </a:r>
          </a:p>
          <a:p>
            <a:r>
              <a:rPr lang="en-US"/>
              <a:t>Generally evaluators seek information from multiple sources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000"/>
              <a:t>Select a model and/or design</a:t>
            </a:r>
          </a:p>
        </p:txBody>
      </p:sp>
      <p:sp>
        <p:nvSpPr>
          <p:cNvPr id="186371" name="Rectangle 3"/>
          <p:cNvSpPr>
            <a:spLocks noGrp="1" noChangeArrowheads="1"/>
          </p:cNvSpPr>
          <p:nvPr>
            <p:ph type="body" idx="1"/>
          </p:nvPr>
        </p:nvSpPr>
        <p:spPr/>
        <p:txBody>
          <a:bodyPr/>
          <a:lstStyle/>
          <a:p>
            <a:pPr>
              <a:lnSpc>
                <a:spcPct val="90000"/>
              </a:lnSpc>
            </a:pPr>
            <a:r>
              <a:rPr lang="en-US"/>
              <a:t>The design you choose depends to a considerable extent on the question you are trying to address and the level of rigour that is required.</a:t>
            </a:r>
          </a:p>
          <a:p>
            <a:pPr>
              <a:lnSpc>
                <a:spcPct val="90000"/>
              </a:lnSpc>
            </a:pPr>
            <a:r>
              <a:rPr lang="en-US"/>
              <a:t>Sampling is a critical factor that may be neglected impacting on generalizability.</a:t>
            </a:r>
          </a:p>
          <a:p>
            <a:pPr>
              <a:lnSpc>
                <a:spcPct val="90000"/>
              </a:lnSpc>
            </a:pPr>
            <a:r>
              <a:rPr lang="en-US"/>
              <a:t>Choose a model that captures your intention best.</a:t>
            </a:r>
          </a:p>
          <a:p>
            <a:pPr>
              <a:lnSpc>
                <a:spcPct val="90000"/>
              </a:lnSpc>
            </a:pPr>
            <a:r>
              <a:rPr lang="en-US"/>
              <a:t>Models are considered in the key texts.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Develop an analysis plan</a:t>
            </a:r>
          </a:p>
        </p:txBody>
      </p:sp>
      <p:sp>
        <p:nvSpPr>
          <p:cNvPr id="187395" name="Rectangle 3"/>
          <p:cNvSpPr>
            <a:spLocks noGrp="1" noChangeArrowheads="1"/>
          </p:cNvSpPr>
          <p:nvPr>
            <p:ph type="body" idx="1"/>
          </p:nvPr>
        </p:nvSpPr>
        <p:spPr/>
        <p:txBody>
          <a:bodyPr/>
          <a:lstStyle/>
          <a:p>
            <a:r>
              <a:rPr lang="en-US"/>
              <a:t>Always specify upfront how you will analyze the data that you will be collecting  - especially in quantitative studies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2400"/>
            <a:ext cx="7848600" cy="1198563"/>
          </a:xfrm>
        </p:spPr>
        <p:txBody>
          <a:bodyPr/>
          <a:lstStyle/>
          <a:p>
            <a:pPr algn="ctr"/>
            <a:r>
              <a:rPr lang="en-TT" dirty="0" smtClean="0"/>
              <a:t>Evaluation in the light of Performance Management</a:t>
            </a:r>
            <a:endParaRPr lang="en-GB" dirty="0"/>
          </a:p>
        </p:txBody>
      </p:sp>
      <p:sp>
        <p:nvSpPr>
          <p:cNvPr id="3" name="Content Placeholder 2"/>
          <p:cNvSpPr>
            <a:spLocks noGrp="1"/>
          </p:cNvSpPr>
          <p:nvPr>
            <p:ph idx="1"/>
          </p:nvPr>
        </p:nvSpPr>
        <p:spPr/>
        <p:txBody>
          <a:bodyPr/>
          <a:lstStyle/>
          <a:p>
            <a:r>
              <a:rPr lang="en-TT" dirty="0" smtClean="0"/>
              <a:t>A focused </a:t>
            </a:r>
            <a:r>
              <a:rPr lang="en-TT" b="1" dirty="0" smtClean="0"/>
              <a:t>Program Evaluation</a:t>
            </a:r>
            <a:r>
              <a:rPr lang="en-TT" dirty="0" smtClean="0"/>
              <a:t> will examine specifically identified factors of a program in a more comprehensive way than from experience that occurs day-to-day. </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en-US" sz="4000"/>
              <a:t>Develop a timeline for study implementation</a:t>
            </a:r>
          </a:p>
        </p:txBody>
      </p:sp>
      <p:sp>
        <p:nvSpPr>
          <p:cNvPr id="188419" name="Rectangle 3"/>
          <p:cNvSpPr>
            <a:spLocks noGrp="1" noChangeArrowheads="1"/>
          </p:cNvSpPr>
          <p:nvPr>
            <p:ph type="body" idx="1"/>
          </p:nvPr>
        </p:nvSpPr>
        <p:spPr/>
        <p:txBody>
          <a:bodyPr/>
          <a:lstStyle/>
          <a:p>
            <a:r>
              <a:rPr lang="en-US"/>
              <a:t>Develop a timeline for designing or selecting your instruments, collecting your data, and reporting.</a:t>
            </a:r>
          </a:p>
          <a:p>
            <a:r>
              <a:rPr lang="en-US"/>
              <a:t>Don’t be over-optimistic with the timelines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ctr"/>
            <a:r>
              <a:rPr lang="en-US" dirty="0" smtClean="0"/>
              <a:t>Reporting &amp; Communicating</a:t>
            </a:r>
            <a:endParaRPr lang="en-US" dirty="0"/>
          </a:p>
        </p:txBody>
      </p:sp>
      <p:sp>
        <p:nvSpPr>
          <p:cNvPr id="189443" name="Rectangle 3"/>
          <p:cNvSpPr>
            <a:spLocks noGrp="1" noChangeArrowheads="1"/>
          </p:cNvSpPr>
          <p:nvPr>
            <p:ph type="body" idx="1"/>
          </p:nvPr>
        </p:nvSpPr>
        <p:spPr>
          <a:xfrm>
            <a:off x="609600" y="1701800"/>
            <a:ext cx="7923213" cy="4775200"/>
          </a:xfrm>
        </p:spPr>
        <p:txBody>
          <a:bodyPr/>
          <a:lstStyle/>
          <a:p>
            <a:pPr>
              <a:lnSpc>
                <a:spcPct val="90000"/>
              </a:lnSpc>
            </a:pPr>
            <a:r>
              <a:rPr lang="en-US"/>
              <a:t>There is a need to organize and consolidate the final report</a:t>
            </a:r>
          </a:p>
          <a:p>
            <a:pPr>
              <a:lnSpc>
                <a:spcPct val="90000"/>
              </a:lnSpc>
            </a:pPr>
            <a:r>
              <a:rPr lang="en-US"/>
              <a:t>Sections</a:t>
            </a:r>
          </a:p>
          <a:p>
            <a:pPr lvl="1">
              <a:lnSpc>
                <a:spcPct val="90000"/>
              </a:lnSpc>
            </a:pPr>
            <a:r>
              <a:rPr lang="en-US"/>
              <a:t>Background (the project’s objectives and activities); </a:t>
            </a:r>
          </a:p>
          <a:p>
            <a:pPr lvl="1">
              <a:lnSpc>
                <a:spcPct val="90000"/>
              </a:lnSpc>
            </a:pPr>
            <a:r>
              <a:rPr lang="en-US"/>
              <a:t>Evaluation questions (meeting stakeholders’ information needs); </a:t>
            </a:r>
          </a:p>
          <a:p>
            <a:pPr lvl="1">
              <a:lnSpc>
                <a:spcPct val="90000"/>
              </a:lnSpc>
            </a:pPr>
            <a:r>
              <a:rPr lang="en-US"/>
              <a:t>Methodology (data collection and analysis); </a:t>
            </a:r>
          </a:p>
          <a:p>
            <a:pPr lvl="1">
              <a:lnSpc>
                <a:spcPct val="90000"/>
              </a:lnSpc>
            </a:pPr>
            <a:r>
              <a:rPr lang="en-US"/>
              <a:t>Findings </a:t>
            </a:r>
          </a:p>
          <a:p>
            <a:pPr lvl="1">
              <a:lnSpc>
                <a:spcPct val="90000"/>
              </a:lnSpc>
            </a:pPr>
            <a:r>
              <a:rPr lang="en-US"/>
              <a:t>Conclusions (and recommendations). </a:t>
            </a:r>
          </a:p>
          <a:p>
            <a:pPr lvl="1">
              <a:lnSpc>
                <a:spcPct val="90000"/>
              </a:lnSpc>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476250"/>
            <a:ext cx="8075613" cy="874713"/>
          </a:xfrm>
        </p:spPr>
        <p:txBody>
          <a:bodyPr/>
          <a:lstStyle/>
          <a:p>
            <a:r>
              <a:rPr lang="en-US" sz="4000"/>
              <a:t>Evaluating the evaluation report</a:t>
            </a:r>
          </a:p>
        </p:txBody>
      </p:sp>
      <p:sp>
        <p:nvSpPr>
          <p:cNvPr id="198659" name="Rectangle 3"/>
          <p:cNvSpPr>
            <a:spLocks noGrp="1" noChangeArrowheads="1"/>
          </p:cNvSpPr>
          <p:nvPr>
            <p:ph type="body" idx="1"/>
          </p:nvPr>
        </p:nvSpPr>
        <p:spPr>
          <a:xfrm>
            <a:off x="381000" y="1701800"/>
            <a:ext cx="8458200" cy="4699000"/>
          </a:xfrm>
        </p:spPr>
        <p:txBody>
          <a:bodyPr/>
          <a:lstStyle/>
          <a:p>
            <a:r>
              <a:rPr lang="en-US"/>
              <a:t>A well-written report should provide a concise context for understanding the conditions in which results were obtained as well as identify specific factors that affected the results. </a:t>
            </a:r>
          </a:p>
          <a:p>
            <a:r>
              <a:rPr lang="en-US"/>
              <a:t>It is necessary to balance description with interpretation and analysis.</a:t>
            </a:r>
          </a:p>
          <a:p>
            <a:r>
              <a:rPr lang="en-US"/>
              <a:t>recommendations should express views based on the total project experience </a:t>
            </a:r>
          </a:p>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The Players-Jennifer Greene</a:t>
            </a:r>
            <a:endParaRPr lang="en-GB" dirty="0"/>
          </a:p>
        </p:txBody>
      </p:sp>
      <p:pic>
        <p:nvPicPr>
          <p:cNvPr id="235522" name="Picture 2"/>
          <p:cNvPicPr>
            <a:picLocks noChangeAspect="1" noChangeArrowheads="1"/>
          </p:cNvPicPr>
          <p:nvPr/>
        </p:nvPicPr>
        <p:blipFill>
          <a:blip r:embed="rId3" cstate="print"/>
          <a:srcRect/>
          <a:stretch>
            <a:fillRect/>
          </a:stretch>
        </p:blipFill>
        <p:spPr bwMode="auto">
          <a:xfrm>
            <a:off x="166778" y="1662113"/>
            <a:ext cx="8682615" cy="4205287"/>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
            <a:ext cx="8839200" cy="874713"/>
          </a:xfrm>
        </p:spPr>
        <p:txBody>
          <a:bodyPr/>
          <a:lstStyle/>
          <a:p>
            <a:r>
              <a:rPr lang="en-TT" dirty="0" smtClean="0"/>
              <a:t>The Players-Michael Q. Patton</a:t>
            </a:r>
            <a:endParaRPr lang="en-GB" dirty="0"/>
          </a:p>
        </p:txBody>
      </p:sp>
      <p:pic>
        <p:nvPicPr>
          <p:cNvPr id="236546" name="Picture 2"/>
          <p:cNvPicPr>
            <a:picLocks noChangeAspect="1" noChangeArrowheads="1"/>
          </p:cNvPicPr>
          <p:nvPr/>
        </p:nvPicPr>
        <p:blipFill>
          <a:blip r:embed="rId3" cstate="print"/>
          <a:srcRect/>
          <a:stretch>
            <a:fillRect/>
          </a:stretch>
        </p:blipFill>
        <p:spPr bwMode="auto">
          <a:xfrm>
            <a:off x="6629400" y="1905000"/>
            <a:ext cx="2076450" cy="2724150"/>
          </a:xfrm>
          <a:prstGeom prst="rect">
            <a:avLst/>
          </a:prstGeom>
          <a:noFill/>
          <a:ln w="12700" cap="sq" cmpd="sng">
            <a:noFill/>
            <a:prstDash val="solid"/>
            <a:miter lim="800000"/>
            <a:headEnd type="none" w="sm" len="sm"/>
            <a:tailEnd type="none" w="sm" len="sm"/>
          </a:ln>
        </p:spPr>
      </p:pic>
      <p:sp>
        <p:nvSpPr>
          <p:cNvPr id="4" name="Rectangle 3"/>
          <p:cNvSpPr/>
          <p:nvPr/>
        </p:nvSpPr>
        <p:spPr>
          <a:xfrm>
            <a:off x="228600" y="1905000"/>
            <a:ext cx="6248400" cy="4401205"/>
          </a:xfrm>
          <a:prstGeom prst="rect">
            <a:avLst/>
          </a:prstGeom>
        </p:spPr>
        <p:txBody>
          <a:bodyPr wrap="square">
            <a:spAutoFit/>
          </a:bodyPr>
          <a:lstStyle/>
          <a:p>
            <a:pPr algn="just"/>
            <a:r>
              <a:rPr lang="en-TT" sz="2000" b="1" dirty="0" smtClean="0"/>
              <a:t>My name is Michael Quinn Patton and I am an independent evaluation consultant. That means I make my living meeting my clients’ information needs. Over the last few years, I have found increasing demand for innovative evaluation approaches to evaluate innovations. In other words, social innovators and funders of innovative initiatives want and need an evaluation approach that they perceive to be a good match with the nature and scope of innovations they are attempting.  Out of working with these social innovators emerged an approach I’ve called developmental evaluation that applies complexity concepts to enhance innovation and support evaluation use.</a:t>
            </a:r>
            <a:endParaRPr lang="en-GB" sz="2000"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
            <a:ext cx="8839200" cy="874713"/>
          </a:xfrm>
        </p:spPr>
        <p:txBody>
          <a:bodyPr/>
          <a:lstStyle/>
          <a:p>
            <a:r>
              <a:rPr lang="en-TT" dirty="0" smtClean="0"/>
              <a:t>The Players- Daniel </a:t>
            </a:r>
            <a:r>
              <a:rPr lang="en-TT" dirty="0" err="1" smtClean="0"/>
              <a:t>Stufflebeam</a:t>
            </a:r>
            <a:endParaRPr lang="en-GB" dirty="0"/>
          </a:p>
        </p:txBody>
      </p:sp>
      <p:sp>
        <p:nvSpPr>
          <p:cNvPr id="3" name="Rectangle 2"/>
          <p:cNvSpPr/>
          <p:nvPr/>
        </p:nvSpPr>
        <p:spPr>
          <a:xfrm>
            <a:off x="304800" y="1676400"/>
            <a:ext cx="6096000" cy="5016758"/>
          </a:xfrm>
          <a:prstGeom prst="rect">
            <a:avLst/>
          </a:prstGeom>
        </p:spPr>
        <p:txBody>
          <a:bodyPr wrap="square">
            <a:spAutoFit/>
          </a:bodyPr>
          <a:lstStyle/>
          <a:p>
            <a:pPr algn="just"/>
            <a:r>
              <a:rPr lang="en-TT" sz="1600" i="1" dirty="0" smtClean="0"/>
              <a:t>Founder and director, Ohio State University Evaluation </a:t>
            </a:r>
            <a:r>
              <a:rPr lang="en-TT" sz="1600" i="1" dirty="0" err="1" smtClean="0"/>
              <a:t>Center</a:t>
            </a:r>
            <a:r>
              <a:rPr lang="en-TT" sz="1600" i="1" dirty="0" smtClean="0"/>
              <a:t>, 1963-73</a:t>
            </a:r>
          </a:p>
          <a:p>
            <a:pPr algn="just"/>
            <a:r>
              <a:rPr lang="en-TT" sz="1600" b="1" dirty="0" smtClean="0"/>
              <a:t>Dr. Daniel L. </a:t>
            </a:r>
            <a:r>
              <a:rPr lang="en-TT" sz="1600" b="1" dirty="0" err="1" smtClean="0"/>
              <a:t>Stufflebeam</a:t>
            </a:r>
            <a:r>
              <a:rPr lang="en-TT" sz="1600" b="1" dirty="0" smtClean="0"/>
              <a:t> has wide experience in evaluation, research, and testing. He holds a Ph.D. from Purdue University and has held professorships at The Ohio State University and Western Michigan University. </a:t>
            </a:r>
          </a:p>
          <a:p>
            <a:pPr algn="just"/>
            <a:r>
              <a:rPr lang="en-TT" sz="1600" b="1" dirty="0" smtClean="0"/>
              <a:t>He directed the development of more than 100 standardized achievement tests, including eight forms of the GED Tests; led the development of the evaluation field's Program and Personnel Evaluation Standards; established and directed the internationally respected Evaluation </a:t>
            </a:r>
            <a:r>
              <a:rPr lang="en-TT" sz="1600" b="1" dirty="0" err="1" smtClean="0"/>
              <a:t>Center</a:t>
            </a:r>
            <a:r>
              <a:rPr lang="en-TT" sz="1600" b="1" dirty="0" smtClean="0"/>
              <a:t>, directed the federally funded national research and development </a:t>
            </a:r>
            <a:r>
              <a:rPr lang="en-TT" sz="1600" b="1" dirty="0" err="1" smtClean="0"/>
              <a:t>center</a:t>
            </a:r>
            <a:r>
              <a:rPr lang="en-TT" sz="1600" b="1" dirty="0" smtClean="0"/>
              <a:t> on teacher evaluation and educational accountability, and developed the widely used CIPP Evaluation Model. He has conducted evaluations throughout the U.S., and in Asia, Europe, and South America. </a:t>
            </a:r>
          </a:p>
          <a:p>
            <a:pPr algn="just"/>
            <a:r>
              <a:rPr lang="en-TT" sz="1600" b="1" dirty="0" smtClean="0"/>
              <a:t>His clients have included foundations, universities, colleges, school districts, government agencies, the U.S. Marine Corps, a Catholic Diocese, and others. He has served as advisor to many federal and state government departments, the United Nations, World Bank, Open Learning Australia, several foundations, and many other organizations. </a:t>
            </a:r>
            <a:endParaRPr lang="en-GB" sz="1600" b="1" dirty="0"/>
          </a:p>
        </p:txBody>
      </p:sp>
      <p:pic>
        <p:nvPicPr>
          <p:cNvPr id="237570" name="Picture 2"/>
          <p:cNvPicPr>
            <a:picLocks noChangeAspect="1" noChangeArrowheads="1"/>
          </p:cNvPicPr>
          <p:nvPr/>
        </p:nvPicPr>
        <p:blipFill>
          <a:blip r:embed="rId3" cstate="print"/>
          <a:srcRect/>
          <a:stretch>
            <a:fillRect/>
          </a:stretch>
        </p:blipFill>
        <p:spPr bwMode="auto">
          <a:xfrm>
            <a:off x="6477000" y="1828800"/>
            <a:ext cx="2419350" cy="3225800"/>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hess moves design template">
  <a:themeElements>
    <a:clrScheme name="Chess moves design template 2">
      <a:dk1>
        <a:srgbClr val="006666"/>
      </a:dk1>
      <a:lt1>
        <a:srgbClr val="FFFFFF"/>
      </a:lt1>
      <a:dk2>
        <a:srgbClr val="006666"/>
      </a:dk2>
      <a:lt2>
        <a:srgbClr val="220011"/>
      </a:lt2>
      <a:accent1>
        <a:srgbClr val="009900"/>
      </a:accent1>
      <a:accent2>
        <a:srgbClr val="669900"/>
      </a:accent2>
      <a:accent3>
        <a:srgbClr val="FFFFFF"/>
      </a:accent3>
      <a:accent4>
        <a:srgbClr val="005656"/>
      </a:accent4>
      <a:accent5>
        <a:srgbClr val="AACAAA"/>
      </a:accent5>
      <a:accent6>
        <a:srgbClr val="5C8A00"/>
      </a:accent6>
      <a:hlink>
        <a:srgbClr val="99CC00"/>
      </a:hlink>
      <a:folHlink>
        <a:srgbClr val="CCFF33"/>
      </a:folHlink>
    </a:clrScheme>
    <a:fontScheme name="Chess move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ess moves design template 1">
        <a:dk1>
          <a:srgbClr val="220011"/>
        </a:dk1>
        <a:lt1>
          <a:srgbClr val="FFFFFF"/>
        </a:lt1>
        <a:dk2>
          <a:srgbClr val="003366"/>
        </a:dk2>
        <a:lt2>
          <a:srgbClr val="FFFFFF"/>
        </a:lt2>
        <a:accent1>
          <a:srgbClr val="87B0C7"/>
        </a:accent1>
        <a:accent2>
          <a:srgbClr val="68BEC0"/>
        </a:accent2>
        <a:accent3>
          <a:srgbClr val="AAADB8"/>
        </a:accent3>
        <a:accent4>
          <a:srgbClr val="DADADA"/>
        </a:accent4>
        <a:accent5>
          <a:srgbClr val="C3D4E0"/>
        </a:accent5>
        <a:accent6>
          <a:srgbClr val="5EACAE"/>
        </a:accent6>
        <a:hlink>
          <a:srgbClr val="D99A45"/>
        </a:hlink>
        <a:folHlink>
          <a:srgbClr val="B9B395"/>
        </a:folHlink>
      </a:clrScheme>
      <a:clrMap bg1="dk2" tx1="lt1" bg2="dk1" tx2="lt2" accent1="accent1" accent2="accent2" accent3="accent3" accent4="accent4" accent5="accent5" accent6="accent6" hlink="hlink" folHlink="folHlink"/>
    </a:extraClrScheme>
    <a:extraClrScheme>
      <a:clrScheme name="Chess moves design template 2">
        <a:dk1>
          <a:srgbClr val="006666"/>
        </a:dk1>
        <a:lt1>
          <a:srgbClr val="FFFFFF"/>
        </a:lt1>
        <a:dk2>
          <a:srgbClr val="006666"/>
        </a:dk2>
        <a:lt2>
          <a:srgbClr val="220011"/>
        </a:lt2>
        <a:accent1>
          <a:srgbClr val="009900"/>
        </a:accent1>
        <a:accent2>
          <a:srgbClr val="669900"/>
        </a:accent2>
        <a:accent3>
          <a:srgbClr val="FFFFFF"/>
        </a:accent3>
        <a:accent4>
          <a:srgbClr val="005656"/>
        </a:accent4>
        <a:accent5>
          <a:srgbClr val="AACAAA"/>
        </a:accent5>
        <a:accent6>
          <a:srgbClr val="5C8A00"/>
        </a:accent6>
        <a:hlink>
          <a:srgbClr val="99CC00"/>
        </a:hlink>
        <a:folHlink>
          <a:srgbClr val="CCFF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moves design template</Template>
  <TotalTime>2045</TotalTime>
  <Words>3322</Words>
  <Application>Microsoft Office PowerPoint</Application>
  <PresentationFormat>On-screen Show (4:3)</PresentationFormat>
  <Paragraphs>373</Paragraphs>
  <Slides>96</Slides>
  <Notes>96</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Chess moves design template</vt:lpstr>
      <vt:lpstr>HOW TO CONDUCT AN EVALUATION</vt:lpstr>
      <vt:lpstr>2012 Specialization Courses</vt:lpstr>
      <vt:lpstr>Reading</vt:lpstr>
      <vt:lpstr>Reading</vt:lpstr>
      <vt:lpstr>Reading - references</vt:lpstr>
      <vt:lpstr>Evaluate what?</vt:lpstr>
      <vt:lpstr>PowerPoint Presentation</vt:lpstr>
      <vt:lpstr>Performance Management of Programmes</vt:lpstr>
      <vt:lpstr>Evaluation in the light of Performance Management</vt:lpstr>
      <vt:lpstr>A Focus on Program Evaluation</vt:lpstr>
      <vt:lpstr>Basic Steps in Evaluation</vt:lpstr>
      <vt:lpstr>Define the Purpose and Scope</vt:lpstr>
      <vt:lpstr>Define the Purpose and Scope</vt:lpstr>
      <vt:lpstr>Focus the Evaluation</vt:lpstr>
      <vt:lpstr>Focus the Evaluation</vt:lpstr>
      <vt:lpstr>Sample Evaluation Questions</vt:lpstr>
      <vt:lpstr>PowerPoint Presentation</vt:lpstr>
      <vt:lpstr>Types of Questions  (CIPP Framework)</vt:lpstr>
      <vt:lpstr>Action Questions?</vt:lpstr>
      <vt:lpstr>High-value questions?</vt:lpstr>
      <vt:lpstr>‘Prove’ &amp; ‘improve’ questions</vt:lpstr>
      <vt:lpstr>Strategy for obtaining questions</vt:lpstr>
      <vt:lpstr>Strategy for obtaining questions</vt:lpstr>
      <vt:lpstr>Framing questions using the logic model</vt:lpstr>
      <vt:lpstr>PowerPoint Presentation</vt:lpstr>
      <vt:lpstr>On logic models</vt:lpstr>
      <vt:lpstr>On logic models</vt:lpstr>
      <vt:lpstr>What do logic models look like</vt:lpstr>
      <vt:lpstr>How to develop a Logic Model</vt:lpstr>
      <vt:lpstr>Use a logic model framework</vt:lpstr>
      <vt:lpstr>PowerPoint Presentation</vt:lpstr>
      <vt:lpstr>Evaluating the evaluation questions</vt:lpstr>
      <vt:lpstr>Other ways to focus an evaluation </vt:lpstr>
      <vt:lpstr>Definitions</vt:lpstr>
      <vt:lpstr>Definitions</vt:lpstr>
      <vt:lpstr>Definitions</vt:lpstr>
      <vt:lpstr>Samples</vt:lpstr>
      <vt:lpstr>Differentiating Questions, Criteria, Indicators</vt:lpstr>
      <vt:lpstr>Questions, Criteria, Indicators</vt:lpstr>
      <vt:lpstr>PowerPoint Presentation</vt:lpstr>
      <vt:lpstr>From Questions to Design  (&amp; beyond)</vt:lpstr>
      <vt:lpstr>From questions to design</vt:lpstr>
      <vt:lpstr>From Questions to design</vt:lpstr>
      <vt:lpstr>Defining “Evaluation Design”</vt:lpstr>
      <vt:lpstr>Models and Approaches</vt:lpstr>
      <vt:lpstr>Relationship between evaluation design &amp; approaches</vt:lpstr>
      <vt:lpstr>Selected Models &amp; Approaches</vt:lpstr>
      <vt:lpstr>Selected Models &amp; Approaches</vt:lpstr>
      <vt:lpstr>Selected Models &amp; Approaches</vt:lpstr>
      <vt:lpstr>Selected Models &amp; Approaches</vt:lpstr>
      <vt:lpstr>Selected Models &amp; Approaches</vt:lpstr>
      <vt:lpstr>Selected Models &amp; Approaches</vt:lpstr>
      <vt:lpstr>Selected Models &amp; Approaches</vt:lpstr>
      <vt:lpstr>Selected Models &amp; Approaches</vt:lpstr>
      <vt:lpstr>Evaluation Designs</vt:lpstr>
      <vt:lpstr>Choosing Evaluation Designs</vt:lpstr>
      <vt:lpstr>Quantitative Evaluation Designs</vt:lpstr>
      <vt:lpstr>Quasi &amp; Experimental Designs</vt:lpstr>
      <vt:lpstr>Experimental Evaluation Designs</vt:lpstr>
      <vt:lpstr>Experimental Evaluation Designs</vt:lpstr>
      <vt:lpstr>Quasi-Experimental Designs</vt:lpstr>
      <vt:lpstr>Quasi-Experimental Designs</vt:lpstr>
      <vt:lpstr>Quasi-Experimental Designs</vt:lpstr>
      <vt:lpstr>Non Experimental Quan Designs</vt:lpstr>
      <vt:lpstr>Mixed Method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Designs: Concurrent/ Parallel (Teddlie &amp; Tashakkori)</vt:lpstr>
      <vt:lpstr>Specific Designs: Sequential</vt:lpstr>
      <vt:lpstr>PowerPoint Presentation</vt:lpstr>
      <vt:lpstr>PowerPoint Presentation</vt:lpstr>
      <vt:lpstr>Practical steps in developing an evaluation design</vt:lpstr>
      <vt:lpstr>Evaluation Design Plan</vt:lpstr>
      <vt:lpstr>Using a Design Matrix</vt:lpstr>
      <vt:lpstr>Developing an Evaluation Design</vt:lpstr>
      <vt:lpstr>Identify the question(s) to be addressed</vt:lpstr>
      <vt:lpstr>Select measurement instruments &amp; data sources</vt:lpstr>
      <vt:lpstr>Select a model and/or design</vt:lpstr>
      <vt:lpstr>Develop an analysis plan</vt:lpstr>
      <vt:lpstr>Develop a timeline for study implementation</vt:lpstr>
      <vt:lpstr>Reporting &amp; Communicating</vt:lpstr>
      <vt:lpstr>Evaluating the evaluation report</vt:lpstr>
      <vt:lpstr>PowerPoint Presentation</vt:lpstr>
      <vt:lpstr>The Players-Jennifer Greene</vt:lpstr>
      <vt:lpstr>The Players-Michael Q. Patton</vt:lpstr>
      <vt:lpstr>The Players- Daniel Stufflebeam</vt:lpstr>
    </vt:vector>
  </TitlesOfParts>
  <Company>The University of the West Indies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CONDUCT AN EVALUATION</dc:title>
  <dc:creator>jdelisle</dc:creator>
  <cp:lastModifiedBy>jdelisle</cp:lastModifiedBy>
  <cp:revision>65</cp:revision>
  <dcterms:created xsi:type="dcterms:W3CDTF">2006-09-11T20:24:36Z</dcterms:created>
  <dcterms:modified xsi:type="dcterms:W3CDTF">2013-09-17T01:32:33Z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TC011408071033</vt:lpwstr>
  </property>
</Properties>
</file>