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handoutMasterIdLst>
    <p:handoutMasterId r:id="rId131"/>
  </p:handoutMasterIdLst>
  <p:sldIdLst>
    <p:sldId id="256" r:id="rId2"/>
    <p:sldId id="316" r:id="rId3"/>
    <p:sldId id="323" r:id="rId4"/>
    <p:sldId id="317" r:id="rId5"/>
    <p:sldId id="318" r:id="rId6"/>
    <p:sldId id="348" r:id="rId7"/>
    <p:sldId id="257" r:id="rId8"/>
    <p:sldId id="258" r:id="rId9"/>
    <p:sldId id="259" r:id="rId10"/>
    <p:sldId id="260" r:id="rId11"/>
    <p:sldId id="261" r:id="rId12"/>
    <p:sldId id="376" r:id="rId13"/>
    <p:sldId id="262" r:id="rId14"/>
    <p:sldId id="263" r:id="rId15"/>
    <p:sldId id="267" r:id="rId16"/>
    <p:sldId id="264" r:id="rId17"/>
    <p:sldId id="314" r:id="rId18"/>
    <p:sldId id="272" r:id="rId19"/>
    <p:sldId id="375" r:id="rId20"/>
    <p:sldId id="271" r:id="rId21"/>
    <p:sldId id="268" r:id="rId22"/>
    <p:sldId id="269" r:id="rId23"/>
    <p:sldId id="270" r:id="rId24"/>
    <p:sldId id="320" r:id="rId25"/>
    <p:sldId id="265" r:id="rId26"/>
    <p:sldId id="385" r:id="rId27"/>
    <p:sldId id="386" r:id="rId28"/>
    <p:sldId id="325" r:id="rId29"/>
    <p:sldId id="326" r:id="rId30"/>
    <p:sldId id="327" r:id="rId31"/>
    <p:sldId id="328" r:id="rId32"/>
    <p:sldId id="329" r:id="rId33"/>
    <p:sldId id="349" r:id="rId34"/>
    <p:sldId id="330" r:id="rId35"/>
    <p:sldId id="335" r:id="rId36"/>
    <p:sldId id="331" r:id="rId37"/>
    <p:sldId id="332" r:id="rId38"/>
    <p:sldId id="333" r:id="rId39"/>
    <p:sldId id="334" r:id="rId40"/>
    <p:sldId id="266" r:id="rId41"/>
    <p:sldId id="273" r:id="rId42"/>
    <p:sldId id="274" r:id="rId43"/>
    <p:sldId id="275" r:id="rId44"/>
    <p:sldId id="350" r:id="rId45"/>
    <p:sldId id="283" r:id="rId46"/>
    <p:sldId id="277" r:id="rId47"/>
    <p:sldId id="279" r:id="rId48"/>
    <p:sldId id="377" r:id="rId49"/>
    <p:sldId id="378" r:id="rId50"/>
    <p:sldId id="379" r:id="rId51"/>
    <p:sldId id="280" r:id="rId52"/>
    <p:sldId id="281" r:id="rId53"/>
    <p:sldId id="282" r:id="rId54"/>
    <p:sldId id="304" r:id="rId55"/>
    <p:sldId id="278" r:id="rId56"/>
    <p:sldId id="306" r:id="rId57"/>
    <p:sldId id="351" r:id="rId58"/>
    <p:sldId id="307" r:id="rId59"/>
    <p:sldId id="308" r:id="rId60"/>
    <p:sldId id="284" r:id="rId61"/>
    <p:sldId id="285" r:id="rId62"/>
    <p:sldId id="286" r:id="rId63"/>
    <p:sldId id="289" r:id="rId64"/>
    <p:sldId id="287" r:id="rId65"/>
    <p:sldId id="288" r:id="rId66"/>
    <p:sldId id="290" r:id="rId67"/>
    <p:sldId id="380" r:id="rId68"/>
    <p:sldId id="291" r:id="rId69"/>
    <p:sldId id="292" r:id="rId70"/>
    <p:sldId id="293" r:id="rId71"/>
    <p:sldId id="294" r:id="rId72"/>
    <p:sldId id="295" r:id="rId73"/>
    <p:sldId id="296" r:id="rId74"/>
    <p:sldId id="297" r:id="rId75"/>
    <p:sldId id="298" r:id="rId76"/>
    <p:sldId id="300" r:id="rId77"/>
    <p:sldId id="299" r:id="rId78"/>
    <p:sldId id="352" r:id="rId79"/>
    <p:sldId id="276" r:id="rId80"/>
    <p:sldId id="301" r:id="rId81"/>
    <p:sldId id="339" r:id="rId82"/>
    <p:sldId id="341" r:id="rId83"/>
    <p:sldId id="340" r:id="rId84"/>
    <p:sldId id="302" r:id="rId85"/>
    <p:sldId id="315" r:id="rId86"/>
    <p:sldId id="313" r:id="rId87"/>
    <p:sldId id="336" r:id="rId88"/>
    <p:sldId id="321" r:id="rId89"/>
    <p:sldId id="322" r:id="rId90"/>
    <p:sldId id="337" r:id="rId91"/>
    <p:sldId id="374" r:id="rId92"/>
    <p:sldId id="381" r:id="rId93"/>
    <p:sldId id="311" r:id="rId94"/>
    <p:sldId id="303" r:id="rId95"/>
    <p:sldId id="312" r:id="rId96"/>
    <p:sldId id="346" r:id="rId97"/>
    <p:sldId id="347" r:id="rId98"/>
    <p:sldId id="344" r:id="rId99"/>
    <p:sldId id="342" r:id="rId100"/>
    <p:sldId id="310" r:id="rId101"/>
    <p:sldId id="324" r:id="rId102"/>
    <p:sldId id="345" r:id="rId103"/>
    <p:sldId id="309" r:id="rId104"/>
    <p:sldId id="343" r:id="rId105"/>
    <p:sldId id="383" r:id="rId106"/>
    <p:sldId id="384" r:id="rId107"/>
    <p:sldId id="382" r:id="rId108"/>
    <p:sldId id="356" r:id="rId109"/>
    <p:sldId id="360" r:id="rId110"/>
    <p:sldId id="361" r:id="rId111"/>
    <p:sldId id="358" r:id="rId112"/>
    <p:sldId id="359" r:id="rId113"/>
    <p:sldId id="357" r:id="rId114"/>
    <p:sldId id="353" r:id="rId115"/>
    <p:sldId id="354" r:id="rId116"/>
    <p:sldId id="355" r:id="rId117"/>
    <p:sldId id="305" r:id="rId118"/>
    <p:sldId id="362" r:id="rId119"/>
    <p:sldId id="363" r:id="rId120"/>
    <p:sldId id="364" r:id="rId121"/>
    <p:sldId id="365" r:id="rId122"/>
    <p:sldId id="366" r:id="rId123"/>
    <p:sldId id="367" r:id="rId124"/>
    <p:sldId id="372" r:id="rId125"/>
    <p:sldId id="371" r:id="rId126"/>
    <p:sldId id="368" r:id="rId127"/>
    <p:sldId id="369" r:id="rId128"/>
    <p:sldId id="370" r:id="rId129"/>
    <p:sldId id="373" r:id="rId130"/>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CCFF"/>
    <a:srgbClr val="FFFFFF"/>
    <a:srgbClr val="CBD72F"/>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93D82107-3684-43C5-9631-FCF0A4CFC7A7}" type="datetimeFigureOut">
              <a:rPr lang="en-GB" smtClean="0"/>
              <a:t>23/11/2016</a:t>
            </a:fld>
            <a:endParaRPr lang="en-GB"/>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6508DF0F-9E2A-4E3E-A457-51C3CF5D29FF}" type="slidenum">
              <a:rPr lang="en-GB" smtClean="0"/>
              <a:t>‹#›</a:t>
            </a:fld>
            <a:endParaRPr lang="en-GB"/>
          </a:p>
        </p:txBody>
      </p:sp>
    </p:spTree>
    <p:extLst>
      <p:ext uri="{BB962C8B-B14F-4D97-AF65-F5344CB8AC3E}">
        <p14:creationId xmlns:p14="http://schemas.microsoft.com/office/powerpoint/2010/main" val="32259103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C9451BB-4425-411A-BBC9-B1B377752A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C8582-F9C8-4792-A08F-A153413CEC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30059-75DA-4477-9F0D-754E02BE19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4E9A0-D854-4D03-B385-7D83B3C08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8647-3F23-4DFC-B9EB-8BB2845BF7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6A636-4E4F-4AD9-BE19-022E01284A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4F1F4230-0B80-4217-9380-0770FEF2AEA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FE5D3D3-E2A2-4656-8E5A-A971C33BC3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410D8-717D-4FAE-B6DE-8D354C253A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22853-E4D7-4CDE-83FC-5C8F72304D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733BE-0F4E-42E2-8DD0-206D59F029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CE82D90-CDD0-45D3-AC0D-C1BF694EF6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ed.gov/pubs/IASA/newsletters/assess/pt1.html" TargetMode="External"/><Relationship Id="rId2" Type="http://schemas.openxmlformats.org/officeDocument/2006/relationships/hyperlink" Target="http://www.gower.k12.il.us/Staff/ASSESS/4_ch2.htm"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nces.ed.gov/TIMSS/Educators.asp" TargetMode="External"/><Relationship Id="rId2" Type="http://schemas.openxmlformats.org/officeDocument/2006/relationships/hyperlink" Target="http://title3.sde.state.ok.us/studentassessment/testingmaterials.htm" TargetMode="External"/><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hyperlink" Target="http://www.csd99.k12.il.us/north/library/links2004/math/problemsolving.htm"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2362200" y="228600"/>
            <a:ext cx="6629400" cy="3276600"/>
          </a:xfrm>
        </p:spPr>
        <p:txBody>
          <a:bodyPr/>
          <a:lstStyle/>
          <a:p>
            <a:pPr algn="ctr"/>
            <a:r>
              <a:rPr lang="en-US" sz="4800" b="0" dirty="0">
                <a:latin typeface="Tahoma" pitchFamily="34" charset="0"/>
              </a:rPr>
              <a:t>Lecture </a:t>
            </a:r>
            <a:r>
              <a:rPr lang="en-US" sz="4800" b="0" dirty="0" smtClean="0">
                <a:latin typeface="Tahoma" pitchFamily="34" charset="0"/>
              </a:rPr>
              <a:t>Series 2</a:t>
            </a:r>
            <a:r>
              <a:rPr lang="en-US" sz="4800" b="0" dirty="0">
                <a:latin typeface="Tahoma" pitchFamily="34" charset="0"/>
              </a:rPr>
              <a:t>: </a:t>
            </a:r>
            <a:br>
              <a:rPr lang="en-US" sz="4800" b="0" dirty="0">
                <a:latin typeface="Tahoma" pitchFamily="34" charset="0"/>
              </a:rPr>
            </a:br>
            <a:r>
              <a:rPr lang="en-US" sz="4800" b="0" dirty="0">
                <a:latin typeface="Tahoma" pitchFamily="34" charset="0"/>
              </a:rPr>
              <a:t>Standards &amp; Specifications for Assessments &amp; Items</a:t>
            </a:r>
          </a:p>
        </p:txBody>
      </p:sp>
      <p:sp>
        <p:nvSpPr>
          <p:cNvPr id="56323" name="Rectangle 3"/>
          <p:cNvSpPr>
            <a:spLocks noGrp="1" noChangeArrowheads="1"/>
          </p:cNvSpPr>
          <p:nvPr>
            <p:ph type="subTitle" idx="1"/>
          </p:nvPr>
        </p:nvSpPr>
        <p:spPr>
          <a:xfrm>
            <a:off x="2590800" y="4343400"/>
            <a:ext cx="6400800" cy="1066800"/>
          </a:xfrm>
        </p:spPr>
        <p:txBody>
          <a:bodyPr/>
          <a:lstStyle/>
          <a:p>
            <a:r>
              <a:rPr lang="en-US" dirty="0"/>
              <a:t>© Jerome De Lisle, </a:t>
            </a:r>
            <a:r>
              <a:rPr lang="en-US" dirty="0" smtClean="0"/>
              <a:t>2007 Updated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685800"/>
            <a:ext cx="8763000" cy="1066800"/>
          </a:xfrm>
        </p:spPr>
        <p:txBody>
          <a:bodyPr>
            <a:normAutofit fontScale="90000"/>
          </a:bodyPr>
          <a:lstStyle/>
          <a:p>
            <a:r>
              <a:rPr lang="en-US" sz="4000" dirty="0"/>
              <a:t>Standards Governing Assessment Practice</a:t>
            </a:r>
          </a:p>
        </p:txBody>
      </p:sp>
      <p:sp>
        <p:nvSpPr>
          <p:cNvPr id="61443" name="Rectangle 3"/>
          <p:cNvSpPr>
            <a:spLocks noGrp="1" noChangeArrowheads="1"/>
          </p:cNvSpPr>
          <p:nvPr>
            <p:ph idx="1"/>
          </p:nvPr>
        </p:nvSpPr>
        <p:spPr>
          <a:xfrm>
            <a:off x="838200" y="1828800"/>
            <a:ext cx="8001000" cy="4724400"/>
          </a:xfrm>
        </p:spPr>
        <p:txBody>
          <a:bodyPr/>
          <a:lstStyle/>
          <a:p>
            <a:r>
              <a:rPr lang="en-US" dirty="0">
                <a:solidFill>
                  <a:srgbClr val="FF0000"/>
                </a:solidFill>
              </a:rPr>
              <a:t>The Standards for Educational and Psychological Testing </a:t>
            </a:r>
            <a:r>
              <a:rPr lang="en-US" dirty="0" smtClean="0">
                <a:solidFill>
                  <a:srgbClr val="FF0000"/>
                </a:solidFill>
              </a:rPr>
              <a:t>govern assessment practice and were </a:t>
            </a:r>
            <a:r>
              <a:rPr lang="en-US" dirty="0">
                <a:solidFill>
                  <a:srgbClr val="FF0000"/>
                </a:solidFill>
              </a:rPr>
              <a:t>developed jointly by the following organizations</a:t>
            </a:r>
            <a:r>
              <a:rPr lang="en-US" dirty="0"/>
              <a:t>: </a:t>
            </a:r>
          </a:p>
          <a:p>
            <a:pPr lvl="1"/>
            <a:r>
              <a:rPr lang="en-US" dirty="0"/>
              <a:t>American Educational Research Association (</a:t>
            </a:r>
            <a:r>
              <a:rPr lang="en-US" dirty="0" err="1"/>
              <a:t>AERA</a:t>
            </a:r>
            <a:r>
              <a:rPr lang="en-US" dirty="0"/>
              <a:t>) </a:t>
            </a:r>
          </a:p>
          <a:p>
            <a:pPr lvl="1"/>
            <a:r>
              <a:rPr lang="en-US" dirty="0"/>
              <a:t>American Psychological Association (</a:t>
            </a:r>
            <a:r>
              <a:rPr lang="en-US" dirty="0" err="1"/>
              <a:t>APA</a:t>
            </a:r>
            <a:r>
              <a:rPr lang="en-US" dirty="0"/>
              <a:t>) </a:t>
            </a:r>
          </a:p>
          <a:p>
            <a:pPr lvl="1"/>
            <a:r>
              <a:rPr lang="en-US" dirty="0"/>
              <a:t>National Council on Measurement in Education (</a:t>
            </a:r>
            <a:r>
              <a:rPr lang="en-US" dirty="0" err="1"/>
              <a:t>NCME</a:t>
            </a:r>
            <a:r>
              <a:rPr lang="en-US" dirty="0"/>
              <a:t>) </a:t>
            </a:r>
          </a:p>
          <a:p>
            <a:pPr>
              <a:buFont typeface="Wingdings" pitchFamily="2" charset="2"/>
              <a:buNone/>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304800" y="228600"/>
            <a:ext cx="8534400" cy="685800"/>
          </a:xfrm>
          <a:solidFill>
            <a:srgbClr val="CBD72F"/>
          </a:solidFill>
        </p:spPr>
        <p:txBody>
          <a:bodyPr/>
          <a:lstStyle/>
          <a:p>
            <a:r>
              <a:rPr lang="en-US" sz="3600" dirty="0"/>
              <a:t>Changing Conceptions of Validity</a:t>
            </a:r>
          </a:p>
        </p:txBody>
      </p:sp>
      <p:sp>
        <p:nvSpPr>
          <p:cNvPr id="115716" name="Oval 4"/>
          <p:cNvSpPr>
            <a:spLocks noChangeArrowheads="1"/>
          </p:cNvSpPr>
          <p:nvPr/>
        </p:nvSpPr>
        <p:spPr bwMode="auto">
          <a:xfrm>
            <a:off x="457200" y="2667000"/>
            <a:ext cx="1600200" cy="15240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t>[1940]</a:t>
            </a:r>
          </a:p>
          <a:p>
            <a:pPr algn="ctr"/>
            <a:r>
              <a:rPr lang="en-US"/>
              <a:t>The test</a:t>
            </a:r>
          </a:p>
        </p:txBody>
      </p:sp>
      <p:sp>
        <p:nvSpPr>
          <p:cNvPr id="115719" name="Oval 7"/>
          <p:cNvSpPr>
            <a:spLocks noChangeArrowheads="1"/>
          </p:cNvSpPr>
          <p:nvPr/>
        </p:nvSpPr>
        <p:spPr bwMode="auto">
          <a:xfrm>
            <a:off x="2133600" y="2209800"/>
            <a:ext cx="3810000" cy="2057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t>[1966]</a:t>
            </a:r>
          </a:p>
          <a:p>
            <a:pPr algn="ctr"/>
            <a:r>
              <a:rPr lang="en-US"/>
              <a:t>Use of  the test </a:t>
            </a:r>
          </a:p>
          <a:p>
            <a:pPr algn="ctr"/>
            <a:r>
              <a:rPr lang="en-US"/>
              <a:t>and test score</a:t>
            </a:r>
          </a:p>
        </p:txBody>
      </p:sp>
      <p:sp>
        <p:nvSpPr>
          <p:cNvPr id="115720" name="Oval 8"/>
          <p:cNvSpPr>
            <a:spLocks noChangeArrowheads="1"/>
          </p:cNvSpPr>
          <p:nvPr/>
        </p:nvSpPr>
        <p:spPr bwMode="auto">
          <a:xfrm>
            <a:off x="6172200" y="1600200"/>
            <a:ext cx="2667000" cy="28956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t>[current]</a:t>
            </a:r>
          </a:p>
          <a:p>
            <a:pPr algn="ctr"/>
            <a:r>
              <a:rPr lang="en-US"/>
              <a:t>Inferences </a:t>
            </a:r>
          </a:p>
          <a:p>
            <a:pPr algn="ctr"/>
            <a:r>
              <a:rPr lang="en-US"/>
              <a:t>&amp; </a:t>
            </a:r>
          </a:p>
          <a:p>
            <a:pPr algn="ctr"/>
            <a:r>
              <a:rPr lang="en-US"/>
              <a:t>Decisions </a:t>
            </a:r>
          </a:p>
          <a:p>
            <a:pPr algn="ctr"/>
            <a:r>
              <a:rPr lang="en-US"/>
              <a:t>based </a:t>
            </a:r>
          </a:p>
          <a:p>
            <a:pPr algn="ctr"/>
            <a:r>
              <a:rPr lang="en-US"/>
              <a:t>on the Score</a:t>
            </a:r>
          </a:p>
        </p:txBody>
      </p:sp>
      <p:sp>
        <p:nvSpPr>
          <p:cNvPr id="115721" name="AutoShape 9"/>
          <p:cNvSpPr>
            <a:spLocks noChangeArrowheads="1"/>
          </p:cNvSpPr>
          <p:nvPr/>
        </p:nvSpPr>
        <p:spPr bwMode="auto">
          <a:xfrm flipH="1">
            <a:off x="3429000" y="4648200"/>
            <a:ext cx="5334000" cy="1676400"/>
          </a:xfrm>
          <a:prstGeom prst="rtTriangle">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US"/>
              <a:t>CONSEQUENCES OF USE</a:t>
            </a:r>
          </a:p>
        </p:txBody>
      </p:sp>
      <p:sp>
        <p:nvSpPr>
          <p:cNvPr id="115723" name="AutoShape 11"/>
          <p:cNvSpPr>
            <a:spLocks noChangeArrowheads="1"/>
          </p:cNvSpPr>
          <p:nvPr/>
        </p:nvSpPr>
        <p:spPr bwMode="auto">
          <a:xfrm>
            <a:off x="762000" y="4419600"/>
            <a:ext cx="7772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15724" name="Rectangle 12"/>
          <p:cNvSpPr>
            <a:spLocks noChangeArrowheads="1"/>
          </p:cNvSpPr>
          <p:nvPr/>
        </p:nvSpPr>
        <p:spPr bwMode="auto">
          <a:xfrm>
            <a:off x="5562600" y="990600"/>
            <a:ext cx="3200400" cy="533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US"/>
              <a:t>Unitary Concept</a:t>
            </a:r>
          </a:p>
        </p:txBody>
      </p:sp>
      <p:sp>
        <p:nvSpPr>
          <p:cNvPr id="115726" name="Line 14"/>
          <p:cNvSpPr>
            <a:spLocks noChangeShapeType="1"/>
          </p:cNvSpPr>
          <p:nvPr/>
        </p:nvSpPr>
        <p:spPr bwMode="auto">
          <a:xfrm>
            <a:off x="8839200" y="990600"/>
            <a:ext cx="0" cy="5334000"/>
          </a:xfrm>
          <a:prstGeom prst="line">
            <a:avLst/>
          </a:prstGeom>
          <a:noFill/>
          <a:ln w="12700" cap="sq">
            <a:solidFill>
              <a:schemeClr val="tx1"/>
            </a:solidFill>
            <a:round/>
            <a:headEnd type="none" w="sm" len="sm"/>
            <a:tailEnd type="none" w="sm" len="sm"/>
          </a:ln>
          <a:effectLst/>
        </p:spPr>
        <p:txBody>
          <a:bodyPr wrap="none"/>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AutoShape 9"/>
          <p:cNvSpPr>
            <a:spLocks noChangeArrowheads="1"/>
          </p:cNvSpPr>
          <p:nvPr/>
        </p:nvSpPr>
        <p:spPr bwMode="auto">
          <a:xfrm rot="16200000">
            <a:off x="1181100" y="2476500"/>
            <a:ext cx="3048000" cy="4953000"/>
          </a:xfrm>
          <a:prstGeom prst="triangle">
            <a:avLst>
              <a:gd name="adj" fmla="val 50000"/>
            </a:avLst>
          </a:prstGeom>
          <a:gradFill rotWithShape="1">
            <a:gsLst>
              <a:gs pos="0">
                <a:schemeClr val="tx1">
                  <a:alpha val="28999"/>
                </a:schemeClr>
              </a:gs>
              <a:gs pos="100000">
                <a:schemeClr val="accent1"/>
              </a:gs>
            </a:gsLst>
            <a:lin ang="5400000" scaled="1"/>
          </a:gradFill>
          <a:ln w="12700" cap="sq">
            <a:solidFill>
              <a:schemeClr val="tx1"/>
            </a:solidFill>
            <a:miter lim="800000"/>
            <a:headEnd type="none" w="sm" len="sm"/>
            <a:tailEnd type="none" w="sm" len="sm"/>
          </a:ln>
          <a:effectLst/>
        </p:spPr>
        <p:txBody>
          <a:bodyPr vert="eaVert" wrap="none" anchor="ctr"/>
          <a:lstStyle/>
          <a:p>
            <a:pPr algn="ctr"/>
            <a:endParaRPr lang="en-US"/>
          </a:p>
        </p:txBody>
      </p:sp>
      <p:sp>
        <p:nvSpPr>
          <p:cNvPr id="135174" name="Oval 6"/>
          <p:cNvSpPr>
            <a:spLocks noChangeArrowheads="1"/>
          </p:cNvSpPr>
          <p:nvPr/>
        </p:nvSpPr>
        <p:spPr bwMode="auto">
          <a:xfrm>
            <a:off x="4191000" y="3429000"/>
            <a:ext cx="2667000" cy="31242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t>Construct validity </a:t>
            </a:r>
          </a:p>
          <a:p>
            <a:pPr algn="ctr"/>
            <a:r>
              <a:rPr lang="en-US"/>
              <a:t>as the whole</a:t>
            </a:r>
          </a:p>
        </p:txBody>
      </p:sp>
      <p:sp>
        <p:nvSpPr>
          <p:cNvPr id="135182" name="Oval 14"/>
          <p:cNvSpPr>
            <a:spLocks noChangeArrowheads="1"/>
          </p:cNvSpPr>
          <p:nvPr/>
        </p:nvSpPr>
        <p:spPr bwMode="auto">
          <a:xfrm>
            <a:off x="4495800" y="1295400"/>
            <a:ext cx="4495800" cy="26670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t>Validity as Argument</a:t>
            </a:r>
          </a:p>
          <a:p>
            <a:pPr algn="ctr"/>
            <a:r>
              <a:rPr lang="en-US"/>
              <a:t>Statement of claims</a:t>
            </a:r>
          </a:p>
          <a:p>
            <a:pPr algn="ctr"/>
            <a:r>
              <a:rPr lang="en-US"/>
              <a:t>-overall evaluation of</a:t>
            </a:r>
          </a:p>
          <a:p>
            <a:pPr algn="ctr"/>
            <a:r>
              <a:rPr lang="en-US"/>
              <a:t> intended interpretations </a:t>
            </a:r>
          </a:p>
          <a:p>
            <a:pPr algn="ctr"/>
            <a:r>
              <a:rPr lang="en-US"/>
              <a:t>and uses of scores</a:t>
            </a:r>
          </a:p>
        </p:txBody>
      </p:sp>
      <p:sp>
        <p:nvSpPr>
          <p:cNvPr id="135170" name="Rectangle 2"/>
          <p:cNvSpPr>
            <a:spLocks noGrp="1" noChangeArrowheads="1"/>
          </p:cNvSpPr>
          <p:nvPr>
            <p:ph type="title" idx="4294967295"/>
          </p:nvPr>
        </p:nvSpPr>
        <p:spPr>
          <a:xfrm>
            <a:off x="457200" y="228600"/>
            <a:ext cx="8382000" cy="914400"/>
          </a:xfrm>
          <a:solidFill>
            <a:srgbClr val="CBD72F"/>
          </a:solidFill>
        </p:spPr>
        <p:txBody>
          <a:bodyPr/>
          <a:lstStyle/>
          <a:p>
            <a:r>
              <a:rPr lang="en-US" sz="3600" dirty="0"/>
              <a:t>Changing Conceptions of Validity</a:t>
            </a:r>
          </a:p>
        </p:txBody>
      </p:sp>
      <p:sp>
        <p:nvSpPr>
          <p:cNvPr id="135171" name="Oval 3"/>
          <p:cNvSpPr>
            <a:spLocks noChangeArrowheads="1"/>
          </p:cNvSpPr>
          <p:nvPr/>
        </p:nvSpPr>
        <p:spPr bwMode="auto">
          <a:xfrm>
            <a:off x="0" y="1981200"/>
            <a:ext cx="2286000" cy="22860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t>[1950]</a:t>
            </a:r>
          </a:p>
          <a:p>
            <a:pPr algn="ctr"/>
            <a:r>
              <a:rPr lang="en-US"/>
              <a:t>Criterion based </a:t>
            </a:r>
          </a:p>
          <a:p>
            <a:pPr algn="ctr"/>
            <a:r>
              <a:rPr lang="en-US"/>
              <a:t>validity</a:t>
            </a:r>
          </a:p>
        </p:txBody>
      </p:sp>
      <p:sp>
        <p:nvSpPr>
          <p:cNvPr id="135173" name="Oval 5"/>
          <p:cNvSpPr>
            <a:spLocks noChangeArrowheads="1"/>
          </p:cNvSpPr>
          <p:nvPr/>
        </p:nvSpPr>
        <p:spPr bwMode="auto">
          <a:xfrm>
            <a:off x="2438400" y="1600200"/>
            <a:ext cx="2057400" cy="2819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t>[1960s]</a:t>
            </a:r>
          </a:p>
          <a:p>
            <a:pPr algn="ctr"/>
            <a:r>
              <a:rPr lang="en-US"/>
              <a:t>Content based </a:t>
            </a:r>
          </a:p>
          <a:p>
            <a:pPr algn="ctr"/>
            <a:r>
              <a:rPr lang="en-US"/>
              <a:t>validity</a:t>
            </a:r>
          </a:p>
        </p:txBody>
      </p:sp>
      <p:sp>
        <p:nvSpPr>
          <p:cNvPr id="135176" name="AutoShape 8"/>
          <p:cNvSpPr>
            <a:spLocks noChangeArrowheads="1"/>
          </p:cNvSpPr>
          <p:nvPr/>
        </p:nvSpPr>
        <p:spPr bwMode="auto">
          <a:xfrm>
            <a:off x="533400" y="3733800"/>
            <a:ext cx="83820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35179" name="Text Box 11"/>
          <p:cNvSpPr txBox="1">
            <a:spLocks noChangeArrowheads="1"/>
          </p:cNvSpPr>
          <p:nvPr/>
        </p:nvSpPr>
        <p:spPr bwMode="auto">
          <a:xfrm>
            <a:off x="1295400" y="4800600"/>
            <a:ext cx="2971800" cy="5191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800">
                <a:solidFill>
                  <a:schemeClr val="folHlink"/>
                </a:solidFill>
              </a:rPr>
              <a:t>Construct Validity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p:cNvPicPr>
            <a:picLocks noChangeAspect="1" noChangeArrowheads="1"/>
          </p:cNvPicPr>
          <p:nvPr/>
        </p:nvPicPr>
        <p:blipFill>
          <a:blip r:embed="rId2" cstate="print"/>
          <a:srcRect/>
          <a:stretch>
            <a:fillRect/>
          </a:stretch>
        </p:blipFill>
        <p:spPr bwMode="auto">
          <a:xfrm>
            <a:off x="762000" y="193675"/>
            <a:ext cx="7848600" cy="666432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04800" y="457200"/>
            <a:ext cx="8686800" cy="838200"/>
          </a:xfrm>
          <a:solidFill>
            <a:srgbClr val="CBD72F"/>
          </a:solidFill>
        </p:spPr>
        <p:txBody>
          <a:bodyPr/>
          <a:lstStyle/>
          <a:p>
            <a:r>
              <a:rPr lang="en-US" dirty="0" smtClean="0"/>
              <a:t>Validity </a:t>
            </a:r>
            <a:r>
              <a:rPr lang="en-US" dirty="0"/>
              <a:t>Evidence?</a:t>
            </a:r>
          </a:p>
        </p:txBody>
      </p:sp>
      <p:sp>
        <p:nvSpPr>
          <p:cNvPr id="114691" name="Rectangle 3"/>
          <p:cNvSpPr>
            <a:spLocks noGrp="1" noChangeArrowheads="1"/>
          </p:cNvSpPr>
          <p:nvPr>
            <p:ph idx="1"/>
          </p:nvPr>
        </p:nvSpPr>
        <p:spPr>
          <a:xfrm>
            <a:off x="304800" y="1447800"/>
            <a:ext cx="8686800" cy="5257800"/>
          </a:xfrm>
          <a:solidFill>
            <a:srgbClr val="CBD72F"/>
          </a:solidFill>
        </p:spPr>
        <p:txBody>
          <a:bodyPr/>
          <a:lstStyle/>
          <a:p>
            <a:r>
              <a:rPr lang="en-US" sz="2800" dirty="0"/>
              <a:t>Evidence for or against a degree of validity may come from</a:t>
            </a:r>
          </a:p>
          <a:p>
            <a:pPr lvl="1"/>
            <a:r>
              <a:rPr lang="en-US" sz="2400" dirty="0"/>
              <a:t>The structure of the test</a:t>
            </a:r>
          </a:p>
          <a:p>
            <a:pPr lvl="1"/>
            <a:r>
              <a:rPr lang="en-US" sz="2400" dirty="0"/>
              <a:t>The content of the test</a:t>
            </a:r>
          </a:p>
          <a:p>
            <a:pPr lvl="1"/>
            <a:r>
              <a:rPr lang="en-US" sz="2400" dirty="0"/>
              <a:t>The responses to the test</a:t>
            </a:r>
          </a:p>
          <a:p>
            <a:pPr lvl="1"/>
            <a:r>
              <a:rPr lang="en-US" sz="2400" dirty="0"/>
              <a:t>From variables that are supposed to be related (or not) to the test</a:t>
            </a:r>
          </a:p>
          <a:p>
            <a:pPr lvl="2"/>
            <a:r>
              <a:rPr lang="en-US" sz="2000" dirty="0"/>
              <a:t>CONVERGENT (Measure same)</a:t>
            </a:r>
          </a:p>
          <a:p>
            <a:pPr lvl="2"/>
            <a:r>
              <a:rPr lang="en-US" sz="2000" dirty="0" err="1"/>
              <a:t>DISCRIMINANT</a:t>
            </a:r>
            <a:r>
              <a:rPr lang="en-US" sz="2000" dirty="0"/>
              <a:t> (Measure Different)</a:t>
            </a:r>
          </a:p>
          <a:p>
            <a:pPr lvl="2"/>
            <a:r>
              <a:rPr lang="en-US" sz="2000" dirty="0"/>
              <a:t>CRITERION (An external criterion of importance)</a:t>
            </a:r>
          </a:p>
          <a:p>
            <a:pPr lvl="3"/>
            <a:r>
              <a:rPr lang="en-US" sz="1800" dirty="0"/>
              <a:t>PREDICTIVE</a:t>
            </a:r>
          </a:p>
          <a:p>
            <a:pPr lvl="3"/>
            <a:r>
              <a:rPr lang="en-US" sz="1800" dirty="0"/>
              <a:t>CONCURRENT</a:t>
            </a:r>
          </a:p>
          <a:p>
            <a:pPr lvl="1"/>
            <a:r>
              <a:rPr lang="en-US" sz="2400" dirty="0"/>
              <a:t>From the consequences of test score use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228600"/>
            <a:ext cx="8610600" cy="1066800"/>
          </a:xfrm>
        </p:spPr>
        <p:txBody>
          <a:bodyPr/>
          <a:lstStyle/>
          <a:p>
            <a:r>
              <a:rPr lang="en-US" sz="4000"/>
              <a:t>Accumulating &amp; Integrating Evidence</a:t>
            </a:r>
          </a:p>
        </p:txBody>
      </p:sp>
      <p:pic>
        <p:nvPicPr>
          <p:cNvPr id="158724" name="Picture 4"/>
          <p:cNvPicPr>
            <a:picLocks noChangeAspect="1" noChangeArrowheads="1"/>
          </p:cNvPicPr>
          <p:nvPr/>
        </p:nvPicPr>
        <p:blipFill>
          <a:blip r:embed="rId2" cstate="print"/>
          <a:srcRect/>
          <a:stretch>
            <a:fillRect/>
          </a:stretch>
        </p:blipFill>
        <p:spPr bwMode="auto">
          <a:xfrm>
            <a:off x="762000" y="1600200"/>
            <a:ext cx="8153400" cy="40386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cstate="print"/>
          <a:srcRect/>
          <a:stretch>
            <a:fillRect/>
          </a:stretch>
        </p:blipFill>
        <p:spPr bwMode="auto">
          <a:xfrm>
            <a:off x="4114800" y="685800"/>
            <a:ext cx="4519613" cy="5867400"/>
          </a:xfrm>
          <a:prstGeom prst="rect">
            <a:avLst/>
          </a:prstGeom>
          <a:noFill/>
          <a:ln w="12700" cap="sq" cmpd="sng">
            <a:noFill/>
            <a:prstDash val="solid"/>
            <a:miter lim="800000"/>
            <a:headEnd type="none" w="sm" len="sm"/>
            <a:tailEnd type="none" w="sm" len="sm"/>
          </a:ln>
        </p:spPr>
      </p:pic>
      <p:sp>
        <p:nvSpPr>
          <p:cNvPr id="4" name="Title 3"/>
          <p:cNvSpPr>
            <a:spLocks noGrp="1"/>
          </p:cNvSpPr>
          <p:nvPr>
            <p:ph type="title"/>
          </p:nvPr>
        </p:nvSpPr>
        <p:spPr>
          <a:xfrm>
            <a:off x="457200" y="1143000"/>
            <a:ext cx="3810000" cy="2667000"/>
          </a:xfrm>
        </p:spPr>
        <p:txBody>
          <a:bodyPr/>
          <a:lstStyle/>
          <a:p>
            <a:r>
              <a:rPr lang="en-US" dirty="0" smtClean="0"/>
              <a:t>Components of a Validity Argument</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cstate="print"/>
          <a:srcRect/>
          <a:stretch>
            <a:fillRect/>
          </a:stretch>
        </p:blipFill>
        <p:spPr bwMode="auto">
          <a:xfrm>
            <a:off x="1404938" y="309563"/>
            <a:ext cx="6334125" cy="6238875"/>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cstate="print"/>
          <a:srcRect/>
          <a:stretch>
            <a:fillRect/>
          </a:stretch>
        </p:blipFill>
        <p:spPr bwMode="auto">
          <a:xfrm>
            <a:off x="685800" y="228601"/>
            <a:ext cx="7315200" cy="6504232"/>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52400"/>
            <a:ext cx="8686800" cy="1371600"/>
          </a:xfrm>
        </p:spPr>
        <p:txBody>
          <a:bodyPr/>
          <a:lstStyle/>
          <a:p>
            <a:r>
              <a:rPr lang="en-US" sz="4000" dirty="0"/>
              <a:t>Expanded quality criteria for Performance Assessments</a:t>
            </a:r>
          </a:p>
        </p:txBody>
      </p:sp>
      <p:pic>
        <p:nvPicPr>
          <p:cNvPr id="178179" name="Picture 3"/>
          <p:cNvPicPr>
            <a:picLocks noChangeAspect="1" noChangeArrowheads="1"/>
          </p:cNvPicPr>
          <p:nvPr/>
        </p:nvPicPr>
        <p:blipFill>
          <a:blip r:embed="rId2" cstate="print"/>
          <a:srcRect/>
          <a:stretch>
            <a:fillRect/>
          </a:stretch>
        </p:blipFill>
        <p:spPr bwMode="auto">
          <a:xfrm>
            <a:off x="152400" y="1447800"/>
            <a:ext cx="8915400" cy="51054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81000" y="228600"/>
            <a:ext cx="8610600" cy="1066800"/>
          </a:xfrm>
        </p:spPr>
        <p:txBody>
          <a:bodyPr>
            <a:normAutofit fontScale="90000"/>
          </a:bodyPr>
          <a:lstStyle/>
          <a:p>
            <a:r>
              <a:rPr lang="en-US" sz="3600"/>
              <a:t>Expanded Criteria for Complex Assessments-the Authors</a:t>
            </a:r>
          </a:p>
        </p:txBody>
      </p:sp>
      <p:pic>
        <p:nvPicPr>
          <p:cNvPr id="182276" name="Picture 4"/>
          <p:cNvPicPr>
            <a:picLocks noChangeAspect="1" noChangeArrowheads="1"/>
          </p:cNvPicPr>
          <p:nvPr/>
        </p:nvPicPr>
        <p:blipFill>
          <a:blip r:embed="rId2" cstate="print"/>
          <a:srcRect/>
          <a:stretch>
            <a:fillRect/>
          </a:stretch>
        </p:blipFill>
        <p:spPr bwMode="auto">
          <a:xfrm>
            <a:off x="1981200" y="1371600"/>
            <a:ext cx="5202238" cy="54102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Standards</a:t>
            </a:r>
          </a:p>
        </p:txBody>
      </p:sp>
      <p:sp>
        <p:nvSpPr>
          <p:cNvPr id="62467" name="Rectangle 3"/>
          <p:cNvSpPr>
            <a:spLocks noGrp="1" noChangeArrowheads="1"/>
          </p:cNvSpPr>
          <p:nvPr>
            <p:ph idx="1"/>
          </p:nvPr>
        </p:nvSpPr>
        <p:spPr/>
        <p:txBody>
          <a:bodyPr/>
          <a:lstStyle/>
          <a:p>
            <a:r>
              <a:rPr lang="en-US"/>
              <a:t>There have been five earlier documents from these three sponsoring organizations providing standards to guide the development and use of educational and psychological tests-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4" name="Picture 4"/>
          <p:cNvPicPr>
            <a:picLocks noChangeAspect="1" noChangeArrowheads="1"/>
          </p:cNvPicPr>
          <p:nvPr/>
        </p:nvPicPr>
        <p:blipFill>
          <a:blip r:embed="rId2" cstate="print"/>
          <a:srcRect/>
          <a:stretch>
            <a:fillRect/>
          </a:stretch>
        </p:blipFill>
        <p:spPr bwMode="auto">
          <a:xfrm>
            <a:off x="381000" y="261938"/>
            <a:ext cx="8534400" cy="6596062"/>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Expanded Criteria</a:t>
            </a:r>
          </a:p>
        </p:txBody>
      </p:sp>
      <p:sp>
        <p:nvSpPr>
          <p:cNvPr id="180227" name="Rectangle 3"/>
          <p:cNvSpPr>
            <a:spLocks noGrp="1" noChangeArrowheads="1"/>
          </p:cNvSpPr>
          <p:nvPr>
            <p:ph idx="1"/>
          </p:nvPr>
        </p:nvSpPr>
        <p:spPr>
          <a:xfrm>
            <a:off x="381000" y="1447800"/>
            <a:ext cx="8610600" cy="5257800"/>
          </a:xfrm>
          <a:solidFill>
            <a:srgbClr val="CBD72F"/>
          </a:solidFill>
          <a:ln>
            <a:solidFill>
              <a:schemeClr val="accent1"/>
            </a:solidFill>
          </a:ln>
        </p:spPr>
        <p:txBody>
          <a:bodyPr/>
          <a:lstStyle/>
          <a:p>
            <a:pPr>
              <a:lnSpc>
                <a:spcPct val="80000"/>
              </a:lnSpc>
            </a:pPr>
            <a:r>
              <a:rPr lang="en-US" sz="2400" dirty="0"/>
              <a:t>Cognitive complexity</a:t>
            </a:r>
          </a:p>
          <a:p>
            <a:pPr lvl="1">
              <a:lnSpc>
                <a:spcPct val="80000"/>
              </a:lnSpc>
            </a:pPr>
            <a:r>
              <a:rPr lang="en-US" sz="2400" dirty="0">
                <a:solidFill>
                  <a:schemeClr val="tx1"/>
                </a:solidFill>
              </a:rPr>
              <a:t>-</a:t>
            </a:r>
            <a:r>
              <a:rPr lang="en-US" sz="2400" b="0" dirty="0">
                <a:solidFill>
                  <a:schemeClr val="tx1"/>
                </a:solidFill>
              </a:rPr>
              <a:t>the assessment task calls for complex intellectual activity such as problem solving, critical thinking, and reasoning</a:t>
            </a:r>
            <a:r>
              <a:rPr lang="en-US" sz="2400" dirty="0">
                <a:solidFill>
                  <a:schemeClr val="tx1"/>
                </a:solidFill>
              </a:rPr>
              <a:t> </a:t>
            </a:r>
          </a:p>
          <a:p>
            <a:pPr>
              <a:lnSpc>
                <a:spcPct val="80000"/>
              </a:lnSpc>
            </a:pPr>
            <a:r>
              <a:rPr lang="en-US" sz="2400" dirty="0"/>
              <a:t>Content quality</a:t>
            </a:r>
          </a:p>
          <a:p>
            <a:pPr lvl="1">
              <a:lnSpc>
                <a:spcPct val="80000"/>
              </a:lnSpc>
            </a:pPr>
            <a:r>
              <a:rPr lang="en-US" sz="2400" b="0" dirty="0">
                <a:solidFill>
                  <a:schemeClr val="tx1"/>
                </a:solidFill>
              </a:rPr>
              <a:t>-the assessment calls for students to demonstrate their knowledge of challenging and important subject matter</a:t>
            </a:r>
            <a:r>
              <a:rPr lang="en-US" sz="2400" dirty="0">
                <a:solidFill>
                  <a:schemeClr val="tx1"/>
                </a:solidFill>
              </a:rPr>
              <a:t> </a:t>
            </a:r>
          </a:p>
          <a:p>
            <a:pPr>
              <a:lnSpc>
                <a:spcPct val="80000"/>
              </a:lnSpc>
            </a:pPr>
            <a:r>
              <a:rPr lang="en-US" sz="2400" dirty="0"/>
              <a:t>Meaningfulness</a:t>
            </a:r>
          </a:p>
          <a:p>
            <a:pPr lvl="1">
              <a:lnSpc>
                <a:spcPct val="80000"/>
              </a:lnSpc>
            </a:pPr>
            <a:r>
              <a:rPr lang="en-US" sz="2400" dirty="0">
                <a:solidFill>
                  <a:schemeClr val="tx1"/>
                </a:solidFill>
              </a:rPr>
              <a:t>-</a:t>
            </a:r>
            <a:r>
              <a:rPr lang="en-US" sz="2400" b="0" dirty="0">
                <a:solidFill>
                  <a:schemeClr val="tx1"/>
                </a:solidFill>
              </a:rPr>
              <a:t>the assessment tasks are worth students' time and students understand their value</a:t>
            </a:r>
            <a:r>
              <a:rPr lang="en-US" sz="2400" dirty="0">
                <a:solidFill>
                  <a:schemeClr val="tx1"/>
                </a:solidFill>
              </a:rPr>
              <a:t> </a:t>
            </a:r>
          </a:p>
          <a:p>
            <a:pPr>
              <a:lnSpc>
                <a:spcPct val="80000"/>
              </a:lnSpc>
            </a:pPr>
            <a:r>
              <a:rPr lang="en-US" sz="2400" dirty="0"/>
              <a:t>Language appropriateness</a:t>
            </a:r>
          </a:p>
          <a:p>
            <a:pPr lvl="1">
              <a:lnSpc>
                <a:spcPct val="80000"/>
              </a:lnSpc>
            </a:pPr>
            <a:r>
              <a:rPr lang="en-US" sz="2400" b="0" dirty="0">
                <a:solidFill>
                  <a:schemeClr val="tx1"/>
                </a:solidFill>
              </a:rPr>
              <a:t>-the language demands are clear and appropriate to the assessment tasks and to students</a:t>
            </a:r>
            <a:r>
              <a:rPr lang="en-US" sz="2400" dirty="0">
                <a:solidFill>
                  <a:schemeClr val="tx1"/>
                </a:solidFill>
              </a:rPr>
              <a:t>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Expanded Criteria</a:t>
            </a:r>
          </a:p>
        </p:txBody>
      </p:sp>
      <p:sp>
        <p:nvSpPr>
          <p:cNvPr id="181251" name="Rectangle 3"/>
          <p:cNvSpPr>
            <a:spLocks noGrp="1" noChangeArrowheads="1"/>
          </p:cNvSpPr>
          <p:nvPr>
            <p:ph idx="1"/>
          </p:nvPr>
        </p:nvSpPr>
        <p:spPr>
          <a:xfrm>
            <a:off x="304800" y="1447800"/>
            <a:ext cx="8686800" cy="5257800"/>
          </a:xfrm>
          <a:solidFill>
            <a:srgbClr val="CBD72F"/>
          </a:solidFill>
          <a:ln>
            <a:solidFill>
              <a:schemeClr val="accent1"/>
            </a:solidFill>
          </a:ln>
        </p:spPr>
        <p:txBody>
          <a:bodyPr/>
          <a:lstStyle/>
          <a:p>
            <a:pPr>
              <a:lnSpc>
                <a:spcPct val="80000"/>
              </a:lnSpc>
            </a:pPr>
            <a:r>
              <a:rPr lang="en-US" sz="2200" dirty="0"/>
              <a:t>Transfer and </a:t>
            </a:r>
            <a:r>
              <a:rPr lang="en-US" sz="2200" dirty="0" err="1"/>
              <a:t>generalizability</a:t>
            </a:r>
            <a:endParaRPr lang="en-US" sz="2200" dirty="0"/>
          </a:p>
          <a:p>
            <a:pPr lvl="1">
              <a:lnSpc>
                <a:spcPct val="80000"/>
              </a:lnSpc>
            </a:pPr>
            <a:r>
              <a:rPr lang="en-US" sz="2200" b="0" dirty="0">
                <a:solidFill>
                  <a:schemeClr val="tx1"/>
                </a:solidFill>
              </a:rPr>
              <a:t>-successful performance on the assessment task allows valid generalizations about achievement to be made; indicates ability to successfully perform other tasks</a:t>
            </a:r>
            <a:r>
              <a:rPr lang="en-US" sz="2200" dirty="0">
                <a:solidFill>
                  <a:schemeClr val="tx1"/>
                </a:solidFill>
              </a:rPr>
              <a:t> </a:t>
            </a:r>
          </a:p>
          <a:p>
            <a:pPr>
              <a:lnSpc>
                <a:spcPct val="80000"/>
              </a:lnSpc>
            </a:pPr>
            <a:r>
              <a:rPr lang="en-US" sz="2200" dirty="0"/>
              <a:t>Fairness</a:t>
            </a:r>
          </a:p>
          <a:p>
            <a:pPr lvl="1">
              <a:lnSpc>
                <a:spcPct val="80000"/>
              </a:lnSpc>
            </a:pPr>
            <a:r>
              <a:rPr lang="en-US" sz="2200" b="0" dirty="0">
                <a:solidFill>
                  <a:schemeClr val="tx1"/>
                </a:solidFill>
              </a:rPr>
              <a:t>-student performance is measured in a way that does not give advantage to factors irrelevant to school learning; scoring schemes are similarly equitable </a:t>
            </a:r>
          </a:p>
          <a:p>
            <a:pPr>
              <a:lnSpc>
                <a:spcPct val="80000"/>
              </a:lnSpc>
            </a:pPr>
            <a:r>
              <a:rPr lang="en-US" sz="2200" dirty="0"/>
              <a:t>Reliability</a:t>
            </a:r>
          </a:p>
          <a:p>
            <a:pPr lvl="1">
              <a:lnSpc>
                <a:spcPct val="80000"/>
              </a:lnSpc>
            </a:pPr>
            <a:r>
              <a:rPr lang="en-US" sz="2200" b="0" dirty="0">
                <a:solidFill>
                  <a:schemeClr val="tx1"/>
                </a:solidFill>
              </a:rPr>
              <a:t>-answers to assessment questions can be consistently trusted to represent what students know</a:t>
            </a:r>
            <a:r>
              <a:rPr lang="en-US" sz="2200" dirty="0">
                <a:solidFill>
                  <a:schemeClr val="tx1"/>
                </a:solidFill>
              </a:rPr>
              <a:t> </a:t>
            </a:r>
          </a:p>
          <a:p>
            <a:pPr>
              <a:lnSpc>
                <a:spcPct val="80000"/>
              </a:lnSpc>
            </a:pPr>
            <a:r>
              <a:rPr lang="en-US" sz="2200" dirty="0"/>
              <a:t>Consequences</a:t>
            </a:r>
          </a:p>
          <a:p>
            <a:pPr lvl="1">
              <a:lnSpc>
                <a:spcPct val="80000"/>
              </a:lnSpc>
            </a:pPr>
            <a:r>
              <a:rPr lang="en-US" sz="2200" b="0" dirty="0">
                <a:solidFill>
                  <a:schemeClr val="tx1"/>
                </a:solidFill>
              </a:rPr>
              <a:t>-the assessment has the desired effects on children, teachers, and the educational system</a:t>
            </a:r>
            <a:r>
              <a:rPr lang="en-US" sz="2400" dirty="0">
                <a:solidFill>
                  <a:schemeClr val="tx1"/>
                </a:solidFill>
              </a:rPr>
              <a:t> </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Expanded Criteria</a:t>
            </a:r>
          </a:p>
        </p:txBody>
      </p:sp>
      <p:sp>
        <p:nvSpPr>
          <p:cNvPr id="179203" name="Rectangle 3"/>
          <p:cNvSpPr>
            <a:spLocks noGrp="1" noChangeArrowheads="1"/>
          </p:cNvSpPr>
          <p:nvPr>
            <p:ph idx="1"/>
          </p:nvPr>
        </p:nvSpPr>
        <p:spPr/>
        <p:txBody>
          <a:bodyPr/>
          <a:lstStyle/>
          <a:p>
            <a:r>
              <a:rPr lang="en-US"/>
              <a:t>See </a:t>
            </a:r>
            <a:r>
              <a:rPr lang="en-US">
                <a:hlinkClick r:id="rId2"/>
              </a:rPr>
              <a:t>http://www.gower.k12.il.us/Staff/ASSESS/4_ch2.htm</a:t>
            </a:r>
            <a:endParaRPr lang="en-US"/>
          </a:p>
          <a:p>
            <a:r>
              <a:rPr lang="en-US">
                <a:hlinkClick r:id="rId3"/>
              </a:rPr>
              <a:t>http://www.ed.gov/pubs/IASA/newsletters/assess/pt1.html</a:t>
            </a:r>
            <a:endParaRPr lang="en-US"/>
          </a:p>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Sample Question</a:t>
            </a:r>
          </a:p>
        </p:txBody>
      </p:sp>
      <p:sp>
        <p:nvSpPr>
          <p:cNvPr id="173059" name="Rectangle 3"/>
          <p:cNvSpPr>
            <a:spLocks noGrp="1" noChangeArrowheads="1"/>
          </p:cNvSpPr>
          <p:nvPr>
            <p:ph idx="1"/>
          </p:nvPr>
        </p:nvSpPr>
        <p:spPr/>
        <p:txBody>
          <a:bodyPr/>
          <a:lstStyle/>
          <a:p>
            <a:r>
              <a:rPr lang="en-US" dirty="0"/>
              <a:t>What is the current meaning of validity? </a:t>
            </a:r>
            <a:endParaRPr lang="en-US" dirty="0" smtClean="0"/>
          </a:p>
          <a:p>
            <a:r>
              <a:rPr lang="en-US" dirty="0" smtClean="0"/>
              <a:t>Explain </a:t>
            </a:r>
            <a:r>
              <a:rPr lang="en-US" dirty="0"/>
              <a:t>how the concept of validity has changed over the last fifty years?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Sample Question</a:t>
            </a:r>
          </a:p>
        </p:txBody>
      </p:sp>
      <p:sp>
        <p:nvSpPr>
          <p:cNvPr id="174083" name="Rectangle 3"/>
          <p:cNvSpPr>
            <a:spLocks noGrp="1" noChangeArrowheads="1"/>
          </p:cNvSpPr>
          <p:nvPr>
            <p:ph idx="1"/>
          </p:nvPr>
        </p:nvSpPr>
        <p:spPr>
          <a:xfrm>
            <a:off x="228600" y="1371600"/>
            <a:ext cx="8763000" cy="5334000"/>
          </a:xfrm>
          <a:solidFill>
            <a:srgbClr val="CBD72F"/>
          </a:solidFill>
        </p:spPr>
        <p:txBody>
          <a:bodyPr/>
          <a:lstStyle/>
          <a:p>
            <a:pPr>
              <a:lnSpc>
                <a:spcPct val="80000"/>
              </a:lnSpc>
              <a:spcBef>
                <a:spcPts val="500"/>
              </a:spcBef>
              <a:spcAft>
                <a:spcPts val="500"/>
              </a:spcAft>
            </a:pPr>
            <a:r>
              <a:rPr lang="en-US" sz="1800" dirty="0">
                <a:effectLst/>
              </a:rPr>
              <a:t>It is important to remember, however, that no test is valid for all purposes. Indeed, tests vary in their intended uses and in their ability to provide meaningful assessments of student learning. Therefore, while the goal of using large-scale testing to measure and improve student and school system performance is laudable, it is also critical that such tests are sound, are scored properly, and are used appropriately.</a:t>
            </a:r>
          </a:p>
          <a:p>
            <a:pPr>
              <a:lnSpc>
                <a:spcPct val="80000"/>
              </a:lnSpc>
              <a:spcBef>
                <a:spcPts val="500"/>
              </a:spcBef>
              <a:spcAft>
                <a:spcPts val="500"/>
              </a:spcAft>
            </a:pPr>
            <a:r>
              <a:rPr lang="en-US" sz="1800" dirty="0">
                <a:effectLst/>
              </a:rPr>
              <a:t>Some public officials and educational administrators are increasingly calling for the use of tests to make high-stakes decisions, such as whether a student will move on to the next grade level or receive a diploma. School officials using such tests must ensure that students are tested on a curriculum they have had a fair opportunity to learn, so that certain subgroups of students, such as racial and ethnic minority students or students with a disability or limited English proficiency, are not systematically excluded or disadvantaged by the test or the test-taking conditions. Furthermore, high-stakes decisions should not be made on the basis of a single test score, because a single test can only provide a "snapshot" of student achievement and may not accurately reflect an entire year's worth of student progress and achievement.</a:t>
            </a:r>
          </a:p>
          <a:p>
            <a:pPr>
              <a:lnSpc>
                <a:spcPct val="80000"/>
              </a:lnSpc>
              <a:spcBef>
                <a:spcPts val="500"/>
              </a:spcBef>
              <a:spcAft>
                <a:spcPts val="500"/>
              </a:spcAft>
            </a:pPr>
            <a:r>
              <a:rPr lang="en-US" sz="1800" dirty="0" err="1">
                <a:effectLst/>
              </a:rPr>
              <a:t>APA</a:t>
            </a:r>
            <a:r>
              <a:rPr lang="en-US" sz="1800" dirty="0">
                <a:effectLst/>
              </a:rPr>
              <a:t> web site</a:t>
            </a:r>
          </a:p>
          <a:p>
            <a:pPr>
              <a:lnSpc>
                <a:spcPct val="80000"/>
              </a:lnSpc>
            </a:pPr>
            <a:endParaRPr lang="en-US" sz="1800" dirty="0">
              <a:solidFill>
                <a:schemeClr val="folHlink"/>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Sample Question</a:t>
            </a:r>
          </a:p>
        </p:txBody>
      </p:sp>
      <p:sp>
        <p:nvSpPr>
          <p:cNvPr id="175107" name="Rectangle 3"/>
          <p:cNvSpPr>
            <a:spLocks noGrp="1" noChangeArrowheads="1"/>
          </p:cNvSpPr>
          <p:nvPr>
            <p:ph idx="1"/>
          </p:nvPr>
        </p:nvSpPr>
        <p:spPr/>
        <p:txBody>
          <a:bodyPr/>
          <a:lstStyle/>
          <a:p>
            <a:r>
              <a:rPr lang="en-US" dirty="0"/>
              <a:t>Based on the above comment on some likely validity issues in (a) the use of national achievement tests and (b) placement tests at Eleven Plus</a:t>
            </a:r>
            <a:r>
              <a:rPr lang="en-US" dirty="0" smtClean="0"/>
              <a:t>.</a:t>
            </a:r>
          </a:p>
          <a:p>
            <a:endParaRPr lang="en-US" dirty="0"/>
          </a:p>
          <a:p>
            <a:r>
              <a:rPr lang="en-US" dirty="0"/>
              <a:t>Suggest workable strategies that might ameliorate the issues identified above.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33400" y="609600"/>
            <a:ext cx="8229600" cy="1066800"/>
          </a:xfrm>
        </p:spPr>
        <p:txBody>
          <a:bodyPr/>
          <a:lstStyle/>
          <a:p>
            <a:r>
              <a:rPr lang="en-US" dirty="0"/>
              <a:t>Many Samples from</a:t>
            </a:r>
          </a:p>
        </p:txBody>
      </p:sp>
      <p:sp>
        <p:nvSpPr>
          <p:cNvPr id="110595" name="Rectangle 3"/>
          <p:cNvSpPr>
            <a:spLocks noGrp="1" noChangeArrowheads="1"/>
          </p:cNvSpPr>
          <p:nvPr>
            <p:ph idx="1"/>
          </p:nvPr>
        </p:nvSpPr>
        <p:spPr>
          <a:xfrm>
            <a:off x="2209800" y="1447800"/>
            <a:ext cx="6781800" cy="5105400"/>
          </a:xfrm>
        </p:spPr>
        <p:txBody>
          <a:bodyPr/>
          <a:lstStyle/>
          <a:p>
            <a:pPr lvl="1">
              <a:lnSpc>
                <a:spcPct val="90000"/>
              </a:lnSpc>
            </a:pPr>
            <a:r>
              <a:rPr lang="en-US">
                <a:hlinkClick r:id="rId2"/>
              </a:rPr>
              <a:t>http://title3.sde.state.ok.us/studentassessment/testingmaterials.htm</a:t>
            </a:r>
            <a:endParaRPr lang="en-US"/>
          </a:p>
          <a:p>
            <a:pPr lvl="1">
              <a:lnSpc>
                <a:spcPct val="90000"/>
              </a:lnSpc>
            </a:pPr>
            <a:r>
              <a:rPr lang="en-US">
                <a:hlinkClick r:id="rId3"/>
              </a:rPr>
              <a:t>http://nces.ed.gov/TIMSS/Educators.asp</a:t>
            </a:r>
            <a:endParaRPr lang="en-US"/>
          </a:p>
          <a:p>
            <a:pPr lvl="1">
              <a:lnSpc>
                <a:spcPct val="90000"/>
              </a:lnSpc>
            </a:pPr>
            <a:endParaRPr lang="en-US"/>
          </a:p>
          <a:p>
            <a:pPr>
              <a:lnSpc>
                <a:spcPct val="90000"/>
              </a:lnSpc>
            </a:pPr>
            <a:r>
              <a:rPr lang="en-US"/>
              <a:t>Problem solving questions at</a:t>
            </a:r>
          </a:p>
          <a:p>
            <a:pPr lvl="1">
              <a:lnSpc>
                <a:spcPct val="90000"/>
              </a:lnSpc>
            </a:pPr>
            <a:r>
              <a:rPr lang="en-US">
                <a:hlinkClick r:id="rId4"/>
              </a:rPr>
              <a:t>http://www.csd99.k12.il.us/north/library/links2004/math/problemsolving.htm</a:t>
            </a:r>
            <a:endParaRPr lang="en-US"/>
          </a:p>
          <a:p>
            <a:pPr lvl="1">
              <a:lnSpc>
                <a:spcPct val="90000"/>
              </a:lnSpc>
            </a:pPr>
            <a:endParaRPr lang="en-US"/>
          </a:p>
          <a:p>
            <a:pPr>
              <a:lnSpc>
                <a:spcPct val="90000"/>
              </a:lnSpc>
            </a:pPr>
            <a:endParaRPr lang="en-US"/>
          </a:p>
        </p:txBody>
      </p:sp>
      <p:pic>
        <p:nvPicPr>
          <p:cNvPr id="110596" name="Picture 4" descr="MCj04259600000[1]"/>
          <p:cNvPicPr>
            <a:picLocks noChangeAspect="1" noChangeArrowheads="1"/>
          </p:cNvPicPr>
          <p:nvPr/>
        </p:nvPicPr>
        <p:blipFill>
          <a:blip r:embed="rId5" cstate="print"/>
          <a:srcRect/>
          <a:stretch>
            <a:fillRect/>
          </a:stretch>
        </p:blipFill>
        <p:spPr bwMode="auto">
          <a:xfrm>
            <a:off x="-152400" y="2743200"/>
            <a:ext cx="3200400" cy="3335338"/>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71600" y="228600"/>
            <a:ext cx="7620000" cy="1219200"/>
          </a:xfrm>
          <a:solidFill>
            <a:srgbClr val="CBD72F"/>
          </a:solidFill>
        </p:spPr>
        <p:txBody>
          <a:bodyPr>
            <a:normAutofit fontScale="90000"/>
          </a:bodyPr>
          <a:lstStyle/>
          <a:p>
            <a:r>
              <a:rPr lang="en-US" sz="4000"/>
              <a:t>Presentation, Assembly, &amp; Administration</a:t>
            </a:r>
          </a:p>
        </p:txBody>
      </p:sp>
      <p:sp>
        <p:nvSpPr>
          <p:cNvPr id="185347" name="Rectangle 3"/>
          <p:cNvSpPr>
            <a:spLocks noGrp="1" noChangeArrowheads="1"/>
          </p:cNvSpPr>
          <p:nvPr>
            <p:ph idx="1"/>
          </p:nvPr>
        </p:nvSpPr>
        <p:spPr>
          <a:xfrm>
            <a:off x="1524000" y="1447800"/>
            <a:ext cx="7467600" cy="5105400"/>
          </a:xfrm>
        </p:spPr>
        <p:txBody>
          <a:bodyPr/>
          <a:lstStyle/>
          <a:p>
            <a:r>
              <a:rPr lang="en-US"/>
              <a:t>There are different presentation rules for the different performance and written examinations</a:t>
            </a:r>
          </a:p>
          <a:p>
            <a:r>
              <a:rPr lang="en-US"/>
              <a:t>Some constructed response items require that the item developer specify the number of lines for response</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71600" y="228600"/>
            <a:ext cx="7620000" cy="1219200"/>
          </a:xfrm>
          <a:solidFill>
            <a:srgbClr val="CBD72F"/>
          </a:solidFill>
        </p:spPr>
        <p:txBody>
          <a:bodyPr>
            <a:normAutofit fontScale="90000"/>
          </a:bodyPr>
          <a:lstStyle/>
          <a:p>
            <a:r>
              <a:rPr lang="en-US" sz="4000"/>
              <a:t>Presentation, Assembly, &amp; Administration</a:t>
            </a:r>
          </a:p>
        </p:txBody>
      </p:sp>
      <p:sp>
        <p:nvSpPr>
          <p:cNvPr id="186371" name="Rectangle 3"/>
          <p:cNvSpPr>
            <a:spLocks noGrp="1" noChangeArrowheads="1"/>
          </p:cNvSpPr>
          <p:nvPr>
            <p:ph idx="1"/>
          </p:nvPr>
        </p:nvSpPr>
        <p:spPr>
          <a:xfrm>
            <a:off x="1295400" y="1447800"/>
            <a:ext cx="7696200" cy="5105400"/>
          </a:xfrm>
        </p:spPr>
        <p:txBody>
          <a:bodyPr/>
          <a:lstStyle/>
          <a:p>
            <a:r>
              <a:rPr lang="en-US"/>
              <a:t>Context dependent MCQs should have be completed on the same page.</a:t>
            </a:r>
          </a:p>
          <a:p>
            <a:r>
              <a:rPr lang="en-US"/>
              <a:t>Double columns are useful.</a:t>
            </a:r>
          </a:p>
          <a:p>
            <a:r>
              <a:rPr lang="en-US"/>
              <a:t>All figures and tables should be identified.</a:t>
            </a:r>
          </a:p>
          <a:p>
            <a:r>
              <a:rPr lang="en-US"/>
              <a:t>Diagrams for all formats should be clear, well formatted and applicable.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covers.openlibrary.org/b/id/6615580-L.jpg"/>
          <p:cNvPicPr>
            <a:picLocks noChangeAspect="1" noChangeArrowheads="1"/>
          </p:cNvPicPr>
          <p:nvPr/>
        </p:nvPicPr>
        <p:blipFill>
          <a:blip r:embed="rId2" cstate="print"/>
          <a:srcRect/>
          <a:stretch>
            <a:fillRect/>
          </a:stretch>
        </p:blipFill>
        <p:spPr bwMode="auto">
          <a:xfrm>
            <a:off x="2590800" y="838200"/>
            <a:ext cx="3305175" cy="4762500"/>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p:cNvPicPr>
            <a:picLocks noChangeAspect="1" noChangeArrowheads="1"/>
          </p:cNvPicPr>
          <p:nvPr/>
        </p:nvPicPr>
        <p:blipFill>
          <a:blip r:embed="rId2" cstate="print"/>
          <a:srcRect/>
          <a:stretch>
            <a:fillRect/>
          </a:stretch>
        </p:blipFill>
        <p:spPr bwMode="auto">
          <a:xfrm>
            <a:off x="957263" y="96838"/>
            <a:ext cx="7229475" cy="66675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p:cNvPicPr>
            <a:picLocks noChangeAspect="1" noChangeArrowheads="1"/>
          </p:cNvPicPr>
          <p:nvPr/>
        </p:nvPicPr>
        <p:blipFill>
          <a:blip r:embed="rId2" cstate="print"/>
          <a:srcRect/>
          <a:stretch>
            <a:fillRect/>
          </a:stretch>
        </p:blipFill>
        <p:spPr bwMode="auto">
          <a:xfrm>
            <a:off x="990600" y="76200"/>
            <a:ext cx="7191375" cy="678497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4" name="Picture 4"/>
          <p:cNvPicPr>
            <a:picLocks noChangeAspect="1" noChangeArrowheads="1"/>
          </p:cNvPicPr>
          <p:nvPr/>
        </p:nvPicPr>
        <p:blipFill>
          <a:blip r:embed="rId2" cstate="print"/>
          <a:srcRect/>
          <a:stretch>
            <a:fillRect/>
          </a:stretch>
        </p:blipFill>
        <p:spPr bwMode="auto">
          <a:xfrm>
            <a:off x="990600" y="0"/>
            <a:ext cx="7543800" cy="69342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p:cNvPicPr>
            <a:picLocks noChangeAspect="1" noChangeArrowheads="1"/>
          </p:cNvPicPr>
          <p:nvPr/>
        </p:nvPicPr>
        <p:blipFill>
          <a:blip r:embed="rId2" cstate="print"/>
          <a:srcRect/>
          <a:stretch>
            <a:fillRect/>
          </a:stretch>
        </p:blipFill>
        <p:spPr bwMode="auto">
          <a:xfrm>
            <a:off x="1676400" y="0"/>
            <a:ext cx="6553200" cy="67818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p:cNvPicPr>
            <a:picLocks noChangeAspect="1" noChangeArrowheads="1"/>
          </p:cNvPicPr>
          <p:nvPr/>
        </p:nvPicPr>
        <p:blipFill>
          <a:blip r:embed="rId2" cstate="print"/>
          <a:srcRect/>
          <a:stretch>
            <a:fillRect/>
          </a:stretch>
        </p:blipFill>
        <p:spPr bwMode="auto">
          <a:xfrm>
            <a:off x="1066800" y="76200"/>
            <a:ext cx="6629400" cy="67818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p:cNvPicPr>
            <a:picLocks noChangeAspect="1" noChangeArrowheads="1"/>
          </p:cNvPicPr>
          <p:nvPr/>
        </p:nvPicPr>
        <p:blipFill>
          <a:blip r:embed="rId2" cstate="print"/>
          <a:srcRect/>
          <a:stretch>
            <a:fillRect/>
          </a:stretch>
        </p:blipFill>
        <p:spPr bwMode="auto">
          <a:xfrm>
            <a:off x="1371600" y="0"/>
            <a:ext cx="6553200" cy="67818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p:cNvPicPr>
            <a:picLocks noChangeAspect="1" noChangeArrowheads="1"/>
          </p:cNvPicPr>
          <p:nvPr/>
        </p:nvPicPr>
        <p:blipFill>
          <a:blip r:embed="rId2" cstate="print"/>
          <a:srcRect/>
          <a:stretch>
            <a:fillRect/>
          </a:stretch>
        </p:blipFill>
        <p:spPr bwMode="auto">
          <a:xfrm>
            <a:off x="762000" y="76200"/>
            <a:ext cx="7239000" cy="67056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p:cNvPicPr>
            <a:picLocks noChangeAspect="1" noChangeArrowheads="1"/>
          </p:cNvPicPr>
          <p:nvPr/>
        </p:nvPicPr>
        <p:blipFill>
          <a:blip r:embed="rId2" cstate="print"/>
          <a:srcRect/>
          <a:stretch>
            <a:fillRect/>
          </a:stretch>
        </p:blipFill>
        <p:spPr bwMode="auto">
          <a:xfrm>
            <a:off x="1066800" y="76200"/>
            <a:ext cx="7229475" cy="67056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p:cNvPicPr>
            <a:picLocks noChangeAspect="1" noChangeArrowheads="1"/>
          </p:cNvPicPr>
          <p:nvPr/>
        </p:nvPicPr>
        <p:blipFill>
          <a:blip r:embed="rId2" cstate="print"/>
          <a:srcRect/>
          <a:stretch>
            <a:fillRect/>
          </a:stretch>
        </p:blipFill>
        <p:spPr bwMode="auto">
          <a:xfrm>
            <a:off x="914400" y="228600"/>
            <a:ext cx="7620000" cy="6324600"/>
          </a:xfrm>
          <a:prstGeom prst="rect">
            <a:avLst/>
          </a:prstGeom>
          <a:solidFill>
            <a:srgbClr val="CBD72F"/>
          </a:solid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p:cNvPicPr>
            <a:picLocks noChangeAspect="1" noChangeArrowheads="1"/>
          </p:cNvPicPr>
          <p:nvPr/>
        </p:nvPicPr>
        <p:blipFill>
          <a:blip r:embed="rId2" cstate="print"/>
          <a:srcRect/>
          <a:stretch>
            <a:fillRect/>
          </a:stretch>
        </p:blipFill>
        <p:spPr bwMode="auto">
          <a:xfrm>
            <a:off x="838200" y="304800"/>
            <a:ext cx="7696200" cy="6248400"/>
          </a:xfrm>
          <a:prstGeom prst="rect">
            <a:avLst/>
          </a:prstGeom>
          <a:solidFill>
            <a:srgbClr val="CBD72F"/>
          </a:solid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Standards</a:t>
            </a:r>
          </a:p>
        </p:txBody>
      </p:sp>
      <p:sp>
        <p:nvSpPr>
          <p:cNvPr id="63491" name="Rectangle 3"/>
          <p:cNvSpPr>
            <a:spLocks noGrp="1" noChangeArrowheads="1"/>
          </p:cNvSpPr>
          <p:nvPr>
            <p:ph idx="1"/>
          </p:nvPr>
        </p:nvSpPr>
        <p:spPr/>
        <p:txBody>
          <a:bodyPr/>
          <a:lstStyle/>
          <a:p>
            <a:pPr>
              <a:lnSpc>
                <a:spcPct val="90000"/>
              </a:lnSpc>
            </a:pPr>
            <a:r>
              <a:rPr lang="en-US"/>
              <a:t>Earlier Work</a:t>
            </a:r>
          </a:p>
          <a:p>
            <a:pPr lvl="1">
              <a:lnSpc>
                <a:spcPct val="90000"/>
              </a:lnSpc>
            </a:pPr>
            <a:r>
              <a:rPr lang="en-US"/>
              <a:t>APA (1954) Technical recommendations for psychological tests and diagnostic techniques</a:t>
            </a:r>
          </a:p>
          <a:p>
            <a:pPr lvl="1">
              <a:lnSpc>
                <a:spcPct val="90000"/>
              </a:lnSpc>
            </a:pPr>
            <a:r>
              <a:rPr lang="en-US"/>
              <a:t>AERA, NCME (1955) Technical Recommendations for Achievement tests</a:t>
            </a:r>
          </a:p>
          <a:p>
            <a:pPr lvl="1">
              <a:lnSpc>
                <a:spcPct val="90000"/>
              </a:lnSpc>
            </a:pPr>
            <a:r>
              <a:rPr lang="en-US"/>
              <a:t>APA, AERA, NCME (1966) Standards for Educational and Psychological Tests &amp; Manuals</a:t>
            </a:r>
          </a:p>
          <a:p>
            <a:pPr lvl="1">
              <a:lnSpc>
                <a:spcPct val="90000"/>
              </a:lnSpc>
              <a:buFont typeface="Wingdings" pitchFamily="2" charset="2"/>
              <a:buNone/>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Standards</a:t>
            </a:r>
          </a:p>
        </p:txBody>
      </p:sp>
      <p:sp>
        <p:nvSpPr>
          <p:cNvPr id="64515" name="Rectangle 3"/>
          <p:cNvSpPr>
            <a:spLocks noGrp="1" noChangeArrowheads="1"/>
          </p:cNvSpPr>
          <p:nvPr>
            <p:ph idx="1"/>
          </p:nvPr>
        </p:nvSpPr>
        <p:spPr/>
        <p:txBody>
          <a:bodyPr/>
          <a:lstStyle/>
          <a:p>
            <a:r>
              <a:rPr lang="en-US"/>
              <a:t>Earlier Work</a:t>
            </a:r>
          </a:p>
          <a:p>
            <a:pPr lvl="1"/>
            <a:r>
              <a:rPr lang="en-US"/>
              <a:t>APA, AERA, NCME (1974) Standards for Educational and Psychological Tests</a:t>
            </a:r>
          </a:p>
          <a:p>
            <a:pPr lvl="1"/>
            <a:r>
              <a:rPr lang="en-US"/>
              <a:t>APA, AERA, NCME (1985) Standards for educational and psychological testing.</a:t>
            </a:r>
          </a:p>
          <a:p>
            <a:pPr lvl="1">
              <a:buFont typeface="Wingdings" pitchFamily="2" charset="2"/>
              <a:buNone/>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p:cNvPicPr>
            <a:picLocks noChangeAspect="1" noChangeArrowheads="1"/>
          </p:cNvPicPr>
          <p:nvPr/>
        </p:nvPicPr>
        <p:blipFill>
          <a:blip r:embed="rId2" cstate="print"/>
          <a:srcRect/>
          <a:stretch>
            <a:fillRect/>
          </a:stretch>
        </p:blipFill>
        <p:spPr bwMode="auto">
          <a:xfrm>
            <a:off x="2227263" y="0"/>
            <a:ext cx="4786312" cy="6858000"/>
          </a:xfrm>
          <a:prstGeom prst="rect">
            <a:avLst/>
          </a:prstGeom>
          <a:noFill/>
          <a:ln w="12700" cap="sq">
            <a:noFill/>
            <a:miter lim="800000"/>
            <a:headEnd type="none" w="sm" len="sm"/>
            <a:tailEnd type="none" w="sm" len="sm"/>
          </a:ln>
          <a:effectLst/>
        </p:spPr>
      </p:pic>
      <p:sp>
        <p:nvSpPr>
          <p:cNvPr id="68610" name="Rectangle 2"/>
          <p:cNvSpPr>
            <a:spLocks noGrp="1" noChangeArrowheads="1"/>
          </p:cNvSpPr>
          <p:nvPr>
            <p:ph type="title"/>
          </p:nvPr>
        </p:nvSpPr>
        <p:spPr>
          <a:xfrm>
            <a:off x="304800" y="228600"/>
            <a:ext cx="8610600" cy="1295400"/>
          </a:xfrm>
        </p:spPr>
        <p:txBody>
          <a:bodyPr/>
          <a:lstStyle/>
          <a:p>
            <a:r>
              <a:rPr lang="en-US" sz="5400"/>
              <a:t>The Latest Standards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838200"/>
            <a:ext cx="8229600" cy="1066800"/>
          </a:xfrm>
        </p:spPr>
        <p:txBody>
          <a:bodyPr/>
          <a:lstStyle/>
          <a:p>
            <a:r>
              <a:rPr lang="en-US" dirty="0"/>
              <a:t>The Latest Standard</a:t>
            </a:r>
          </a:p>
        </p:txBody>
      </p:sp>
      <p:sp>
        <p:nvSpPr>
          <p:cNvPr id="65539" name="Rectangle 3"/>
          <p:cNvSpPr>
            <a:spLocks noGrp="1" noChangeArrowheads="1"/>
          </p:cNvSpPr>
          <p:nvPr>
            <p:ph idx="1"/>
          </p:nvPr>
        </p:nvSpPr>
        <p:spPr>
          <a:xfrm>
            <a:off x="1295400" y="2057400"/>
            <a:ext cx="7696200" cy="4648200"/>
          </a:xfrm>
        </p:spPr>
        <p:txBody>
          <a:bodyPr/>
          <a:lstStyle/>
          <a:p>
            <a:r>
              <a:rPr lang="en-US" dirty="0"/>
              <a:t>The new </a:t>
            </a:r>
            <a:r>
              <a:rPr lang="en-US" i="1" dirty="0"/>
              <a:t>Standards</a:t>
            </a:r>
            <a:r>
              <a:rPr lang="en-US" dirty="0"/>
              <a:t> reflects changes in US federal law and measurement trends affecting validity testing individuals with disabilities or different linguistic backgrounds; new types of tests as well as new uses of existing tests. </a:t>
            </a:r>
          </a:p>
          <a:p>
            <a:pPr lvl="1"/>
            <a:r>
              <a:rPr lang="en-US" dirty="0"/>
              <a:t>(</a:t>
            </a:r>
            <a:r>
              <a:rPr lang="en-US" dirty="0" err="1"/>
              <a:t>APA</a:t>
            </a:r>
            <a:r>
              <a:rPr lang="en-US" dirty="0"/>
              <a:t> Web site)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The Latest Standard</a:t>
            </a:r>
          </a:p>
        </p:txBody>
      </p:sp>
      <p:sp>
        <p:nvSpPr>
          <p:cNvPr id="120835" name="Rectangle 3"/>
          <p:cNvSpPr>
            <a:spLocks noGrp="1" noChangeArrowheads="1"/>
          </p:cNvSpPr>
          <p:nvPr>
            <p:ph idx="1"/>
          </p:nvPr>
        </p:nvSpPr>
        <p:spPr/>
        <p:txBody>
          <a:bodyPr/>
          <a:lstStyle/>
          <a:p>
            <a:r>
              <a:rPr lang="en-US" dirty="0"/>
              <a:t>In the 1994 document there </a:t>
            </a:r>
            <a:r>
              <a:rPr lang="en-US" dirty="0" smtClean="0"/>
              <a:t>were </a:t>
            </a:r>
            <a:r>
              <a:rPr lang="en-US" dirty="0"/>
              <a:t>264 standards (as opposed to </a:t>
            </a:r>
            <a:r>
              <a:rPr lang="en-US" dirty="0" smtClean="0"/>
              <a:t>180 in the 1999 version) </a:t>
            </a:r>
            <a:endParaRPr lang="en-US" dirty="0"/>
          </a:p>
          <a:p>
            <a:r>
              <a:rPr lang="en-US" dirty="0"/>
              <a:t>Most standards have explanatory text as the chapters in the text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The Latest Standard</a:t>
            </a:r>
          </a:p>
        </p:txBody>
      </p:sp>
      <p:sp>
        <p:nvSpPr>
          <p:cNvPr id="74755" name="Rectangle 3"/>
          <p:cNvSpPr>
            <a:spLocks noGrp="1" noChangeArrowheads="1"/>
          </p:cNvSpPr>
          <p:nvPr>
            <p:ph idx="1"/>
          </p:nvPr>
        </p:nvSpPr>
        <p:spPr>
          <a:xfrm>
            <a:off x="1295400" y="2286000"/>
            <a:ext cx="7696200" cy="4419600"/>
          </a:xfrm>
        </p:spPr>
        <p:txBody>
          <a:bodyPr/>
          <a:lstStyle/>
          <a:p>
            <a:r>
              <a:rPr lang="en-US" dirty="0"/>
              <a:t>The ‘</a:t>
            </a:r>
            <a:r>
              <a:rPr lang="en-US" i="1" dirty="0"/>
              <a:t>Standards’</a:t>
            </a:r>
            <a:r>
              <a:rPr lang="en-US" dirty="0"/>
              <a:t> are written for the professional and for the educated layperson and addresses professional and technical issues of test development and use in education, psychology and employment.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of the 1999 Standards</a:t>
            </a:r>
            <a:endParaRPr lang="en-US" dirty="0"/>
          </a:p>
        </p:txBody>
      </p:sp>
      <p:sp>
        <p:nvSpPr>
          <p:cNvPr id="3" name="Content Placeholder 2"/>
          <p:cNvSpPr>
            <a:spLocks noGrp="1"/>
          </p:cNvSpPr>
          <p:nvPr>
            <p:ph idx="1"/>
          </p:nvPr>
        </p:nvSpPr>
        <p:spPr/>
        <p:txBody>
          <a:bodyPr>
            <a:normAutofit/>
          </a:bodyPr>
          <a:lstStyle/>
          <a:p>
            <a:r>
              <a:rPr lang="en-US" dirty="0" smtClean="0"/>
              <a:t>The 1999 Standards are in the process of final revision and will be discussed at the </a:t>
            </a:r>
            <a:r>
              <a:rPr lang="en-US" dirty="0" err="1" smtClean="0"/>
              <a:t>2011AERA</a:t>
            </a:r>
            <a:r>
              <a:rPr lang="en-US" dirty="0" smtClean="0"/>
              <a:t>/</a:t>
            </a:r>
            <a:r>
              <a:rPr lang="en-US" dirty="0" err="1" smtClean="0"/>
              <a:t>NCME</a:t>
            </a:r>
            <a:r>
              <a:rPr lang="en-US" dirty="0" smtClean="0"/>
              <a:t> Meeting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2400" y="228600"/>
            <a:ext cx="8839200" cy="685800"/>
          </a:xfrm>
          <a:solidFill>
            <a:srgbClr val="FFFF66"/>
          </a:solidFill>
        </p:spPr>
        <p:txBody>
          <a:bodyPr/>
          <a:lstStyle/>
          <a:p>
            <a:r>
              <a:rPr lang="en-US" sz="3600"/>
              <a:t>The process of Test Development</a:t>
            </a:r>
          </a:p>
        </p:txBody>
      </p:sp>
      <p:pic>
        <p:nvPicPr>
          <p:cNvPr id="123908" name="Picture 4"/>
          <p:cNvPicPr>
            <a:picLocks noChangeAspect="1" noChangeArrowheads="1"/>
          </p:cNvPicPr>
          <p:nvPr/>
        </p:nvPicPr>
        <p:blipFill>
          <a:blip r:embed="rId2" cstate="print"/>
          <a:srcRect/>
          <a:stretch>
            <a:fillRect/>
          </a:stretch>
        </p:blipFill>
        <p:spPr bwMode="auto">
          <a:xfrm>
            <a:off x="1066800" y="1371600"/>
            <a:ext cx="7924800" cy="5230813"/>
          </a:xfrm>
          <a:prstGeom prst="rect">
            <a:avLst/>
          </a:prstGeom>
          <a:noFill/>
          <a:ln w="12700" cap="sq">
            <a:noFill/>
            <a:miter lim="800000"/>
            <a:headEnd type="none" w="sm" len="sm"/>
            <a:tailEnd type="none" w="sm" len="sm"/>
          </a:ln>
          <a:effectLst/>
        </p:spPr>
      </p:pic>
      <p:sp>
        <p:nvSpPr>
          <p:cNvPr id="123909" name="AutoShape 5"/>
          <p:cNvSpPr>
            <a:spLocks noChangeArrowheads="1"/>
          </p:cNvSpPr>
          <p:nvPr/>
        </p:nvSpPr>
        <p:spPr bwMode="auto">
          <a:xfrm rot="11216354">
            <a:off x="2451100" y="1600200"/>
            <a:ext cx="5105400" cy="47244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66">
              <a:alpha val="33000"/>
            </a:srgbClr>
          </a:solidFill>
          <a:ln w="12700" cap="sq">
            <a:solidFill>
              <a:schemeClr val="accent1"/>
            </a:solidFill>
            <a:miter lim="800000"/>
            <a:headEnd type="none" w="sm" len="sm"/>
            <a:tailEnd type="none" w="sm" len="sm"/>
          </a:ln>
          <a:effectLst/>
        </p:spPr>
        <p:txBody>
          <a:bodyPr rot="10800000" wrap="none" anchor="ctr"/>
          <a:lstStyle/>
          <a:p>
            <a:pPr algn="ctr"/>
            <a:endParaRPr lang="en-US">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19200" y="685800"/>
            <a:ext cx="7696200" cy="990600"/>
          </a:xfrm>
        </p:spPr>
        <p:txBody>
          <a:bodyPr>
            <a:normAutofit fontScale="90000"/>
          </a:bodyPr>
          <a:lstStyle/>
          <a:p>
            <a:r>
              <a:rPr lang="en-US" sz="4000" dirty="0"/>
              <a:t>The Latest Standards</a:t>
            </a:r>
            <a:br>
              <a:rPr lang="en-US" sz="4000" dirty="0"/>
            </a:br>
            <a:r>
              <a:rPr lang="en-US" sz="4000" dirty="0"/>
              <a:t>-Organization &amp; Content</a:t>
            </a:r>
          </a:p>
        </p:txBody>
      </p:sp>
      <p:sp>
        <p:nvSpPr>
          <p:cNvPr id="73731" name="Rectangle 3"/>
          <p:cNvSpPr>
            <a:spLocks noGrp="1" noChangeArrowheads="1"/>
          </p:cNvSpPr>
          <p:nvPr>
            <p:ph idx="1"/>
          </p:nvPr>
        </p:nvSpPr>
        <p:spPr>
          <a:xfrm>
            <a:off x="914400" y="2057400"/>
            <a:ext cx="8077200" cy="4495800"/>
          </a:xfrm>
        </p:spPr>
        <p:txBody>
          <a:bodyPr/>
          <a:lstStyle/>
          <a:p>
            <a:r>
              <a:rPr lang="en-US" i="1" dirty="0"/>
              <a:t>Part I: Test Construction, Evaluation, &amp; Documentation </a:t>
            </a:r>
          </a:p>
          <a:p>
            <a:r>
              <a:rPr lang="en-US" i="1" dirty="0"/>
              <a:t>Part II: Fairness in Testing</a:t>
            </a:r>
          </a:p>
          <a:p>
            <a:r>
              <a:rPr lang="en-US" i="1" dirty="0"/>
              <a:t>Part III: Testing Applications</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19200" y="685800"/>
            <a:ext cx="7696200" cy="990600"/>
          </a:xfrm>
        </p:spPr>
        <p:txBody>
          <a:bodyPr>
            <a:normAutofit fontScale="90000"/>
          </a:bodyPr>
          <a:lstStyle/>
          <a:p>
            <a:r>
              <a:rPr lang="en-US" sz="4000" dirty="0"/>
              <a:t>The Latest Standards</a:t>
            </a:r>
            <a:br>
              <a:rPr lang="en-US" sz="4000" dirty="0"/>
            </a:br>
            <a:r>
              <a:rPr lang="en-US" sz="4000" dirty="0"/>
              <a:t>Organization &amp; Content</a:t>
            </a:r>
          </a:p>
        </p:txBody>
      </p:sp>
      <p:sp>
        <p:nvSpPr>
          <p:cNvPr id="70659" name="Rectangle 3"/>
          <p:cNvSpPr>
            <a:spLocks noGrp="1" noChangeArrowheads="1"/>
          </p:cNvSpPr>
          <p:nvPr>
            <p:ph idx="1"/>
          </p:nvPr>
        </p:nvSpPr>
        <p:spPr>
          <a:xfrm>
            <a:off x="1524000" y="1905000"/>
            <a:ext cx="7467600" cy="4724400"/>
          </a:xfrm>
        </p:spPr>
        <p:txBody>
          <a:bodyPr/>
          <a:lstStyle/>
          <a:p>
            <a:r>
              <a:rPr lang="en-US" sz="2800" i="1" dirty="0">
                <a:solidFill>
                  <a:srgbClr val="FF0000"/>
                </a:solidFill>
              </a:rPr>
              <a:t>Part I: Test Construction, Evaluation, and Documentation </a:t>
            </a:r>
          </a:p>
          <a:p>
            <a:pPr lvl="1"/>
            <a:r>
              <a:rPr lang="en-US" sz="2400" dirty="0"/>
              <a:t>Validity </a:t>
            </a:r>
          </a:p>
          <a:p>
            <a:pPr lvl="1"/>
            <a:r>
              <a:rPr lang="en-US" sz="2400" dirty="0"/>
              <a:t>Reliability and Errors of Measurement </a:t>
            </a:r>
          </a:p>
          <a:p>
            <a:pPr lvl="1"/>
            <a:r>
              <a:rPr lang="en-US" sz="2400" dirty="0"/>
              <a:t>Test Development and Revision </a:t>
            </a:r>
          </a:p>
          <a:p>
            <a:pPr lvl="1"/>
            <a:r>
              <a:rPr lang="en-US" sz="2400" dirty="0"/>
              <a:t>Scales, Norms, and Score Comparability </a:t>
            </a:r>
          </a:p>
          <a:p>
            <a:pPr lvl="1"/>
            <a:r>
              <a:rPr lang="en-US" sz="2400" dirty="0"/>
              <a:t>Test Administration, Scoring, and Reporting </a:t>
            </a:r>
          </a:p>
          <a:p>
            <a:pPr lvl="1"/>
            <a:r>
              <a:rPr lang="en-US" sz="2400" dirty="0"/>
              <a:t>Supporting Documentation for Tests </a:t>
            </a:r>
          </a:p>
          <a:p>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66800" y="762000"/>
            <a:ext cx="7696200" cy="990600"/>
          </a:xfrm>
        </p:spPr>
        <p:txBody>
          <a:bodyPr>
            <a:normAutofit fontScale="90000"/>
          </a:bodyPr>
          <a:lstStyle/>
          <a:p>
            <a:r>
              <a:rPr lang="en-US" sz="4000" dirty="0"/>
              <a:t>The Latest Standards</a:t>
            </a:r>
            <a:br>
              <a:rPr lang="en-US" sz="4000" dirty="0"/>
            </a:br>
            <a:r>
              <a:rPr lang="en-US" sz="4000" dirty="0"/>
              <a:t>Organization &amp; Content</a:t>
            </a:r>
          </a:p>
        </p:txBody>
      </p:sp>
      <p:sp>
        <p:nvSpPr>
          <p:cNvPr id="71683" name="Rectangle 3"/>
          <p:cNvSpPr>
            <a:spLocks noGrp="1" noChangeArrowheads="1"/>
          </p:cNvSpPr>
          <p:nvPr>
            <p:ph idx="1"/>
          </p:nvPr>
        </p:nvSpPr>
        <p:spPr/>
        <p:txBody>
          <a:bodyPr/>
          <a:lstStyle/>
          <a:p>
            <a:r>
              <a:rPr lang="en-US" i="1" dirty="0">
                <a:solidFill>
                  <a:srgbClr val="FF0000"/>
                </a:solidFill>
              </a:rPr>
              <a:t>Part II: Fairness in Testing </a:t>
            </a:r>
            <a:endParaRPr lang="en-US" dirty="0">
              <a:solidFill>
                <a:srgbClr val="FF0000"/>
              </a:solidFill>
            </a:endParaRPr>
          </a:p>
          <a:p>
            <a:pPr lvl="1"/>
            <a:r>
              <a:rPr lang="en-US" dirty="0"/>
              <a:t>Fairness in Testing and Test Use </a:t>
            </a:r>
          </a:p>
          <a:p>
            <a:pPr lvl="1"/>
            <a:r>
              <a:rPr lang="en-US" dirty="0"/>
              <a:t>The Rights and Responsibilities of Test Takers </a:t>
            </a:r>
          </a:p>
          <a:p>
            <a:pPr lvl="1"/>
            <a:r>
              <a:rPr lang="en-US" dirty="0"/>
              <a:t>Testing Individuals of Diverse Linguistic Backgrounds </a:t>
            </a:r>
          </a:p>
          <a:p>
            <a:pPr lvl="1"/>
            <a:r>
              <a:rPr lang="en-US" dirty="0"/>
              <a:t>Testing Individuals with Disabilities</a:t>
            </a:r>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838200"/>
            <a:ext cx="7696200" cy="990600"/>
          </a:xfrm>
        </p:spPr>
        <p:txBody>
          <a:bodyPr>
            <a:normAutofit fontScale="90000"/>
          </a:bodyPr>
          <a:lstStyle/>
          <a:p>
            <a:r>
              <a:rPr lang="en-US" sz="4000" dirty="0"/>
              <a:t>The Latest Standards</a:t>
            </a:r>
            <a:br>
              <a:rPr lang="en-US" sz="4000" dirty="0"/>
            </a:br>
            <a:r>
              <a:rPr lang="en-US" sz="4000" dirty="0"/>
              <a:t>Organization &amp; Content</a:t>
            </a:r>
          </a:p>
        </p:txBody>
      </p:sp>
      <p:sp>
        <p:nvSpPr>
          <p:cNvPr id="72707" name="Rectangle 3"/>
          <p:cNvSpPr>
            <a:spLocks noGrp="1" noChangeArrowheads="1"/>
          </p:cNvSpPr>
          <p:nvPr>
            <p:ph idx="1"/>
          </p:nvPr>
        </p:nvSpPr>
        <p:spPr/>
        <p:txBody>
          <a:bodyPr/>
          <a:lstStyle/>
          <a:p>
            <a:pPr>
              <a:lnSpc>
                <a:spcPct val="90000"/>
              </a:lnSpc>
            </a:pPr>
            <a:r>
              <a:rPr lang="en-US" i="1" dirty="0">
                <a:solidFill>
                  <a:srgbClr val="FF0000"/>
                </a:solidFill>
              </a:rPr>
              <a:t>Part III: Testing Applications </a:t>
            </a:r>
            <a:endParaRPr lang="en-US" dirty="0">
              <a:solidFill>
                <a:srgbClr val="FF0000"/>
              </a:solidFill>
            </a:endParaRPr>
          </a:p>
          <a:p>
            <a:pPr lvl="1">
              <a:lnSpc>
                <a:spcPct val="90000"/>
              </a:lnSpc>
            </a:pPr>
            <a:r>
              <a:rPr lang="en-US" dirty="0"/>
              <a:t>The Responsibilities of Test Users </a:t>
            </a:r>
          </a:p>
          <a:p>
            <a:pPr lvl="1">
              <a:lnSpc>
                <a:spcPct val="90000"/>
              </a:lnSpc>
            </a:pPr>
            <a:r>
              <a:rPr lang="en-US" dirty="0"/>
              <a:t>Psychological Testing and Assessment </a:t>
            </a:r>
          </a:p>
          <a:p>
            <a:pPr lvl="1">
              <a:lnSpc>
                <a:spcPct val="90000"/>
              </a:lnSpc>
            </a:pPr>
            <a:r>
              <a:rPr lang="en-US" dirty="0"/>
              <a:t>Educational Testing and Assessment </a:t>
            </a:r>
          </a:p>
          <a:p>
            <a:pPr lvl="1">
              <a:lnSpc>
                <a:spcPct val="90000"/>
              </a:lnSpc>
            </a:pPr>
            <a:r>
              <a:rPr lang="en-US" dirty="0"/>
              <a:t>Testing in Employment and Credentialing </a:t>
            </a:r>
          </a:p>
          <a:p>
            <a:pPr lvl="1">
              <a:lnSpc>
                <a:spcPct val="90000"/>
              </a:lnSpc>
            </a:pPr>
            <a:r>
              <a:rPr lang="en-US" dirty="0"/>
              <a:t>Testing in Program Evaluation and Public Policy</a:t>
            </a:r>
          </a:p>
          <a:p>
            <a:pPr>
              <a:lnSpc>
                <a:spcPct val="90000"/>
              </a:lnSpc>
            </a:pPr>
            <a:endParaRPr lang="en-US" dirty="0"/>
          </a:p>
          <a:p>
            <a:pPr>
              <a:lnSpc>
                <a:spcPct val="90000"/>
              </a:lnSpc>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228600"/>
            <a:ext cx="8991600" cy="533400"/>
          </a:xfrm>
          <a:solidFill>
            <a:srgbClr val="FFFF66"/>
          </a:solidFill>
        </p:spPr>
        <p:txBody>
          <a:bodyPr>
            <a:normAutofit fontScale="90000"/>
          </a:bodyPr>
          <a:lstStyle/>
          <a:p>
            <a:r>
              <a:rPr lang="en-US" sz="3600"/>
              <a:t>Standards &amp; Test Development</a:t>
            </a:r>
          </a:p>
        </p:txBody>
      </p:sp>
      <p:sp>
        <p:nvSpPr>
          <p:cNvPr id="129027" name="Rectangle 3"/>
          <p:cNvSpPr>
            <a:spLocks noGrp="1" noChangeArrowheads="1"/>
          </p:cNvSpPr>
          <p:nvPr>
            <p:ph idx="1"/>
          </p:nvPr>
        </p:nvSpPr>
        <p:spPr>
          <a:xfrm>
            <a:off x="0" y="914400"/>
            <a:ext cx="8991600" cy="5791200"/>
          </a:xfrm>
          <a:solidFill>
            <a:srgbClr val="FFFF66"/>
          </a:solidFill>
          <a:ln w="38100">
            <a:solidFill>
              <a:schemeClr val="tx1"/>
            </a:solidFill>
          </a:ln>
        </p:spPr>
        <p:txBody>
          <a:bodyPr/>
          <a:lstStyle/>
          <a:p>
            <a:pPr>
              <a:lnSpc>
                <a:spcPct val="80000"/>
              </a:lnSpc>
            </a:pPr>
            <a:r>
              <a:rPr lang="en-US" sz="2800" dirty="0">
                <a:solidFill>
                  <a:srgbClr val="FF0000"/>
                </a:solidFill>
              </a:rPr>
              <a:t>Overall Plan – 1.1/3.2/3.9</a:t>
            </a:r>
          </a:p>
          <a:p>
            <a:pPr>
              <a:lnSpc>
                <a:spcPct val="80000"/>
              </a:lnSpc>
            </a:pPr>
            <a:r>
              <a:rPr lang="en-US" sz="2800" dirty="0">
                <a:solidFill>
                  <a:srgbClr val="FF0000"/>
                </a:solidFill>
              </a:rPr>
              <a:t>Content Definition-1.6/3.2/3.11</a:t>
            </a:r>
          </a:p>
          <a:p>
            <a:pPr>
              <a:lnSpc>
                <a:spcPct val="80000"/>
              </a:lnSpc>
            </a:pPr>
            <a:r>
              <a:rPr lang="en-US" sz="2800" dirty="0">
                <a:solidFill>
                  <a:srgbClr val="FF0000"/>
                </a:solidFill>
              </a:rPr>
              <a:t>Test Specifications-1.6/3.2/3.3-4</a:t>
            </a:r>
          </a:p>
          <a:p>
            <a:pPr>
              <a:lnSpc>
                <a:spcPct val="80000"/>
              </a:lnSpc>
            </a:pPr>
            <a:r>
              <a:rPr lang="en-US" sz="2800" dirty="0">
                <a:solidFill>
                  <a:srgbClr val="FF0000"/>
                </a:solidFill>
              </a:rPr>
              <a:t>Item Development-3.6/3.7//3.17/7.2</a:t>
            </a:r>
          </a:p>
          <a:p>
            <a:pPr>
              <a:lnSpc>
                <a:spcPct val="80000"/>
              </a:lnSpc>
            </a:pPr>
            <a:r>
              <a:rPr lang="en-US" sz="2800" dirty="0">
                <a:solidFill>
                  <a:srgbClr val="FF0000"/>
                </a:solidFill>
              </a:rPr>
              <a:t>Test Design &amp; Assembly-3.7/3.8</a:t>
            </a:r>
          </a:p>
          <a:p>
            <a:pPr>
              <a:lnSpc>
                <a:spcPct val="80000"/>
              </a:lnSpc>
            </a:pPr>
            <a:r>
              <a:rPr lang="en-US" sz="2800" dirty="0">
                <a:solidFill>
                  <a:srgbClr val="FF0000"/>
                </a:solidFill>
              </a:rPr>
              <a:t>Test Production- NONE</a:t>
            </a:r>
          </a:p>
          <a:p>
            <a:pPr>
              <a:lnSpc>
                <a:spcPct val="80000"/>
              </a:lnSpc>
            </a:pPr>
            <a:r>
              <a:rPr lang="en-US" sz="2800" dirty="0">
                <a:solidFill>
                  <a:srgbClr val="FF0000"/>
                </a:solidFill>
              </a:rPr>
              <a:t>Test Administration-3.18/3.19/3.20/3.21</a:t>
            </a:r>
          </a:p>
          <a:p>
            <a:pPr>
              <a:lnSpc>
                <a:spcPct val="80000"/>
              </a:lnSpc>
            </a:pPr>
            <a:r>
              <a:rPr lang="en-US" sz="2800" dirty="0">
                <a:solidFill>
                  <a:srgbClr val="FF0000"/>
                </a:solidFill>
              </a:rPr>
              <a:t>Scoring Test Responses-3.6/3.22</a:t>
            </a:r>
          </a:p>
          <a:p>
            <a:pPr>
              <a:lnSpc>
                <a:spcPct val="80000"/>
              </a:lnSpc>
            </a:pPr>
            <a:r>
              <a:rPr lang="en-US" sz="2800" dirty="0">
                <a:solidFill>
                  <a:srgbClr val="FF0000"/>
                </a:solidFill>
              </a:rPr>
              <a:t>Standard Setting-4.10/4.11/4.19/4.20</a:t>
            </a:r>
          </a:p>
          <a:p>
            <a:pPr>
              <a:lnSpc>
                <a:spcPct val="80000"/>
              </a:lnSpc>
            </a:pPr>
            <a:r>
              <a:rPr lang="en-US" sz="2800" dirty="0">
                <a:solidFill>
                  <a:srgbClr val="FF0000"/>
                </a:solidFill>
              </a:rPr>
              <a:t>Score Reporting-8.13/ 11.6/ 11.12/ 11.15/ 13.19 /15.10/15.11</a:t>
            </a:r>
          </a:p>
          <a:p>
            <a:pPr>
              <a:lnSpc>
                <a:spcPct val="80000"/>
              </a:lnSpc>
            </a:pPr>
            <a:r>
              <a:rPr lang="en-US" sz="2800" dirty="0">
                <a:solidFill>
                  <a:srgbClr val="FF0000"/>
                </a:solidFill>
              </a:rPr>
              <a:t>Item Banking-6.4</a:t>
            </a:r>
          </a:p>
          <a:p>
            <a:pPr>
              <a:lnSpc>
                <a:spcPct val="80000"/>
              </a:lnSpc>
            </a:pPr>
            <a:r>
              <a:rPr lang="en-US" sz="2800" dirty="0">
                <a:solidFill>
                  <a:srgbClr val="FF0000"/>
                </a:solidFill>
              </a:rPr>
              <a:t>Writing Technical Report-3.1/6.5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71600" y="228600"/>
            <a:ext cx="7467600" cy="1295400"/>
          </a:xfrm>
        </p:spPr>
        <p:txBody>
          <a:bodyPr>
            <a:normAutofit fontScale="90000"/>
          </a:bodyPr>
          <a:lstStyle/>
          <a:p>
            <a:r>
              <a:rPr lang="en-US" sz="4000" dirty="0"/>
              <a:t>Other Current Standards for Assessment Practice</a:t>
            </a:r>
          </a:p>
        </p:txBody>
      </p:sp>
      <p:sp>
        <p:nvSpPr>
          <p:cNvPr id="66563" name="Rectangle 3"/>
          <p:cNvSpPr>
            <a:spLocks noGrp="1" noChangeArrowheads="1"/>
          </p:cNvSpPr>
          <p:nvPr>
            <p:ph idx="1"/>
          </p:nvPr>
        </p:nvSpPr>
        <p:spPr>
          <a:xfrm>
            <a:off x="304800" y="1447800"/>
            <a:ext cx="8686800" cy="5257800"/>
          </a:xfrm>
          <a:solidFill>
            <a:srgbClr val="FFFF66"/>
          </a:solidFill>
        </p:spPr>
        <p:txBody>
          <a:bodyPr/>
          <a:lstStyle/>
          <a:p>
            <a:pPr>
              <a:lnSpc>
                <a:spcPct val="90000"/>
              </a:lnSpc>
            </a:pPr>
            <a:r>
              <a:rPr lang="en-US" sz="2800" dirty="0">
                <a:solidFill>
                  <a:srgbClr val="FF0000"/>
                </a:solidFill>
              </a:rPr>
              <a:t>CODE OF FAIR TESTING PRACTICES IN EDUCATION</a:t>
            </a:r>
          </a:p>
          <a:p>
            <a:pPr lvl="1">
              <a:lnSpc>
                <a:spcPct val="90000"/>
              </a:lnSpc>
            </a:pPr>
            <a:r>
              <a:rPr lang="en-US" sz="2600" dirty="0">
                <a:solidFill>
                  <a:srgbClr val="FF0000"/>
                </a:solidFill>
              </a:rPr>
              <a:t>Prepared by the Joint Committee on Testing Practices </a:t>
            </a:r>
          </a:p>
          <a:p>
            <a:pPr lvl="1">
              <a:lnSpc>
                <a:spcPct val="90000"/>
              </a:lnSpc>
            </a:pPr>
            <a:r>
              <a:rPr lang="en-US" sz="2600" dirty="0">
                <a:solidFill>
                  <a:srgbClr val="FF0000"/>
                </a:solidFill>
              </a:rPr>
              <a:t>The Code of Fair Testing Practices in Education ( Code ) is a guide for professionals in fulfilling their obligation to provide and use tests that are fair to all test takers regardless of age, gender, disability, race, ethnicity, national origin, religion, sexual orientation, linguistic background, or other personal characteristics.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a:t>2</a:t>
            </a:r>
            <a:r>
              <a:rPr lang="en-US" dirty="0" smtClean="0"/>
              <a:t>014 </a:t>
            </a:r>
            <a:r>
              <a:rPr lang="en-US" dirty="0" smtClean="0"/>
              <a:t>Revision of the </a:t>
            </a:r>
            <a:r>
              <a:rPr lang="en-US" i="1" dirty="0" smtClean="0"/>
              <a:t>Standards</a:t>
            </a:r>
            <a:endParaRPr lang="en-US" i="1" dirty="0"/>
          </a:p>
        </p:txBody>
      </p:sp>
      <p:sp>
        <p:nvSpPr>
          <p:cNvPr id="3" name="Content Placeholder 2"/>
          <p:cNvSpPr>
            <a:spLocks noGrp="1"/>
          </p:cNvSpPr>
          <p:nvPr>
            <p:ph idx="1"/>
          </p:nvPr>
        </p:nvSpPr>
        <p:spPr>
          <a:xfrm>
            <a:off x="228600" y="1828800"/>
            <a:ext cx="8458200" cy="4745736"/>
          </a:xfrm>
        </p:spPr>
        <p:txBody>
          <a:bodyPr>
            <a:normAutofit fontScale="55000" lnSpcReduction="20000"/>
          </a:bodyPr>
          <a:lstStyle/>
          <a:p>
            <a:r>
              <a:rPr lang="en-US" b="1" dirty="0"/>
              <a:t>Differences Between the 1999 Version and the New Version</a:t>
            </a:r>
          </a:p>
          <a:p>
            <a:r>
              <a:rPr lang="en-US" sz="3300" dirty="0"/>
              <a:t>In response to comments received at various stages of the revision process, the new version of the Standards includes updated material on such topics as educational accountability and technological advances in testing and a reworking of chapters concerning workplace testing and credentialing. </a:t>
            </a:r>
          </a:p>
          <a:p>
            <a:r>
              <a:rPr lang="en-US" sz="3300" dirty="0"/>
              <a:t>The overall organization of the revised Standards is also different from that of the 1999 edition. The new version is separated into “Foundations,” “Operations” and "Testing Applications” sections. The “Foundations” section focuses on fundamental testing issues such as validity, reliability and fairness. The “Operations” section deals with operational testing issues such as test design and development, test administration, scoring and reporting and supporting documentation for tests. The “Testing Applications” section details specific applications in testing such as workplace testing and credentialing, educational testing and assessment, and the use of tests for program evaluation, policy studies and accountability.</a:t>
            </a:r>
          </a:p>
          <a:p>
            <a:r>
              <a:rPr lang="en-US" sz="3300" dirty="0"/>
              <a:t>While several chapters in the 1999 edition addressed fairness, </a:t>
            </a:r>
            <a:r>
              <a:rPr lang="en-US" sz="3300" dirty="0">
                <a:solidFill>
                  <a:srgbClr val="FF0000"/>
                </a:solidFill>
              </a:rPr>
              <a:t>the new edition both expands that material and integrates it into a single “foundations” chapter</a:t>
            </a:r>
            <a:r>
              <a:rPr lang="en-US" sz="3300" dirty="0"/>
              <a:t>. The joint committee decided on this approach after concluding that the issue of fairness was so fundamental to testing practice that it should be considered as a foundation of testing along with validity and reliability.  </a:t>
            </a:r>
          </a:p>
          <a:p>
            <a:endParaRPr lang="en-US" dirty="0"/>
          </a:p>
        </p:txBody>
      </p:sp>
    </p:spTree>
    <p:extLst>
      <p:ext uri="{BB962C8B-B14F-4D97-AF65-F5344CB8AC3E}">
        <p14:creationId xmlns:p14="http://schemas.microsoft.com/office/powerpoint/2010/main" val="25717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sz="2000" b="1" dirty="0"/>
              <a:t>Members of the </a:t>
            </a:r>
            <a:r>
              <a:rPr lang="en-US" sz="2000" b="1" dirty="0" smtClean="0"/>
              <a:t>2014 Joint </a:t>
            </a:r>
            <a:r>
              <a:rPr lang="en-US" sz="2000" b="1" dirty="0"/>
              <a:t>Committee. (Top row, left to right): Brian Gong, Laurie Wise, Fritz </a:t>
            </a:r>
            <a:r>
              <a:rPr lang="en-US" sz="2000" b="1" dirty="0" err="1"/>
              <a:t>Drasgow</a:t>
            </a:r>
            <a:r>
              <a:rPr lang="en-US" sz="2000" b="1" dirty="0"/>
              <a:t>, Michael </a:t>
            </a:r>
            <a:r>
              <a:rPr lang="en-US" sz="2000" b="1" dirty="0" err="1"/>
              <a:t>Kolen</a:t>
            </a:r>
            <a:r>
              <a:rPr lang="en-US" sz="2000" b="1" dirty="0"/>
              <a:t>, Denny Way, Paul </a:t>
            </a:r>
            <a:r>
              <a:rPr lang="en-US" sz="2000" b="1" dirty="0" err="1"/>
              <a:t>Sackett</a:t>
            </a:r>
            <a:r>
              <a:rPr lang="en-US" sz="2000" b="1" dirty="0"/>
              <a:t>, Frank Worrell. (Bottom row, left to right): Antonio E. Puente, Laura Hamilton, Barbara </a:t>
            </a:r>
            <a:r>
              <a:rPr lang="en-US" sz="2000" b="1" dirty="0" err="1"/>
              <a:t>Plake</a:t>
            </a:r>
            <a:r>
              <a:rPr lang="en-US" sz="2000" b="1" dirty="0"/>
              <a:t>, Joan Herman, Linda Cook, Nancy </a:t>
            </a:r>
            <a:r>
              <a:rPr lang="en-US" sz="2000" b="1" dirty="0" err="1"/>
              <a:t>Tippins</a:t>
            </a:r>
            <a:r>
              <a:rPr lang="en-US" sz="2000" b="1" dirty="0"/>
              <a:t>, Jo-Ida Hansen, Michael </a:t>
            </a:r>
            <a:r>
              <a:rPr lang="en-US" sz="2000" b="1" dirty="0" smtClean="0"/>
              <a:t>Kane</a:t>
            </a:r>
            <a:endParaRPr lang="en-US" sz="2000" dirty="0"/>
          </a:p>
        </p:txBody>
      </p:sp>
      <p:pic>
        <p:nvPicPr>
          <p:cNvPr id="1026" name="Picture 2" descr="Members of the Joint Committee. (Top row, left to right): Brian Gong, Laurie Wise, Fritz Drasgow, Michael Kolen, Denny Way, Paul Sackett, Frank Worrell. (Bottom row, left to right): Antonio E. Puente, Laura Hamilton, Barbara Plake, Joan Herman, Linda Cook, Nancy Tippins, Jo-Ida Hansen, Michael Ka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305800" cy="382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24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295400" y="152400"/>
            <a:ext cx="7467600" cy="1295400"/>
          </a:xfrm>
        </p:spPr>
        <p:txBody>
          <a:bodyPr>
            <a:normAutofit fontScale="90000"/>
          </a:bodyPr>
          <a:lstStyle/>
          <a:p>
            <a:r>
              <a:rPr lang="en-US" sz="4000" dirty="0"/>
              <a:t>Other Current Standards for Assessment Practice</a:t>
            </a:r>
          </a:p>
        </p:txBody>
      </p:sp>
      <p:sp>
        <p:nvSpPr>
          <p:cNvPr id="136195" name="Rectangle 3"/>
          <p:cNvSpPr>
            <a:spLocks noGrp="1" noChangeArrowheads="1"/>
          </p:cNvSpPr>
          <p:nvPr>
            <p:ph idx="1"/>
          </p:nvPr>
        </p:nvSpPr>
        <p:spPr>
          <a:xfrm>
            <a:off x="152400" y="1371600"/>
            <a:ext cx="8839200" cy="5486400"/>
          </a:xfrm>
          <a:solidFill>
            <a:srgbClr val="FFFF66"/>
          </a:solidFill>
        </p:spPr>
        <p:txBody>
          <a:bodyPr/>
          <a:lstStyle/>
          <a:p>
            <a:pPr algn="ctr">
              <a:lnSpc>
                <a:spcPct val="80000"/>
              </a:lnSpc>
            </a:pPr>
            <a:r>
              <a:rPr lang="en-US" sz="2800" dirty="0">
                <a:solidFill>
                  <a:srgbClr val="FF0000"/>
                </a:solidFill>
              </a:rPr>
              <a:t>CODE OF FAIR TESTING PRACTICES IN EDUCATION</a:t>
            </a:r>
          </a:p>
          <a:p>
            <a:pPr lvl="1">
              <a:lnSpc>
                <a:spcPct val="80000"/>
              </a:lnSpc>
            </a:pPr>
            <a:r>
              <a:rPr lang="en-US" sz="2000" dirty="0">
                <a:solidFill>
                  <a:srgbClr val="FF0000"/>
                </a:solidFill>
              </a:rPr>
              <a:t>Fairness is a primary consideration in all aspects of testing. Careful standardization of tests and administration conditions helps to ensure that all test takers are given a comparable opportunity to demonstrate what they know and how they can perform in the area being tested. </a:t>
            </a:r>
          </a:p>
          <a:p>
            <a:pPr lvl="1">
              <a:lnSpc>
                <a:spcPct val="80000"/>
              </a:lnSpc>
            </a:pPr>
            <a:r>
              <a:rPr lang="en-US" sz="2000" dirty="0">
                <a:solidFill>
                  <a:srgbClr val="FF0000"/>
                </a:solidFill>
              </a:rPr>
              <a:t>Fairness implies that every test taker has the opportunity to prepare for the test and is informed about the general nature and content of the test, as appropriate to the purpose of the test. </a:t>
            </a:r>
          </a:p>
          <a:p>
            <a:pPr lvl="1">
              <a:lnSpc>
                <a:spcPct val="80000"/>
              </a:lnSpc>
            </a:pPr>
            <a:r>
              <a:rPr lang="en-US" sz="2000" dirty="0">
                <a:solidFill>
                  <a:srgbClr val="FF0000"/>
                </a:solidFill>
              </a:rPr>
              <a:t>Fairness also extends to the accurate reporting of individual and group test results. </a:t>
            </a:r>
          </a:p>
          <a:p>
            <a:pPr lvl="1">
              <a:lnSpc>
                <a:spcPct val="80000"/>
              </a:lnSpc>
            </a:pPr>
            <a:r>
              <a:rPr lang="en-US" sz="2000" dirty="0">
                <a:solidFill>
                  <a:srgbClr val="FF0000"/>
                </a:solidFill>
              </a:rPr>
              <a:t>Fairness is not an isolated concept, but must be considered in all aspects of the testing process</a:t>
            </a:r>
            <a:r>
              <a:rPr lang="en-US" sz="1800" dirty="0">
                <a:solidFill>
                  <a:srgbClr val="FF0000"/>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1"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The context</a:t>
            </a:r>
          </a:p>
        </p:txBody>
      </p:sp>
      <p:sp>
        <p:nvSpPr>
          <p:cNvPr id="134147" name="Rectangle 3"/>
          <p:cNvSpPr>
            <a:spLocks noGrp="1" noChangeArrowheads="1"/>
          </p:cNvSpPr>
          <p:nvPr>
            <p:ph idx="1"/>
          </p:nvPr>
        </p:nvSpPr>
        <p:spPr>
          <a:xfrm>
            <a:off x="609600" y="1447800"/>
            <a:ext cx="8077200" cy="5181600"/>
          </a:xfrm>
          <a:solidFill>
            <a:srgbClr val="FFFF66"/>
          </a:solidFill>
        </p:spPr>
        <p:txBody>
          <a:bodyPr/>
          <a:lstStyle/>
          <a:p>
            <a:r>
              <a:rPr lang="en-US" sz="2800" dirty="0"/>
              <a:t>After noting that test development begins with items, </a:t>
            </a:r>
            <a:r>
              <a:rPr lang="en-US" sz="2800" dirty="0" err="1"/>
              <a:t>Embretson</a:t>
            </a:r>
            <a:r>
              <a:rPr lang="en-US" sz="2800" dirty="0"/>
              <a:t> &amp; </a:t>
            </a:r>
            <a:r>
              <a:rPr lang="en-US" sz="2800" dirty="0" err="1"/>
              <a:t>Gorin</a:t>
            </a:r>
            <a:r>
              <a:rPr lang="en-US" sz="2800" dirty="0"/>
              <a:t> (2001) pointed out that “traditionally, item design is viewed primarily as an art.  Item specifications are vague.  Test developers employ item specifications that often contain only general content considerations or vaguely described processing levels (p. 343)”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p:cNvPicPr>
            <a:picLocks noChangeAspect="1" noChangeArrowheads="1"/>
          </p:cNvPicPr>
          <p:nvPr/>
        </p:nvPicPr>
        <p:blipFill>
          <a:blip r:embed="rId2" cstate="print"/>
          <a:srcRect/>
          <a:stretch>
            <a:fillRect/>
          </a:stretch>
        </p:blipFill>
        <p:spPr bwMode="auto">
          <a:xfrm>
            <a:off x="481013" y="0"/>
            <a:ext cx="8181975" cy="6858000"/>
          </a:xfrm>
          <a:prstGeom prst="rect">
            <a:avLst/>
          </a:prstGeom>
          <a:noFill/>
          <a:ln w="12700" cap="sq">
            <a:noFill/>
            <a:miter lim="800000"/>
            <a:headEnd type="none" w="sm" len="sm"/>
            <a:tailEnd type="none" w="sm" len="sm"/>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noChangeArrowheads="1"/>
          </p:cNvPicPr>
          <p:nvPr/>
        </p:nvPicPr>
        <p:blipFill>
          <a:blip r:embed="rId2" cstate="print"/>
          <a:srcRect/>
          <a:stretch>
            <a:fillRect/>
          </a:stretch>
        </p:blipFill>
        <p:spPr bwMode="auto">
          <a:xfrm>
            <a:off x="381000" y="0"/>
            <a:ext cx="8382000" cy="6858000"/>
          </a:xfrm>
          <a:prstGeom prst="rect">
            <a:avLst/>
          </a:prstGeom>
          <a:noFill/>
          <a:ln w="12700" cap="sq">
            <a:noFill/>
            <a:miter lim="800000"/>
            <a:headEnd type="none" w="sm" len="sm"/>
            <a:tailEnd type="none" w="sm" len="sm"/>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p:cNvPicPr>
            <a:picLocks noChangeAspect="1" noChangeArrowheads="1"/>
          </p:cNvPicPr>
          <p:nvPr/>
        </p:nvPicPr>
        <p:blipFill>
          <a:blip r:embed="rId2" cstate="print"/>
          <a:srcRect/>
          <a:stretch>
            <a:fillRect/>
          </a:stretch>
        </p:blipFill>
        <p:spPr bwMode="auto">
          <a:xfrm>
            <a:off x="685800" y="0"/>
            <a:ext cx="7696200" cy="6858000"/>
          </a:xfrm>
          <a:prstGeom prst="rect">
            <a:avLst/>
          </a:prstGeom>
          <a:noFill/>
          <a:ln w="12700" cap="sq">
            <a:noFill/>
            <a:miter lim="800000"/>
            <a:headEnd type="none" w="sm" len="sm"/>
            <a:tailEnd type="none" w="sm" len="sm"/>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8" name="Picture 6" descr="MPj04011380000[1]"/>
          <p:cNvPicPr>
            <a:picLocks noChangeAspect="1" noChangeArrowheads="1"/>
          </p:cNvPicPr>
          <p:nvPr/>
        </p:nvPicPr>
        <p:blipFill>
          <a:blip r:embed="rId2" cstate="print"/>
          <a:srcRect/>
          <a:stretch>
            <a:fillRect/>
          </a:stretch>
        </p:blipFill>
        <p:spPr bwMode="auto">
          <a:xfrm>
            <a:off x="2209800" y="0"/>
            <a:ext cx="6091238" cy="6858000"/>
          </a:xfrm>
          <a:prstGeom prst="rect">
            <a:avLst/>
          </a:prstGeom>
          <a:noFill/>
        </p:spPr>
      </p:pic>
      <p:sp>
        <p:nvSpPr>
          <p:cNvPr id="166916" name="Rectangle 4"/>
          <p:cNvSpPr>
            <a:spLocks noGrp="1" noChangeArrowheads="1"/>
          </p:cNvSpPr>
          <p:nvPr>
            <p:ph type="title"/>
          </p:nvPr>
        </p:nvSpPr>
        <p:spPr/>
        <p:txBody>
          <a:bodyPr/>
          <a:lstStyle/>
          <a:p>
            <a:r>
              <a:rPr lang="en-US"/>
              <a:t>Your Assignment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8600" y="533400"/>
            <a:ext cx="8763000" cy="838200"/>
          </a:xfrm>
          <a:solidFill>
            <a:srgbClr val="FFFF66"/>
          </a:solidFill>
        </p:spPr>
        <p:txBody>
          <a:bodyPr>
            <a:normAutofit fontScale="90000"/>
          </a:bodyPr>
          <a:lstStyle/>
          <a:p>
            <a:r>
              <a:rPr lang="en-US" sz="4000" b="1" dirty="0">
                <a:solidFill>
                  <a:schemeClr val="tx1"/>
                </a:solidFill>
              </a:rPr>
              <a:t>Writing a Purpose &amp; Rationale for Your Test</a:t>
            </a:r>
          </a:p>
        </p:txBody>
      </p:sp>
      <p:sp>
        <p:nvSpPr>
          <p:cNvPr id="141315" name="Rectangle 3"/>
          <p:cNvSpPr>
            <a:spLocks noGrp="1" noChangeArrowheads="1"/>
          </p:cNvSpPr>
          <p:nvPr>
            <p:ph idx="1"/>
          </p:nvPr>
        </p:nvSpPr>
        <p:spPr>
          <a:xfrm>
            <a:off x="381000" y="1524000"/>
            <a:ext cx="8229600" cy="5105400"/>
          </a:xfrm>
          <a:solidFill>
            <a:srgbClr val="FFFF66"/>
          </a:solidFill>
        </p:spPr>
        <p:txBody>
          <a:bodyPr/>
          <a:lstStyle/>
          <a:p>
            <a:r>
              <a:rPr lang="en-US" dirty="0"/>
              <a:t>The RATIONALE is the – </a:t>
            </a:r>
          </a:p>
          <a:p>
            <a:pPr lvl="1"/>
            <a:r>
              <a:rPr lang="en-US" dirty="0">
                <a:solidFill>
                  <a:srgbClr val="FF0000"/>
                </a:solidFill>
              </a:rPr>
              <a:t>“1. fundamental reasons for the exercise; the basis of the project. 2. An exposition of principles or reasons”.</a:t>
            </a:r>
          </a:p>
          <a:p>
            <a:r>
              <a:rPr lang="en-US" dirty="0"/>
              <a:t>The PURPOSE is the </a:t>
            </a:r>
          </a:p>
          <a:p>
            <a:pPr lvl="1"/>
            <a:r>
              <a:rPr lang="en-US" dirty="0">
                <a:solidFill>
                  <a:srgbClr val="FF0000"/>
                </a:solidFill>
              </a:rPr>
              <a:t>“The object toward which one strives or for which something exists; an aim or a goal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28600" y="533400"/>
            <a:ext cx="8763000" cy="1371600"/>
          </a:xfrm>
          <a:solidFill>
            <a:srgbClr val="FFFF66"/>
          </a:solidFill>
        </p:spPr>
        <p:txBody>
          <a:bodyPr/>
          <a:lstStyle/>
          <a:p>
            <a:r>
              <a:rPr lang="en-US" sz="4000" dirty="0"/>
              <a:t>Writing a Purpose &amp; Rationale for Your </a:t>
            </a:r>
            <a:r>
              <a:rPr lang="en-US" sz="4000" dirty="0" smtClean="0"/>
              <a:t>Test/Assessment</a:t>
            </a:r>
            <a:endParaRPr lang="en-US" sz="4000" dirty="0"/>
          </a:p>
        </p:txBody>
      </p:sp>
      <p:sp>
        <p:nvSpPr>
          <p:cNvPr id="149507" name="Rectangle 3"/>
          <p:cNvSpPr>
            <a:spLocks noGrp="1" noChangeArrowheads="1"/>
          </p:cNvSpPr>
          <p:nvPr>
            <p:ph idx="1"/>
          </p:nvPr>
        </p:nvSpPr>
        <p:spPr>
          <a:xfrm>
            <a:off x="304800" y="2286000"/>
            <a:ext cx="8229600" cy="4419600"/>
          </a:xfrm>
          <a:solidFill>
            <a:srgbClr val="FFFF66"/>
          </a:solidFill>
        </p:spPr>
        <p:txBody>
          <a:bodyPr/>
          <a:lstStyle/>
          <a:p>
            <a:r>
              <a:rPr lang="en-US" dirty="0">
                <a:solidFill>
                  <a:srgbClr val="C00000"/>
                </a:solidFill>
              </a:rPr>
              <a:t>Questions to ask</a:t>
            </a:r>
          </a:p>
          <a:p>
            <a:pPr lvl="1"/>
            <a:r>
              <a:rPr lang="en-US" dirty="0">
                <a:solidFill>
                  <a:schemeClr val="tx1"/>
                </a:solidFill>
              </a:rPr>
              <a:t>What will the test do-formative/summative/diagnostic?</a:t>
            </a:r>
          </a:p>
          <a:p>
            <a:pPr lvl="1"/>
            <a:r>
              <a:rPr lang="en-US" dirty="0">
                <a:solidFill>
                  <a:schemeClr val="tx1"/>
                </a:solidFill>
              </a:rPr>
              <a:t>Why are you using this particular design specifications and items?</a:t>
            </a:r>
          </a:p>
          <a:p>
            <a:pPr lvl="1"/>
            <a:r>
              <a:rPr lang="en-US" dirty="0">
                <a:solidFill>
                  <a:schemeClr val="tx1"/>
                </a:solidFill>
              </a:rPr>
              <a:t>Why did you make the choices you did in the design specifications, development, and implantation?</a:t>
            </a:r>
          </a:p>
          <a:p>
            <a:pPr lvl="1"/>
            <a:r>
              <a:rPr lang="en-US" dirty="0">
                <a:solidFill>
                  <a:schemeClr val="tx1"/>
                </a:solidFill>
              </a:rPr>
              <a:t>How is the aligned with the </a:t>
            </a:r>
            <a:r>
              <a:rPr lang="en-US" dirty="0" smtClean="0">
                <a:solidFill>
                  <a:schemeClr val="tx1"/>
                </a:solidFill>
              </a:rPr>
              <a:t>classroom </a:t>
            </a:r>
            <a:r>
              <a:rPr lang="en-US" dirty="0">
                <a:solidFill>
                  <a:schemeClr val="tx1"/>
                </a:solidFill>
              </a:rPr>
              <a:t>system identified?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Sample</a:t>
            </a:r>
          </a:p>
        </p:txBody>
      </p:sp>
      <p:pic>
        <p:nvPicPr>
          <p:cNvPr id="142340" name="Picture 4"/>
          <p:cNvPicPr>
            <a:picLocks noChangeAspect="1" noChangeArrowheads="1"/>
          </p:cNvPicPr>
          <p:nvPr/>
        </p:nvPicPr>
        <p:blipFill>
          <a:blip r:embed="rId2" cstate="print"/>
          <a:srcRect/>
          <a:stretch>
            <a:fillRect/>
          </a:stretch>
        </p:blipFill>
        <p:spPr bwMode="auto">
          <a:xfrm>
            <a:off x="381000" y="762000"/>
            <a:ext cx="8410575" cy="5824538"/>
          </a:xfrm>
          <a:prstGeom prst="rect">
            <a:avLst/>
          </a:prstGeom>
          <a:noFill/>
          <a:ln w="12700" cap="sq">
            <a:noFill/>
            <a:miter lim="800000"/>
            <a:headEnd type="none" w="sm" len="sm"/>
            <a:tailEnd type="none" w="sm" len="sm"/>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Sample</a:t>
            </a:r>
          </a:p>
        </p:txBody>
      </p:sp>
      <p:pic>
        <p:nvPicPr>
          <p:cNvPr id="144388" name="Picture 4"/>
          <p:cNvPicPr>
            <a:picLocks noChangeAspect="1" noChangeArrowheads="1"/>
          </p:cNvPicPr>
          <p:nvPr/>
        </p:nvPicPr>
        <p:blipFill>
          <a:blip r:embed="rId2" cstate="print"/>
          <a:srcRect/>
          <a:stretch>
            <a:fillRect/>
          </a:stretch>
        </p:blipFill>
        <p:spPr bwMode="auto">
          <a:xfrm>
            <a:off x="381000" y="914400"/>
            <a:ext cx="8639175" cy="5487988"/>
          </a:xfrm>
          <a:prstGeom prst="rect">
            <a:avLst/>
          </a:prstGeom>
          <a:noFill/>
          <a:ln w="12700" cap="sq">
            <a:noFill/>
            <a:miter lim="800000"/>
            <a:headEnd type="none" w="sm" len="sm"/>
            <a:tailEnd type="none" w="sm" len="sm"/>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Sample (continued)</a:t>
            </a:r>
          </a:p>
        </p:txBody>
      </p:sp>
      <p:pic>
        <p:nvPicPr>
          <p:cNvPr id="146436" name="Picture 4"/>
          <p:cNvPicPr>
            <a:picLocks noChangeAspect="1" noChangeArrowheads="1"/>
          </p:cNvPicPr>
          <p:nvPr/>
        </p:nvPicPr>
        <p:blipFill>
          <a:blip r:embed="rId2" cstate="print"/>
          <a:srcRect/>
          <a:stretch>
            <a:fillRect/>
          </a:stretch>
        </p:blipFill>
        <p:spPr bwMode="auto">
          <a:xfrm>
            <a:off x="152400" y="1371600"/>
            <a:ext cx="8677275" cy="4572000"/>
          </a:xfrm>
          <a:prstGeom prst="rect">
            <a:avLst/>
          </a:prstGeom>
          <a:noFill/>
          <a:ln w="12700" cap="sq">
            <a:noFill/>
            <a:miter lim="800000"/>
            <a:headEnd type="none" w="sm" len="sm"/>
            <a:tailEnd type="none" w="sm" len="sm"/>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Sample</a:t>
            </a:r>
          </a:p>
        </p:txBody>
      </p:sp>
      <p:pic>
        <p:nvPicPr>
          <p:cNvPr id="148484" name="Picture 4"/>
          <p:cNvPicPr>
            <a:picLocks noGrp="1" noChangeAspect="1" noChangeArrowheads="1"/>
          </p:cNvPicPr>
          <p:nvPr>
            <p:ph idx="1"/>
          </p:nvPr>
        </p:nvPicPr>
        <p:blipFill>
          <a:blip r:embed="rId2" cstate="print"/>
          <a:stretch>
            <a:fillRect/>
          </a:stretch>
        </p:blipFill>
        <p:spPr>
          <a:xfrm>
            <a:off x="749647" y="2249488"/>
            <a:ext cx="7644706" cy="4324350"/>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533400"/>
            <a:ext cx="8229600" cy="1066800"/>
          </a:xfrm>
        </p:spPr>
        <p:txBody>
          <a:bodyPr/>
          <a:lstStyle/>
          <a:p>
            <a:r>
              <a:rPr lang="en-US" dirty="0"/>
              <a:t>Test Development</a:t>
            </a:r>
          </a:p>
        </p:txBody>
      </p:sp>
      <p:sp>
        <p:nvSpPr>
          <p:cNvPr id="125955" name="Rectangle 3"/>
          <p:cNvSpPr>
            <a:spLocks noGrp="1" noChangeArrowheads="1"/>
          </p:cNvSpPr>
          <p:nvPr>
            <p:ph idx="1"/>
          </p:nvPr>
        </p:nvSpPr>
        <p:spPr>
          <a:xfrm>
            <a:off x="1219200" y="1447800"/>
            <a:ext cx="7772400" cy="5181600"/>
          </a:xfrm>
        </p:spPr>
        <p:txBody>
          <a:bodyPr/>
          <a:lstStyle/>
          <a:p>
            <a:r>
              <a:rPr lang="en-US" dirty="0"/>
              <a:t>Is the process of creating an assessment </a:t>
            </a:r>
            <a:r>
              <a:rPr lang="en-US" dirty="0" smtClean="0"/>
              <a:t>in </a:t>
            </a:r>
            <a:r>
              <a:rPr lang="en-US" dirty="0"/>
              <a:t>any format or mode.</a:t>
            </a:r>
          </a:p>
          <a:p>
            <a:r>
              <a:rPr lang="en-US" dirty="0" smtClean="0"/>
              <a:t>It requires </a:t>
            </a:r>
            <a:r>
              <a:rPr lang="en-US" dirty="0"/>
              <a:t>12 discrete steps in four categories:</a:t>
            </a:r>
          </a:p>
          <a:p>
            <a:pPr lvl="1"/>
            <a:r>
              <a:rPr lang="en-US" dirty="0">
                <a:solidFill>
                  <a:srgbClr val="FF9900"/>
                </a:solidFill>
              </a:rPr>
              <a:t>DESIGN</a:t>
            </a:r>
          </a:p>
          <a:p>
            <a:pPr lvl="1"/>
            <a:r>
              <a:rPr lang="en-US" dirty="0">
                <a:solidFill>
                  <a:srgbClr val="FF9900"/>
                </a:solidFill>
              </a:rPr>
              <a:t>DEVELOPMENT</a:t>
            </a:r>
          </a:p>
          <a:p>
            <a:pPr lvl="1"/>
            <a:r>
              <a:rPr lang="en-US" dirty="0">
                <a:solidFill>
                  <a:srgbClr val="FF9900"/>
                </a:solidFill>
              </a:rPr>
              <a:t>ADMINISTRATION</a:t>
            </a:r>
          </a:p>
          <a:p>
            <a:pPr lvl="1"/>
            <a:r>
              <a:rPr lang="en-US" dirty="0">
                <a:solidFill>
                  <a:srgbClr val="FF9900"/>
                </a:solidFill>
              </a:rPr>
              <a:t>SCORING &amp; EVALUATION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Specifications</a:t>
            </a:r>
          </a:p>
        </p:txBody>
      </p:sp>
      <p:sp>
        <p:nvSpPr>
          <p:cNvPr id="67587" name="Rectangle 3"/>
          <p:cNvSpPr>
            <a:spLocks noGrp="1" noChangeArrowheads="1"/>
          </p:cNvSpPr>
          <p:nvPr>
            <p:ph idx="1"/>
          </p:nvPr>
        </p:nvSpPr>
        <p:spPr/>
        <p:txBody>
          <a:bodyPr/>
          <a:lstStyle/>
          <a:p>
            <a:r>
              <a:rPr lang="en-US">
                <a:solidFill>
                  <a:srgbClr val="FFFF00"/>
                </a:solidFill>
              </a:rPr>
              <a:t>Specifications-</a:t>
            </a:r>
            <a:r>
              <a:rPr lang="en-US"/>
              <a:t> are a detailed, exact statement of particulars, especially a statement prescribing materials, dimensions, and quality of work for something to be built, installed, or manufactured.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Test Specifications</a:t>
            </a:r>
          </a:p>
        </p:txBody>
      </p:sp>
      <p:sp>
        <p:nvSpPr>
          <p:cNvPr id="75779" name="Rectangle 3"/>
          <p:cNvSpPr>
            <a:spLocks noGrp="1" noChangeArrowheads="1"/>
          </p:cNvSpPr>
          <p:nvPr>
            <p:ph idx="1"/>
          </p:nvPr>
        </p:nvSpPr>
        <p:spPr/>
        <p:txBody>
          <a:bodyPr/>
          <a:lstStyle/>
          <a:p>
            <a:r>
              <a:rPr lang="en-US" dirty="0"/>
              <a:t>The 1999 Standards (Standard 1.6) encourages </a:t>
            </a:r>
            <a:r>
              <a:rPr lang="en-US" dirty="0" smtClean="0"/>
              <a:t>test writers </a:t>
            </a:r>
            <a:r>
              <a:rPr lang="en-US" dirty="0"/>
              <a:t>to prepare a </a:t>
            </a:r>
            <a:r>
              <a:rPr lang="en-US" u="sng" dirty="0"/>
              <a:t>blueprint of the te</a:t>
            </a:r>
            <a:r>
              <a:rPr lang="en-US" dirty="0"/>
              <a:t>st, which </a:t>
            </a:r>
            <a:r>
              <a:rPr lang="en-US" dirty="0" smtClean="0"/>
              <a:t>would indicate </a:t>
            </a:r>
            <a:r>
              <a:rPr lang="en-US" dirty="0"/>
              <a:t>the numbers of items or tasks and the content area being sampled.</a:t>
            </a:r>
          </a:p>
          <a:p>
            <a:r>
              <a:rPr lang="en-US" dirty="0"/>
              <a:t>This </a:t>
            </a:r>
            <a:r>
              <a:rPr lang="en-US" dirty="0" smtClean="0"/>
              <a:t>device will </a:t>
            </a:r>
            <a:r>
              <a:rPr lang="en-US" dirty="0"/>
              <a:t>ensure content validity (appropriate and adequately sampled content)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09600"/>
            <a:ext cx="8229600" cy="762000"/>
          </a:xfrm>
        </p:spPr>
        <p:txBody>
          <a:bodyPr/>
          <a:lstStyle/>
          <a:p>
            <a:r>
              <a:rPr lang="en-US" dirty="0"/>
              <a:t>Sample Question</a:t>
            </a:r>
          </a:p>
        </p:txBody>
      </p:sp>
      <p:sp>
        <p:nvSpPr>
          <p:cNvPr id="76803" name="Rectangle 3"/>
          <p:cNvSpPr>
            <a:spLocks noGrp="1" noChangeArrowheads="1"/>
          </p:cNvSpPr>
          <p:nvPr>
            <p:ph idx="1"/>
          </p:nvPr>
        </p:nvSpPr>
        <p:spPr>
          <a:xfrm>
            <a:off x="1600200" y="1447800"/>
            <a:ext cx="7391400" cy="5257800"/>
          </a:xfrm>
          <a:solidFill>
            <a:srgbClr val="CBD72F"/>
          </a:solidFill>
        </p:spPr>
        <p:txBody>
          <a:bodyPr/>
          <a:lstStyle/>
          <a:p>
            <a:pPr>
              <a:lnSpc>
                <a:spcPct val="90000"/>
              </a:lnSpc>
            </a:pPr>
            <a:r>
              <a:rPr lang="en-US" dirty="0"/>
              <a:t>A table of specifications </a:t>
            </a:r>
            <a:r>
              <a:rPr lang="en-US" dirty="0" smtClean="0"/>
              <a:t>(test blueprint) is </a:t>
            </a:r>
            <a:r>
              <a:rPr lang="en-US" dirty="0"/>
              <a:t>most likely a component of the evidence for which ONE of the following aspects of test validity?</a:t>
            </a:r>
          </a:p>
          <a:p>
            <a:pPr>
              <a:lnSpc>
                <a:spcPct val="90000"/>
              </a:lnSpc>
            </a:pPr>
            <a:r>
              <a:rPr lang="en-US" dirty="0"/>
              <a:t>(A) content</a:t>
            </a:r>
          </a:p>
          <a:p>
            <a:pPr>
              <a:lnSpc>
                <a:spcPct val="90000"/>
              </a:lnSpc>
            </a:pPr>
            <a:r>
              <a:rPr lang="en-US" dirty="0"/>
              <a:t>(B) criterion</a:t>
            </a:r>
          </a:p>
          <a:p>
            <a:pPr>
              <a:lnSpc>
                <a:spcPct val="90000"/>
              </a:lnSpc>
            </a:pPr>
            <a:r>
              <a:rPr lang="en-US" dirty="0"/>
              <a:t>(C) predictive</a:t>
            </a:r>
          </a:p>
          <a:p>
            <a:pPr>
              <a:lnSpc>
                <a:spcPct val="90000"/>
              </a:lnSpc>
            </a:pPr>
            <a:r>
              <a:rPr lang="en-US" dirty="0"/>
              <a:t>(D) concurrent</a:t>
            </a:r>
          </a:p>
          <a:p>
            <a:pPr>
              <a:lnSpc>
                <a:spcPct val="90000"/>
              </a:lnSpc>
            </a:pPr>
            <a:r>
              <a:rPr lang="en-US" dirty="0"/>
              <a:t>(E) consequential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533400"/>
            <a:ext cx="8229600" cy="1066800"/>
          </a:xfrm>
        </p:spPr>
        <p:txBody>
          <a:bodyPr/>
          <a:lstStyle/>
          <a:p>
            <a:r>
              <a:rPr lang="en-US" dirty="0"/>
              <a:t>Sample Question</a:t>
            </a:r>
          </a:p>
        </p:txBody>
      </p:sp>
      <p:sp>
        <p:nvSpPr>
          <p:cNvPr id="77827" name="Rectangle 3"/>
          <p:cNvSpPr>
            <a:spLocks noGrp="1" noChangeArrowheads="1"/>
          </p:cNvSpPr>
          <p:nvPr>
            <p:ph idx="1"/>
          </p:nvPr>
        </p:nvSpPr>
        <p:spPr>
          <a:xfrm>
            <a:off x="1600200" y="1447800"/>
            <a:ext cx="7391400" cy="5257800"/>
          </a:xfrm>
          <a:solidFill>
            <a:srgbClr val="CBD72F"/>
          </a:solidFill>
        </p:spPr>
        <p:txBody>
          <a:bodyPr/>
          <a:lstStyle/>
          <a:p>
            <a:pPr>
              <a:lnSpc>
                <a:spcPct val="90000"/>
              </a:lnSpc>
              <a:buNone/>
            </a:pPr>
            <a:r>
              <a:rPr lang="en-US" sz="2800" b="1" dirty="0">
                <a:latin typeface="Times New Roman" pitchFamily="18" charset="0"/>
              </a:rPr>
              <a:t>A medical student challenges his final year examination results on the grounds that the examination measured knowledge of content that was not taught, necessary or critical to good practice.  What source of evidence must be considered by the judicial system in coming to a decision </a:t>
            </a:r>
          </a:p>
          <a:p>
            <a:pPr>
              <a:lnSpc>
                <a:spcPct val="90000"/>
              </a:lnSpc>
              <a:buNone/>
            </a:pPr>
            <a:r>
              <a:rPr lang="en-US" sz="2800" b="1" dirty="0">
                <a:latin typeface="Times New Roman" pitchFamily="18" charset="0"/>
              </a:rPr>
              <a:t>(A) item specifications</a:t>
            </a:r>
          </a:p>
          <a:p>
            <a:pPr>
              <a:lnSpc>
                <a:spcPct val="90000"/>
              </a:lnSpc>
              <a:buNone/>
            </a:pPr>
            <a:r>
              <a:rPr lang="en-US" sz="2800" b="1" dirty="0">
                <a:latin typeface="Times New Roman" pitchFamily="18" charset="0"/>
              </a:rPr>
              <a:t>(B) test specifications</a:t>
            </a:r>
          </a:p>
          <a:p>
            <a:pPr>
              <a:lnSpc>
                <a:spcPct val="90000"/>
              </a:lnSpc>
              <a:buNone/>
            </a:pPr>
            <a:r>
              <a:rPr lang="en-US" sz="2800" b="1" dirty="0">
                <a:latin typeface="Times New Roman" pitchFamily="18" charset="0"/>
              </a:rPr>
              <a:t>(C) performance standards</a:t>
            </a:r>
          </a:p>
          <a:p>
            <a:pPr>
              <a:lnSpc>
                <a:spcPct val="90000"/>
              </a:lnSpc>
              <a:buNone/>
            </a:pPr>
            <a:r>
              <a:rPr lang="en-US" sz="2800" b="1" dirty="0">
                <a:latin typeface="Times New Roman" pitchFamily="18" charset="0"/>
              </a:rPr>
              <a:t>(D) definition of minimum competence</a:t>
            </a:r>
          </a:p>
          <a:p>
            <a:pPr>
              <a:lnSpc>
                <a:spcPct val="90000"/>
              </a:lnSpc>
              <a:buNone/>
            </a:pPr>
            <a:r>
              <a:rPr lang="en-US" sz="2800" b="1" dirty="0">
                <a:latin typeface="Times New Roman" pitchFamily="18" charset="0"/>
              </a:rPr>
              <a:t>(E) scoring scheme and rubrics</a:t>
            </a:r>
            <a:r>
              <a:rPr lang="en-US" sz="2800" b="1"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219200" y="228600"/>
            <a:ext cx="7772400" cy="838200"/>
          </a:xfrm>
        </p:spPr>
        <p:txBody>
          <a:bodyPr/>
          <a:lstStyle/>
          <a:p>
            <a:r>
              <a:rPr lang="en-US" sz="4000"/>
              <a:t>Item &amp; test specifications</a:t>
            </a:r>
          </a:p>
        </p:txBody>
      </p:sp>
      <p:pic>
        <p:nvPicPr>
          <p:cNvPr id="168964" name="Picture 4" descr="MCj02873270000[1]"/>
          <p:cNvPicPr>
            <a:picLocks noChangeAspect="1" noChangeArrowheads="1"/>
          </p:cNvPicPr>
          <p:nvPr/>
        </p:nvPicPr>
        <p:blipFill>
          <a:blip r:embed="rId2" cstate="print"/>
          <a:srcRect/>
          <a:stretch>
            <a:fillRect/>
          </a:stretch>
        </p:blipFill>
        <p:spPr bwMode="auto">
          <a:xfrm>
            <a:off x="3048000" y="1905000"/>
            <a:ext cx="3527425" cy="374173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14400" y="838200"/>
            <a:ext cx="7543800" cy="1066800"/>
          </a:xfrm>
        </p:spPr>
        <p:txBody>
          <a:bodyPr>
            <a:normAutofit fontScale="90000"/>
          </a:bodyPr>
          <a:lstStyle/>
          <a:p>
            <a:r>
              <a:rPr lang="en-US" sz="4000" dirty="0"/>
              <a:t>What is a table of specifications </a:t>
            </a:r>
            <a:r>
              <a:rPr lang="en-US" sz="4000" dirty="0" smtClean="0"/>
              <a:t>for?</a:t>
            </a:r>
            <a:endParaRPr lang="en-US" sz="4000" dirty="0"/>
          </a:p>
        </p:txBody>
      </p:sp>
      <p:sp>
        <p:nvSpPr>
          <p:cNvPr id="87043" name="Rectangle 3"/>
          <p:cNvSpPr>
            <a:spLocks noGrp="1" noChangeArrowheads="1"/>
          </p:cNvSpPr>
          <p:nvPr>
            <p:ph idx="1"/>
          </p:nvPr>
        </p:nvSpPr>
        <p:spPr/>
        <p:txBody>
          <a:bodyPr/>
          <a:lstStyle/>
          <a:p>
            <a:r>
              <a:rPr lang="en-US" dirty="0"/>
              <a:t>A table of specifications or test blueprint is a basic step in planning an assessment. </a:t>
            </a:r>
            <a:endParaRPr lang="en-US" dirty="0" smtClean="0"/>
          </a:p>
          <a:p>
            <a:endParaRPr lang="en-US" dirty="0"/>
          </a:p>
          <a:p>
            <a:r>
              <a:rPr lang="en-US" dirty="0"/>
              <a:t>It focuses not only on the chosen content, but also the level of questions written, ensuring alignment with course objectives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990600"/>
            <a:ext cx="7543800" cy="1066800"/>
          </a:xfrm>
        </p:spPr>
        <p:txBody>
          <a:bodyPr>
            <a:normAutofit fontScale="90000"/>
          </a:bodyPr>
          <a:lstStyle/>
          <a:p>
            <a:r>
              <a:rPr lang="en-US" sz="4000" dirty="0"/>
              <a:t>What is a table of specifications for?</a:t>
            </a:r>
          </a:p>
        </p:txBody>
      </p:sp>
      <p:sp>
        <p:nvSpPr>
          <p:cNvPr id="79875" name="Rectangle 3"/>
          <p:cNvSpPr>
            <a:spLocks noGrp="1" noChangeArrowheads="1"/>
          </p:cNvSpPr>
          <p:nvPr>
            <p:ph idx="1"/>
          </p:nvPr>
        </p:nvSpPr>
        <p:spPr>
          <a:ln>
            <a:solidFill>
              <a:schemeClr val="accent1"/>
            </a:solidFill>
          </a:ln>
        </p:spPr>
        <p:txBody>
          <a:bodyPr/>
          <a:lstStyle/>
          <a:p>
            <a:r>
              <a:rPr lang="en-US">
                <a:effectLst/>
              </a:rPr>
              <a:t>The table of specifications includes both </a:t>
            </a:r>
            <a:r>
              <a:rPr lang="en-US" u="sng">
                <a:effectLst/>
              </a:rPr>
              <a:t>content</a:t>
            </a:r>
            <a:r>
              <a:rPr lang="en-US">
                <a:effectLst/>
              </a:rPr>
              <a:t> and </a:t>
            </a:r>
            <a:r>
              <a:rPr lang="en-US" u="sng">
                <a:effectLst/>
              </a:rPr>
              <a:t>process</a:t>
            </a:r>
            <a:r>
              <a:rPr lang="en-US">
                <a:effectLst/>
              </a:rPr>
              <a:t> dimensions and describes what </a:t>
            </a:r>
            <a:r>
              <a:rPr lang="en-US" u="sng">
                <a:effectLst/>
              </a:rPr>
              <a:t>the student must know</a:t>
            </a:r>
            <a:r>
              <a:rPr lang="en-US">
                <a:effectLst/>
              </a:rPr>
              <a:t> (rows) and what </a:t>
            </a:r>
            <a:r>
              <a:rPr lang="en-US" u="sng">
                <a:effectLst/>
              </a:rPr>
              <a:t>he or she is to do with that knowledge</a:t>
            </a:r>
            <a:r>
              <a:rPr lang="en-US">
                <a:effectLst/>
              </a:rPr>
              <a:t> (columns)</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43000" y="609600"/>
            <a:ext cx="7543800" cy="1066800"/>
          </a:xfrm>
        </p:spPr>
        <p:txBody>
          <a:bodyPr>
            <a:normAutofit fontScale="90000"/>
          </a:bodyPr>
          <a:lstStyle/>
          <a:p>
            <a:r>
              <a:rPr lang="en-US" sz="4000" dirty="0"/>
              <a:t>What is a table of specifications for?</a:t>
            </a:r>
          </a:p>
        </p:txBody>
      </p:sp>
      <p:sp>
        <p:nvSpPr>
          <p:cNvPr id="82947" name="Rectangle 3"/>
          <p:cNvSpPr>
            <a:spLocks noGrp="1" noChangeArrowheads="1"/>
          </p:cNvSpPr>
          <p:nvPr>
            <p:ph idx="1"/>
          </p:nvPr>
        </p:nvSpPr>
        <p:spPr>
          <a:xfrm>
            <a:off x="1371600" y="1905000"/>
            <a:ext cx="7620000" cy="4648200"/>
          </a:xfrm>
        </p:spPr>
        <p:txBody>
          <a:bodyPr/>
          <a:lstStyle/>
          <a:p>
            <a:r>
              <a:rPr lang="en-US" dirty="0"/>
              <a:t>It may be constructed as a matrix, but other designs are possible</a:t>
            </a:r>
            <a:r>
              <a:rPr lang="en-US" dirty="0" smtClean="0"/>
              <a:t>.</a:t>
            </a:r>
          </a:p>
          <a:p>
            <a:endParaRPr lang="en-US" dirty="0"/>
          </a:p>
          <a:p>
            <a:r>
              <a:rPr lang="en-US" dirty="0"/>
              <a:t>One important component of the table is the specification of the cognitive domain</a:t>
            </a:r>
            <a:r>
              <a:rPr lang="en-US" dirty="0" smtClean="0"/>
              <a:t>.</a:t>
            </a:r>
          </a:p>
          <a:p>
            <a:pPr>
              <a:buNone/>
            </a:pPr>
            <a:r>
              <a:rPr lang="en-US" dirty="0" smtClean="0"/>
              <a:t> </a:t>
            </a:r>
          </a:p>
          <a:p>
            <a:r>
              <a:rPr lang="en-US" dirty="0" smtClean="0"/>
              <a:t> </a:t>
            </a:r>
            <a:r>
              <a:rPr lang="en-US" dirty="0"/>
              <a:t>Standard 13.3 an 1.8 emphasizes that achievement tests must specify this information.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9848"/>
          </a:xfrm>
        </p:spPr>
        <p:txBody>
          <a:bodyPr/>
          <a:lstStyle/>
          <a:p>
            <a:r>
              <a:rPr lang="en-US" dirty="0" smtClean="0"/>
              <a:t>SEA Sample</a:t>
            </a:r>
            <a:endParaRPr lang="en-US" dirty="0"/>
          </a:p>
        </p:txBody>
      </p:sp>
      <p:pic>
        <p:nvPicPr>
          <p:cNvPr id="214018" name="Picture 2"/>
          <p:cNvPicPr>
            <a:picLocks noChangeAspect="1" noChangeArrowheads="1"/>
          </p:cNvPicPr>
          <p:nvPr/>
        </p:nvPicPr>
        <p:blipFill>
          <a:blip r:embed="rId2" cstate="print"/>
          <a:srcRect/>
          <a:stretch>
            <a:fillRect/>
          </a:stretch>
        </p:blipFill>
        <p:spPr bwMode="auto">
          <a:xfrm>
            <a:off x="381000" y="1828800"/>
            <a:ext cx="8023821" cy="4648200"/>
          </a:xfrm>
          <a:prstGeom prst="rect">
            <a:avLst/>
          </a:prstGeom>
          <a:noFill/>
          <a:ln w="12700" cap="sq" cmpd="sng">
            <a:noFill/>
            <a:prstDash val="solid"/>
            <a:miter lim="800000"/>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cstate="print"/>
          <a:srcRect/>
          <a:stretch>
            <a:fillRect/>
          </a:stretch>
        </p:blipFill>
        <p:spPr bwMode="auto">
          <a:xfrm>
            <a:off x="475616" y="1143000"/>
            <a:ext cx="8414468" cy="4114800"/>
          </a:xfrm>
          <a:prstGeom prst="rect">
            <a:avLst/>
          </a:prstGeom>
          <a:noFill/>
          <a:ln w="12700" cap="sq" cmpd="sng">
            <a:noFill/>
            <a:prstDash val="solid"/>
            <a:miter lim="800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228600"/>
            <a:ext cx="8229600" cy="1066800"/>
          </a:xfrm>
        </p:spPr>
        <p:txBody>
          <a:bodyPr/>
          <a:lstStyle/>
          <a:p>
            <a:r>
              <a:rPr lang="en-US" dirty="0"/>
              <a:t>TEST DEVELOPMENT</a:t>
            </a:r>
          </a:p>
        </p:txBody>
      </p:sp>
      <p:sp>
        <p:nvSpPr>
          <p:cNvPr id="126979" name="Rectangle 3"/>
          <p:cNvSpPr>
            <a:spLocks noGrp="1" noChangeArrowheads="1"/>
          </p:cNvSpPr>
          <p:nvPr>
            <p:ph idx="1"/>
          </p:nvPr>
        </p:nvSpPr>
        <p:spPr>
          <a:xfrm>
            <a:off x="1524000" y="1066800"/>
            <a:ext cx="6400800" cy="5638800"/>
          </a:xfrm>
          <a:solidFill>
            <a:srgbClr val="FFFF66"/>
          </a:solidFill>
          <a:ln w="38100">
            <a:solidFill>
              <a:schemeClr val="tx1"/>
            </a:solidFill>
          </a:ln>
        </p:spPr>
        <p:txBody>
          <a:bodyPr/>
          <a:lstStyle/>
          <a:p>
            <a:pPr>
              <a:lnSpc>
                <a:spcPct val="80000"/>
              </a:lnSpc>
            </a:pPr>
            <a:r>
              <a:rPr lang="en-US" sz="2800" dirty="0"/>
              <a:t>Overall Plan</a:t>
            </a:r>
          </a:p>
          <a:p>
            <a:pPr>
              <a:lnSpc>
                <a:spcPct val="80000"/>
              </a:lnSpc>
            </a:pPr>
            <a:r>
              <a:rPr lang="en-US" sz="2800" dirty="0"/>
              <a:t>Content Definition</a:t>
            </a:r>
          </a:p>
          <a:p>
            <a:pPr>
              <a:lnSpc>
                <a:spcPct val="80000"/>
              </a:lnSpc>
            </a:pPr>
            <a:r>
              <a:rPr lang="en-US" sz="2800" dirty="0"/>
              <a:t>Test Specifications</a:t>
            </a:r>
          </a:p>
          <a:p>
            <a:pPr>
              <a:lnSpc>
                <a:spcPct val="80000"/>
              </a:lnSpc>
            </a:pPr>
            <a:r>
              <a:rPr lang="en-US" sz="2800" dirty="0"/>
              <a:t>Item Development</a:t>
            </a:r>
          </a:p>
          <a:p>
            <a:pPr>
              <a:lnSpc>
                <a:spcPct val="80000"/>
              </a:lnSpc>
            </a:pPr>
            <a:r>
              <a:rPr lang="en-US" sz="2800" dirty="0"/>
              <a:t>Test Design &amp; Assembly</a:t>
            </a:r>
          </a:p>
          <a:p>
            <a:pPr>
              <a:lnSpc>
                <a:spcPct val="80000"/>
              </a:lnSpc>
            </a:pPr>
            <a:r>
              <a:rPr lang="en-US" sz="2800" dirty="0"/>
              <a:t>Test Production</a:t>
            </a:r>
          </a:p>
          <a:p>
            <a:pPr>
              <a:lnSpc>
                <a:spcPct val="80000"/>
              </a:lnSpc>
            </a:pPr>
            <a:r>
              <a:rPr lang="en-US" sz="2800" dirty="0"/>
              <a:t>Test Administration</a:t>
            </a:r>
          </a:p>
          <a:p>
            <a:pPr>
              <a:lnSpc>
                <a:spcPct val="80000"/>
              </a:lnSpc>
            </a:pPr>
            <a:r>
              <a:rPr lang="en-US" sz="2800" dirty="0"/>
              <a:t>Scoring Test Responses</a:t>
            </a:r>
          </a:p>
          <a:p>
            <a:pPr>
              <a:lnSpc>
                <a:spcPct val="80000"/>
              </a:lnSpc>
            </a:pPr>
            <a:r>
              <a:rPr lang="en-US" sz="2800" dirty="0"/>
              <a:t>Standard Setting</a:t>
            </a:r>
          </a:p>
          <a:p>
            <a:pPr>
              <a:lnSpc>
                <a:spcPct val="80000"/>
              </a:lnSpc>
            </a:pPr>
            <a:r>
              <a:rPr lang="en-US" sz="2800" dirty="0"/>
              <a:t>Score Reporting</a:t>
            </a:r>
          </a:p>
          <a:p>
            <a:pPr>
              <a:lnSpc>
                <a:spcPct val="80000"/>
              </a:lnSpc>
            </a:pPr>
            <a:r>
              <a:rPr lang="en-US" sz="2800" dirty="0"/>
              <a:t>Item Banking</a:t>
            </a:r>
          </a:p>
          <a:p>
            <a:pPr>
              <a:lnSpc>
                <a:spcPct val="80000"/>
              </a:lnSpc>
            </a:pPr>
            <a:r>
              <a:rPr lang="en-US" sz="2800" dirty="0"/>
              <a:t>Writing Technical Report</a:t>
            </a:r>
          </a:p>
        </p:txBody>
      </p:sp>
      <p:sp>
        <p:nvSpPr>
          <p:cNvPr id="126980" name="AutoShape 4"/>
          <p:cNvSpPr>
            <a:spLocks noChangeArrowheads="1"/>
          </p:cNvSpPr>
          <p:nvPr/>
        </p:nvSpPr>
        <p:spPr bwMode="auto">
          <a:xfrm>
            <a:off x="1524000" y="1143000"/>
            <a:ext cx="4495800" cy="1219200"/>
          </a:xfrm>
          <a:prstGeom prst="bracketPair">
            <a:avLst>
              <a:gd name="adj" fmla="val 16667"/>
            </a:avLst>
          </a:prstGeom>
          <a:noFill/>
          <a:ln w="57150" cap="sq">
            <a:solidFill>
              <a:schemeClr val="accent1"/>
            </a:solidFill>
            <a:round/>
            <a:headEnd type="none" w="sm" len="sm"/>
            <a:tailEnd type="none" w="sm" len="sm"/>
          </a:ln>
          <a:effectLst/>
        </p:spPr>
        <p:txBody>
          <a:bodyPr wrap="none" anchor="ctr"/>
          <a:lstStyle/>
          <a:p>
            <a:endParaRPr lang="en-US"/>
          </a:p>
        </p:txBody>
      </p:sp>
      <p:sp>
        <p:nvSpPr>
          <p:cNvPr id="126981" name="AutoShape 5"/>
          <p:cNvSpPr>
            <a:spLocks noChangeArrowheads="1"/>
          </p:cNvSpPr>
          <p:nvPr/>
        </p:nvSpPr>
        <p:spPr bwMode="auto">
          <a:xfrm>
            <a:off x="1524000" y="2209800"/>
            <a:ext cx="5334000" cy="1143000"/>
          </a:xfrm>
          <a:prstGeom prst="bracketPair">
            <a:avLst>
              <a:gd name="adj" fmla="val 16667"/>
            </a:avLst>
          </a:prstGeom>
          <a:solidFill>
            <a:srgbClr val="66CCFF">
              <a:alpha val="52000"/>
            </a:srgbClr>
          </a:solidFill>
          <a:ln w="57150" cap="sq">
            <a:solidFill>
              <a:schemeClr val="accent1"/>
            </a:solidFill>
            <a:round/>
            <a:headEnd type="none" w="sm" len="sm"/>
            <a:tailEnd type="none" w="sm" len="sm"/>
          </a:ln>
          <a:effectLst/>
        </p:spPr>
        <p:txBody>
          <a:bodyPr wrap="none" anchor="ctr"/>
          <a:lstStyle/>
          <a:p>
            <a:endParaRPr lang="en-US"/>
          </a:p>
        </p:txBody>
      </p:sp>
      <p:sp>
        <p:nvSpPr>
          <p:cNvPr id="126982" name="AutoShape 6"/>
          <p:cNvSpPr>
            <a:spLocks noChangeArrowheads="1"/>
          </p:cNvSpPr>
          <p:nvPr/>
        </p:nvSpPr>
        <p:spPr bwMode="auto">
          <a:xfrm>
            <a:off x="1524000" y="3733800"/>
            <a:ext cx="4572000" cy="457200"/>
          </a:xfrm>
          <a:prstGeom prst="bracketPair">
            <a:avLst>
              <a:gd name="adj" fmla="val 16667"/>
            </a:avLst>
          </a:prstGeom>
          <a:noFill/>
          <a:ln w="57150" cap="sq">
            <a:solidFill>
              <a:schemeClr val="accent1"/>
            </a:solidFill>
            <a:round/>
            <a:headEnd type="none" w="sm" len="sm"/>
            <a:tailEnd type="none" w="sm" len="sm"/>
          </a:ln>
          <a:effectLst/>
        </p:spPr>
        <p:txBody>
          <a:bodyPr wrap="none" anchor="ctr"/>
          <a:lstStyle/>
          <a:p>
            <a:endParaRPr lang="en-US"/>
          </a:p>
        </p:txBody>
      </p:sp>
      <p:sp>
        <p:nvSpPr>
          <p:cNvPr id="126983" name="AutoShape 7"/>
          <p:cNvSpPr>
            <a:spLocks noChangeArrowheads="1"/>
          </p:cNvSpPr>
          <p:nvPr/>
        </p:nvSpPr>
        <p:spPr bwMode="auto">
          <a:xfrm>
            <a:off x="1524000" y="4114800"/>
            <a:ext cx="5562600" cy="2209800"/>
          </a:xfrm>
          <a:prstGeom prst="bracketPair">
            <a:avLst>
              <a:gd name="adj" fmla="val 16667"/>
            </a:avLst>
          </a:prstGeom>
          <a:solidFill>
            <a:srgbClr val="66CCFF">
              <a:alpha val="63000"/>
            </a:srgbClr>
          </a:solidFill>
          <a:ln w="57150" cap="sq">
            <a:solidFill>
              <a:schemeClr val="accent1"/>
            </a:solidFill>
            <a:round/>
            <a:headEnd type="none" w="sm" len="sm"/>
            <a:tailEnd type="none" w="sm" len="sm"/>
          </a:ln>
          <a:effectLst/>
        </p:spPr>
        <p:txBody>
          <a:bodyPr wrap="none" anchor="ct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cstate="print"/>
          <a:srcRect/>
          <a:stretch>
            <a:fillRect/>
          </a:stretch>
        </p:blipFill>
        <p:spPr bwMode="auto">
          <a:xfrm>
            <a:off x="609600" y="838200"/>
            <a:ext cx="8352559" cy="5334000"/>
          </a:xfrm>
          <a:prstGeom prst="rect">
            <a:avLst/>
          </a:prstGeom>
          <a:noFill/>
          <a:ln w="12700" cap="sq" cmpd="sng">
            <a:noFill/>
            <a:prstDash val="solid"/>
            <a:miter lim="800000"/>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228600"/>
            <a:ext cx="8610600" cy="1066800"/>
          </a:xfrm>
        </p:spPr>
        <p:txBody>
          <a:bodyPr/>
          <a:lstStyle/>
          <a:p>
            <a:r>
              <a:rPr lang="en-US" sz="4000"/>
              <a:t>Specifying the Cognitive Domain</a:t>
            </a:r>
          </a:p>
        </p:txBody>
      </p:sp>
      <p:sp>
        <p:nvSpPr>
          <p:cNvPr id="83971" name="Rectangle 3"/>
          <p:cNvSpPr>
            <a:spLocks noGrp="1" noChangeArrowheads="1"/>
          </p:cNvSpPr>
          <p:nvPr>
            <p:ph idx="1"/>
          </p:nvPr>
        </p:nvSpPr>
        <p:spPr/>
        <p:txBody>
          <a:bodyPr/>
          <a:lstStyle/>
          <a:p>
            <a:r>
              <a:rPr lang="en-US" dirty="0"/>
              <a:t>The table of specifications </a:t>
            </a:r>
            <a:r>
              <a:rPr lang="en-US" dirty="0" smtClean="0"/>
              <a:t>is a useful tool in item generation because it can reduce the </a:t>
            </a:r>
            <a:r>
              <a:rPr lang="en-US" dirty="0"/>
              <a:t>tendency </a:t>
            </a:r>
            <a:r>
              <a:rPr lang="en-US" dirty="0" smtClean="0"/>
              <a:t>of writers to construct </a:t>
            </a:r>
            <a:r>
              <a:rPr lang="en-US" dirty="0"/>
              <a:t>low level questions for written papers</a:t>
            </a:r>
            <a:r>
              <a:rPr lang="en-US" dirty="0" smtClean="0"/>
              <a:t>.</a:t>
            </a:r>
          </a:p>
          <a:p>
            <a:endParaRPr lang="en-US" dirty="0"/>
          </a:p>
          <a:p>
            <a:r>
              <a:rPr lang="en-US" dirty="0"/>
              <a:t>There should also be significant planning for performance assessments.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228600"/>
            <a:ext cx="8610600" cy="1066800"/>
          </a:xfrm>
        </p:spPr>
        <p:txBody>
          <a:bodyPr/>
          <a:lstStyle/>
          <a:p>
            <a:r>
              <a:rPr lang="en-US" sz="4000"/>
              <a:t>Specifying the Cognitive Domain</a:t>
            </a:r>
          </a:p>
        </p:txBody>
      </p:sp>
      <p:sp>
        <p:nvSpPr>
          <p:cNvPr id="84995" name="Rectangle 3"/>
          <p:cNvSpPr>
            <a:spLocks noGrp="1" noChangeArrowheads="1"/>
          </p:cNvSpPr>
          <p:nvPr>
            <p:ph idx="1"/>
          </p:nvPr>
        </p:nvSpPr>
        <p:spPr/>
        <p:txBody>
          <a:bodyPr/>
          <a:lstStyle/>
          <a:p>
            <a:r>
              <a:rPr lang="en-US" dirty="0"/>
              <a:t>There is </a:t>
            </a:r>
            <a:r>
              <a:rPr lang="en-US" u="sng" dirty="0"/>
              <a:t>no need </a:t>
            </a:r>
            <a:r>
              <a:rPr lang="en-US" dirty="0"/>
              <a:t>to use Bloom’s taxonomy exclusively in specifying the cognitive domain</a:t>
            </a:r>
            <a:r>
              <a:rPr lang="en-US" dirty="0" smtClean="0"/>
              <a:t>,</a:t>
            </a:r>
          </a:p>
          <a:p>
            <a:endParaRPr lang="en-US" dirty="0"/>
          </a:p>
          <a:p>
            <a:r>
              <a:rPr lang="en-US" dirty="0"/>
              <a:t>There are multiple classifications, the best (most widely applicable) being the three component – knowledge, comprehension, and problem-solving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228600"/>
            <a:ext cx="8610600" cy="1066800"/>
          </a:xfrm>
        </p:spPr>
        <p:txBody>
          <a:bodyPr/>
          <a:lstStyle/>
          <a:p>
            <a:r>
              <a:rPr lang="en-US" sz="4000"/>
              <a:t>Specifying the Cognitive Domain</a:t>
            </a:r>
          </a:p>
        </p:txBody>
      </p:sp>
      <p:sp>
        <p:nvSpPr>
          <p:cNvPr id="86019" name="Rectangle 3"/>
          <p:cNvSpPr>
            <a:spLocks noGrp="1" noChangeArrowheads="1"/>
          </p:cNvSpPr>
          <p:nvPr>
            <p:ph idx="1"/>
          </p:nvPr>
        </p:nvSpPr>
        <p:spPr/>
        <p:txBody>
          <a:bodyPr/>
          <a:lstStyle/>
          <a:p>
            <a:r>
              <a:rPr lang="en-US"/>
              <a:t>The problem-solving- category (Strategic and extended thinking) better represents reality because it is difficult to distinguish tasks that elicit higher order skills (above application)</a:t>
            </a:r>
          </a:p>
          <a:p>
            <a:pPr lvl="1"/>
            <a:r>
              <a:rPr lang="en-US"/>
              <a:t>See Haladyna (2004)</a:t>
            </a:r>
          </a:p>
          <a:p>
            <a:pPr lvl="1"/>
            <a:r>
              <a:rPr lang="en-US"/>
              <a:t>Example on next page for 8</a:t>
            </a:r>
            <a:r>
              <a:rPr lang="en-US" baseline="30000"/>
              <a:t>th</a:t>
            </a:r>
            <a:r>
              <a:rPr lang="en-US"/>
              <a:t> Grade math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12700" cap="sq">
            <a:noFill/>
            <a:miter lim="800000"/>
            <a:headEnd type="none" w="sm" len="sm"/>
            <a:tailEnd type="none" w="sm" len="sm"/>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p:cNvPicPr>
            <a:picLocks noChangeAspect="1" noChangeArrowheads="1"/>
          </p:cNvPicPr>
          <p:nvPr/>
        </p:nvPicPr>
        <p:blipFill>
          <a:blip r:embed="rId2" cstate="print"/>
          <a:srcRect/>
          <a:stretch>
            <a:fillRect/>
          </a:stretch>
        </p:blipFill>
        <p:spPr bwMode="auto">
          <a:xfrm>
            <a:off x="0" y="0"/>
            <a:ext cx="8991600" cy="6829425"/>
          </a:xfrm>
          <a:prstGeom prst="rect">
            <a:avLst/>
          </a:prstGeom>
          <a:noFill/>
          <a:ln w="12700" cap="sq">
            <a:noFill/>
            <a:miter lim="800000"/>
            <a:headEnd type="none" w="sm" len="sm"/>
            <a:tailEnd type="none" w="sm" len="sm"/>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8" name="Picture 4"/>
          <p:cNvPicPr>
            <a:picLocks noChangeAspect="1" noChangeArrowheads="1"/>
          </p:cNvPicPr>
          <p:nvPr/>
        </p:nvPicPr>
        <p:blipFill>
          <a:blip r:embed="rId2" cstate="print"/>
          <a:srcRect/>
          <a:stretch>
            <a:fillRect/>
          </a:stretch>
        </p:blipFill>
        <p:spPr bwMode="auto">
          <a:xfrm>
            <a:off x="152400" y="381000"/>
            <a:ext cx="8858250" cy="5619750"/>
          </a:xfrm>
          <a:prstGeom prst="rect">
            <a:avLst/>
          </a:prstGeom>
          <a:noFill/>
          <a:ln w="12700" cap="sq">
            <a:noFill/>
            <a:miter lim="800000"/>
            <a:headEnd type="none" w="sm" len="sm"/>
            <a:tailEnd type="none" w="sm" len="sm"/>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p:cNvPicPr>
            <a:picLocks noChangeAspect="1" noChangeArrowheads="1"/>
          </p:cNvPicPr>
          <p:nvPr/>
        </p:nvPicPr>
        <p:blipFill>
          <a:blip r:embed="rId2" cstate="print"/>
          <a:srcRect/>
          <a:stretch>
            <a:fillRect/>
          </a:stretch>
        </p:blipFill>
        <p:spPr bwMode="auto">
          <a:xfrm>
            <a:off x="609600" y="2327275"/>
            <a:ext cx="8305800" cy="2549525"/>
          </a:xfrm>
          <a:prstGeom prst="rect">
            <a:avLst/>
          </a:prstGeom>
          <a:noFill/>
          <a:ln w="12700" cap="sq">
            <a:noFill/>
            <a:miter lim="800000"/>
            <a:headEnd type="none" w="sm" len="sm"/>
            <a:tailEnd type="none" w="sm" len="sm"/>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p:cNvPicPr>
            <a:picLocks noChangeAspect="1" noChangeArrowheads="1"/>
          </p:cNvPicPr>
          <p:nvPr/>
        </p:nvPicPr>
        <p:blipFill>
          <a:blip r:embed="rId2" cstate="print"/>
          <a:srcRect/>
          <a:stretch>
            <a:fillRect/>
          </a:stretch>
        </p:blipFill>
        <p:spPr bwMode="auto">
          <a:xfrm>
            <a:off x="0" y="0"/>
            <a:ext cx="8991600" cy="6835775"/>
          </a:xfrm>
          <a:prstGeom prst="rect">
            <a:avLst/>
          </a:prstGeom>
          <a:noFill/>
          <a:ln w="12700" cap="sq">
            <a:noFill/>
            <a:miter lim="800000"/>
            <a:headEnd type="none" w="sm" len="sm"/>
            <a:tailEnd type="none" w="sm" len="sm"/>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descr="MPj040940300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4868" name="Rectangle 4"/>
          <p:cNvSpPr>
            <a:spLocks noGrp="1" noChangeArrowheads="1"/>
          </p:cNvSpPr>
          <p:nvPr>
            <p:ph type="title"/>
          </p:nvPr>
        </p:nvSpPr>
        <p:spPr>
          <a:xfrm>
            <a:off x="457200" y="3581400"/>
            <a:ext cx="8458200" cy="2057400"/>
          </a:xfrm>
          <a:solidFill>
            <a:srgbClr val="CBD72F"/>
          </a:solidFill>
        </p:spPr>
        <p:txBody>
          <a:bodyPr/>
          <a:lstStyle/>
          <a:p>
            <a:r>
              <a:rPr lang="en-US" sz="6000"/>
              <a:t>Standards &amp; Specifications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p:cNvPicPr>
            <a:picLocks noChangeAspect="1" noChangeArrowheads="1"/>
          </p:cNvPicPr>
          <p:nvPr/>
        </p:nvPicPr>
        <p:blipFill>
          <a:blip r:embed="rId2" cstate="print"/>
          <a:srcRect/>
          <a:stretch>
            <a:fillRect/>
          </a:stretch>
        </p:blipFill>
        <p:spPr bwMode="auto">
          <a:xfrm>
            <a:off x="457200" y="152400"/>
            <a:ext cx="8153400" cy="6705600"/>
          </a:xfrm>
          <a:prstGeom prst="rect">
            <a:avLst/>
          </a:prstGeom>
          <a:solidFill>
            <a:srgbClr val="FFFF00"/>
          </a:solidFill>
          <a:ln w="12700" cap="sq">
            <a:noFill/>
            <a:miter lim="800000"/>
            <a:headEnd type="none" w="sm" len="sm"/>
            <a:tailEnd type="none" w="sm" len="sm"/>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2" cstate="print"/>
          <a:srcRect/>
          <a:stretch>
            <a:fillRect/>
          </a:stretch>
        </p:blipFill>
        <p:spPr bwMode="auto">
          <a:xfrm>
            <a:off x="381000" y="304800"/>
            <a:ext cx="8701088" cy="6248400"/>
          </a:xfrm>
          <a:prstGeom prst="rect">
            <a:avLst/>
          </a:prstGeom>
          <a:solidFill>
            <a:srgbClr val="FFFF00"/>
          </a:solidFill>
          <a:ln w="12700" cap="sq">
            <a:noFill/>
            <a:miter lim="800000"/>
            <a:headEnd type="none" w="sm" len="sm"/>
            <a:tailEnd type="none" w="sm" len="sm"/>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457200"/>
            <a:ext cx="8229600" cy="1066800"/>
          </a:xfrm>
        </p:spPr>
        <p:txBody>
          <a:bodyPr/>
          <a:lstStyle/>
          <a:p>
            <a:r>
              <a:rPr lang="en-US" dirty="0"/>
              <a:t>Item Specifications</a:t>
            </a:r>
          </a:p>
        </p:txBody>
      </p:sp>
      <p:sp>
        <p:nvSpPr>
          <p:cNvPr id="91139" name="Rectangle 3"/>
          <p:cNvSpPr>
            <a:spLocks noGrp="1" noChangeArrowheads="1"/>
          </p:cNvSpPr>
          <p:nvPr>
            <p:ph idx="1"/>
          </p:nvPr>
        </p:nvSpPr>
        <p:spPr>
          <a:xfrm>
            <a:off x="914400" y="1905000"/>
            <a:ext cx="8077200" cy="4800600"/>
          </a:xfrm>
          <a:solidFill>
            <a:srgbClr val="CBD72F"/>
          </a:solidFill>
        </p:spPr>
        <p:txBody>
          <a:bodyPr/>
          <a:lstStyle/>
          <a:p>
            <a:r>
              <a:rPr lang="en-US" dirty="0"/>
              <a:t>While the test blueprint is a useful guide, the process can be made more explicit through item specifications</a:t>
            </a:r>
            <a:r>
              <a:rPr lang="en-US" dirty="0" smtClean="0"/>
              <a:t>.</a:t>
            </a:r>
          </a:p>
          <a:p>
            <a:pPr>
              <a:buNone/>
            </a:pPr>
            <a:endParaRPr lang="en-US" dirty="0"/>
          </a:p>
          <a:p>
            <a:r>
              <a:rPr lang="en-US" dirty="0"/>
              <a:t>Item specifications are detailed and precise descriptions of what each item or task will measure on the test, how that item or task will be presented, and the range of allowable content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000"/>
              <a:t>Why Item specifications</a:t>
            </a:r>
          </a:p>
        </p:txBody>
      </p:sp>
      <p:sp>
        <p:nvSpPr>
          <p:cNvPr id="94211" name="Rectangle 3"/>
          <p:cNvSpPr>
            <a:spLocks noGrp="1" noChangeArrowheads="1"/>
          </p:cNvSpPr>
          <p:nvPr>
            <p:ph idx="1"/>
          </p:nvPr>
        </p:nvSpPr>
        <p:spPr/>
        <p:txBody>
          <a:bodyPr/>
          <a:lstStyle/>
          <a:p>
            <a:r>
              <a:rPr lang="en-US" dirty="0"/>
              <a:t>Some tasks and items are not well thought out and students </a:t>
            </a:r>
            <a:r>
              <a:rPr lang="en-US" dirty="0" smtClean="0"/>
              <a:t>might </a:t>
            </a:r>
            <a:r>
              <a:rPr lang="en-US" dirty="0"/>
              <a:t>respond in unexpected or </a:t>
            </a:r>
            <a:r>
              <a:rPr lang="en-US" dirty="0" smtClean="0"/>
              <a:t>unpredictable </a:t>
            </a:r>
            <a:r>
              <a:rPr lang="en-US" dirty="0"/>
              <a:t>ways, as revealed by </a:t>
            </a:r>
            <a:r>
              <a:rPr lang="en-US" dirty="0" err="1"/>
              <a:t>thinkalouds</a:t>
            </a:r>
            <a:r>
              <a:rPr lang="en-US" dirty="0"/>
              <a:t> administered after the examinations.</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a:t>Why Item specifications</a:t>
            </a:r>
          </a:p>
        </p:txBody>
      </p:sp>
      <p:sp>
        <p:nvSpPr>
          <p:cNvPr id="92163" name="Rectangle 3"/>
          <p:cNvSpPr>
            <a:spLocks noGrp="1" noChangeArrowheads="1"/>
          </p:cNvSpPr>
          <p:nvPr>
            <p:ph idx="1"/>
          </p:nvPr>
        </p:nvSpPr>
        <p:spPr/>
        <p:txBody>
          <a:bodyPr/>
          <a:lstStyle/>
          <a:p>
            <a:r>
              <a:rPr lang="en-US"/>
              <a:t>Writing item specifications encourages the test constructor to think more deeply about what they intend to assess/measure and to explore various [alternative] ways of doing that.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The role of item specs</a:t>
            </a:r>
          </a:p>
        </p:txBody>
      </p:sp>
      <p:sp>
        <p:nvSpPr>
          <p:cNvPr id="93187" name="Rectangle 3"/>
          <p:cNvSpPr>
            <a:spLocks noGrp="1" noChangeArrowheads="1"/>
          </p:cNvSpPr>
          <p:nvPr>
            <p:ph idx="1"/>
          </p:nvPr>
        </p:nvSpPr>
        <p:spPr/>
        <p:txBody>
          <a:bodyPr/>
          <a:lstStyle/>
          <a:p>
            <a:r>
              <a:rPr lang="en-US"/>
              <a:t>Serve as guide to item writers</a:t>
            </a:r>
          </a:p>
          <a:p>
            <a:r>
              <a:rPr lang="en-US"/>
              <a:t>Help in preparation of item banks</a:t>
            </a:r>
          </a:p>
          <a:p>
            <a:r>
              <a:rPr lang="en-US"/>
              <a:t>Tell teachers and students want is important to learn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400" y="914400"/>
            <a:ext cx="8839200" cy="838200"/>
          </a:xfrm>
          <a:solidFill>
            <a:srgbClr val="CBD72F"/>
          </a:solidFill>
        </p:spPr>
        <p:txBody>
          <a:bodyPr/>
          <a:lstStyle/>
          <a:p>
            <a:r>
              <a:rPr lang="en-US" dirty="0"/>
              <a:t>The anatomy of item specs</a:t>
            </a:r>
          </a:p>
        </p:txBody>
      </p:sp>
      <p:sp>
        <p:nvSpPr>
          <p:cNvPr id="95235" name="Rectangle 3"/>
          <p:cNvSpPr>
            <a:spLocks noGrp="1" noChangeArrowheads="1"/>
          </p:cNvSpPr>
          <p:nvPr>
            <p:ph idx="1"/>
          </p:nvPr>
        </p:nvSpPr>
        <p:spPr>
          <a:ln>
            <a:solidFill>
              <a:schemeClr val="accent1"/>
            </a:solidFill>
          </a:ln>
        </p:spPr>
        <p:txBody>
          <a:bodyPr/>
          <a:lstStyle/>
          <a:p>
            <a:pPr>
              <a:lnSpc>
                <a:spcPct val="90000"/>
              </a:lnSpc>
            </a:pPr>
            <a:r>
              <a:rPr lang="en-US"/>
              <a:t>A GENERAL DESCRIPTION OF WHAT IS TO BE MEASURED</a:t>
            </a:r>
          </a:p>
          <a:p>
            <a:pPr lvl="1">
              <a:lnSpc>
                <a:spcPct val="90000"/>
              </a:lnSpc>
            </a:pPr>
            <a:r>
              <a:rPr lang="en-US"/>
              <a:t>TOPIC &amp; OBJECTIVE</a:t>
            </a:r>
          </a:p>
          <a:p>
            <a:pPr>
              <a:lnSpc>
                <a:spcPct val="90000"/>
              </a:lnSpc>
            </a:pPr>
            <a:r>
              <a:rPr lang="en-US"/>
              <a:t>A DESCRIPTION/SET OF RULES FOR STATING THE PROBLEM</a:t>
            </a:r>
          </a:p>
          <a:p>
            <a:pPr>
              <a:lnSpc>
                <a:spcPct val="90000"/>
              </a:lnSpc>
            </a:pPr>
            <a:r>
              <a:rPr lang="en-US"/>
              <a:t>A DESCRIPTION OR SET OF RULES FOR HOW THE STUDENT MIGHT RESPOND</a:t>
            </a:r>
          </a:p>
          <a:p>
            <a:pPr>
              <a:lnSpc>
                <a:spcPct val="90000"/>
              </a:lnSpc>
            </a:pPr>
            <a:r>
              <a:rPr lang="en-US"/>
              <a:t>SAMPLE ITEM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53997"/>
          <a:ext cx="8763000" cy="6499203"/>
        </p:xfrm>
        <a:graphic>
          <a:graphicData uri="http://schemas.openxmlformats.org/drawingml/2006/table">
            <a:tbl>
              <a:tblPr>
                <a:tableStyleId>{775DCB02-9BB8-47FD-8907-85C794F793BA}</a:tableStyleId>
              </a:tblPr>
              <a:tblGrid>
                <a:gridCol w="1460500"/>
                <a:gridCol w="1726045"/>
                <a:gridCol w="1354282"/>
                <a:gridCol w="1301173"/>
                <a:gridCol w="1460500"/>
                <a:gridCol w="1460500"/>
              </a:tblGrid>
              <a:tr h="362965">
                <a:tc>
                  <a:txBody>
                    <a:bodyPr/>
                    <a:lstStyle/>
                    <a:p>
                      <a:r>
                        <a:rPr lang="en-US" sz="2000" dirty="0" smtClean="0">
                          <a:latin typeface="Arial Narrow" pitchFamily="34" charset="0"/>
                        </a:rPr>
                        <a:t>Knowledge</a:t>
                      </a:r>
                      <a:endParaRPr lang="en-US" sz="2000" dirty="0">
                        <a:latin typeface="Arial Narrow" pitchFamily="34" charset="0"/>
                      </a:endParaRPr>
                    </a:p>
                  </a:txBody>
                  <a:tcPr marL="40238" marR="40238" marT="20119" marB="20119" anchor="ctr"/>
                </a:tc>
                <a:tc>
                  <a:txBody>
                    <a:bodyPr/>
                    <a:lstStyle/>
                    <a:p>
                      <a:r>
                        <a:rPr lang="en-US" sz="2000">
                          <a:latin typeface="Arial Narrow" pitchFamily="34" charset="0"/>
                        </a:rPr>
                        <a:t>Comprehension</a:t>
                      </a:r>
                    </a:p>
                  </a:txBody>
                  <a:tcPr marL="40238" marR="40238" marT="20119" marB="20119" anchor="ctr"/>
                </a:tc>
                <a:tc>
                  <a:txBody>
                    <a:bodyPr/>
                    <a:lstStyle/>
                    <a:p>
                      <a:r>
                        <a:rPr lang="en-US" sz="2000">
                          <a:latin typeface="Arial Narrow" pitchFamily="34" charset="0"/>
                        </a:rPr>
                        <a:t>Application</a:t>
                      </a:r>
                    </a:p>
                  </a:txBody>
                  <a:tcPr marL="40238" marR="40238" marT="20119" marB="20119" anchor="ctr"/>
                </a:tc>
                <a:tc>
                  <a:txBody>
                    <a:bodyPr/>
                    <a:lstStyle/>
                    <a:p>
                      <a:r>
                        <a:rPr lang="en-US" sz="2000">
                          <a:latin typeface="Arial Narrow" pitchFamily="34" charset="0"/>
                        </a:rPr>
                        <a:t>Analysis</a:t>
                      </a:r>
                    </a:p>
                  </a:txBody>
                  <a:tcPr marL="40238" marR="40238" marT="20119" marB="20119" anchor="ctr"/>
                </a:tc>
                <a:tc>
                  <a:txBody>
                    <a:bodyPr/>
                    <a:lstStyle/>
                    <a:p>
                      <a:r>
                        <a:rPr lang="en-US" sz="2000">
                          <a:latin typeface="Arial Narrow" pitchFamily="34" charset="0"/>
                        </a:rPr>
                        <a:t>Synthesis</a:t>
                      </a:r>
                    </a:p>
                  </a:txBody>
                  <a:tcPr marL="40238" marR="40238" marT="20119" marB="20119" anchor="ctr"/>
                </a:tc>
                <a:tc>
                  <a:txBody>
                    <a:bodyPr/>
                    <a:lstStyle/>
                    <a:p>
                      <a:r>
                        <a:rPr lang="en-US" sz="2000">
                          <a:latin typeface="Arial Narrow" pitchFamily="34" charset="0"/>
                        </a:rPr>
                        <a:t>Evaluation</a:t>
                      </a:r>
                    </a:p>
                  </a:txBody>
                  <a:tcPr marL="40238" marR="40238" marT="20119" marB="20119" anchor="ctr"/>
                </a:tc>
              </a:tr>
              <a:tr h="4874113">
                <a:tc>
                  <a:txBody>
                    <a:bodyPr/>
                    <a:lstStyle/>
                    <a:p>
                      <a:r>
                        <a:rPr lang="en-US" sz="2000">
                          <a:latin typeface="Arial Narrow" pitchFamily="34" charset="0"/>
                        </a:rPr>
                        <a:t>define</a:t>
                      </a:r>
                      <a:br>
                        <a:rPr lang="en-US" sz="2000">
                          <a:latin typeface="Arial Narrow" pitchFamily="34" charset="0"/>
                        </a:rPr>
                      </a:br>
                      <a:r>
                        <a:rPr lang="en-US" sz="2000">
                          <a:latin typeface="Arial Narrow" pitchFamily="34" charset="0"/>
                        </a:rPr>
                        <a:t>identify</a:t>
                      </a:r>
                      <a:br>
                        <a:rPr lang="en-US" sz="2000">
                          <a:latin typeface="Arial Narrow" pitchFamily="34" charset="0"/>
                        </a:rPr>
                      </a:br>
                      <a:r>
                        <a:rPr lang="en-US" sz="2000">
                          <a:latin typeface="Arial Narrow" pitchFamily="34" charset="0"/>
                        </a:rPr>
                        <a:t>indicate</a:t>
                      </a:r>
                      <a:br>
                        <a:rPr lang="en-US" sz="2000">
                          <a:latin typeface="Arial Narrow" pitchFamily="34" charset="0"/>
                        </a:rPr>
                      </a:br>
                      <a:r>
                        <a:rPr lang="en-US" sz="2000">
                          <a:latin typeface="Arial Narrow" pitchFamily="34" charset="0"/>
                        </a:rPr>
                        <a:t>know</a:t>
                      </a:r>
                      <a:br>
                        <a:rPr lang="en-US" sz="2000">
                          <a:latin typeface="Arial Narrow" pitchFamily="34" charset="0"/>
                        </a:rPr>
                      </a:br>
                      <a:r>
                        <a:rPr lang="en-US" sz="2000">
                          <a:latin typeface="Arial Narrow" pitchFamily="34" charset="0"/>
                        </a:rPr>
                        <a:t>label</a:t>
                      </a:r>
                      <a:br>
                        <a:rPr lang="en-US" sz="2000">
                          <a:latin typeface="Arial Narrow" pitchFamily="34" charset="0"/>
                        </a:rPr>
                      </a:br>
                      <a:r>
                        <a:rPr lang="en-US" sz="2000">
                          <a:latin typeface="Arial Narrow" pitchFamily="34" charset="0"/>
                        </a:rPr>
                        <a:t>list</a:t>
                      </a:r>
                      <a:br>
                        <a:rPr lang="en-US" sz="2000">
                          <a:latin typeface="Arial Narrow" pitchFamily="34" charset="0"/>
                        </a:rPr>
                      </a:br>
                      <a:r>
                        <a:rPr lang="en-US" sz="2000">
                          <a:latin typeface="Arial Narrow" pitchFamily="34" charset="0"/>
                        </a:rPr>
                        <a:t>memorize</a:t>
                      </a:r>
                      <a:br>
                        <a:rPr lang="en-US" sz="2000">
                          <a:latin typeface="Arial Narrow" pitchFamily="34" charset="0"/>
                        </a:rPr>
                      </a:br>
                      <a:r>
                        <a:rPr lang="en-US" sz="2000">
                          <a:latin typeface="Arial Narrow" pitchFamily="34" charset="0"/>
                        </a:rPr>
                        <a:t>name</a:t>
                      </a:r>
                      <a:br>
                        <a:rPr lang="en-US" sz="2000">
                          <a:latin typeface="Arial Narrow" pitchFamily="34" charset="0"/>
                        </a:rPr>
                      </a:br>
                      <a:r>
                        <a:rPr lang="en-US" sz="2000">
                          <a:latin typeface="Arial Narrow" pitchFamily="34" charset="0"/>
                        </a:rPr>
                        <a:t>recall</a:t>
                      </a:r>
                      <a:br>
                        <a:rPr lang="en-US" sz="2000">
                          <a:latin typeface="Arial Narrow" pitchFamily="34" charset="0"/>
                        </a:rPr>
                      </a:br>
                      <a:r>
                        <a:rPr lang="en-US" sz="2000">
                          <a:latin typeface="Arial Narrow" pitchFamily="34" charset="0"/>
                        </a:rPr>
                        <a:t>record</a:t>
                      </a:r>
                      <a:br>
                        <a:rPr lang="en-US" sz="2000">
                          <a:latin typeface="Arial Narrow" pitchFamily="34" charset="0"/>
                        </a:rPr>
                      </a:br>
                      <a:r>
                        <a:rPr lang="en-US" sz="2000">
                          <a:latin typeface="Arial Narrow" pitchFamily="34" charset="0"/>
                        </a:rPr>
                        <a:t>relate</a:t>
                      </a:r>
                      <a:br>
                        <a:rPr lang="en-US" sz="2000">
                          <a:latin typeface="Arial Narrow" pitchFamily="34" charset="0"/>
                        </a:rPr>
                      </a:br>
                      <a:r>
                        <a:rPr lang="en-US" sz="2000">
                          <a:latin typeface="Arial Narrow" pitchFamily="34" charset="0"/>
                        </a:rPr>
                        <a:t>repeat</a:t>
                      </a:r>
                      <a:br>
                        <a:rPr lang="en-US" sz="2000">
                          <a:latin typeface="Arial Narrow" pitchFamily="34" charset="0"/>
                        </a:rPr>
                      </a:br>
                      <a:r>
                        <a:rPr lang="en-US" sz="2000">
                          <a:latin typeface="Arial Narrow" pitchFamily="34" charset="0"/>
                        </a:rPr>
                        <a:t>select</a:t>
                      </a:r>
                      <a:br>
                        <a:rPr lang="en-US" sz="2000">
                          <a:latin typeface="Arial Narrow" pitchFamily="34" charset="0"/>
                        </a:rPr>
                      </a:br>
                      <a:r>
                        <a:rPr lang="en-US" sz="2000">
                          <a:latin typeface="Arial Narrow" pitchFamily="34" charset="0"/>
                        </a:rPr>
                        <a:t>underline</a:t>
                      </a:r>
                    </a:p>
                  </a:txBody>
                  <a:tcPr marL="40238" marR="40238" marT="20119" marB="20119"/>
                </a:tc>
                <a:tc>
                  <a:txBody>
                    <a:bodyPr/>
                    <a:lstStyle/>
                    <a:p>
                      <a:r>
                        <a:rPr lang="en-US" sz="2000">
                          <a:latin typeface="Arial Narrow" pitchFamily="34" charset="0"/>
                        </a:rPr>
                        <a:t>classify</a:t>
                      </a:r>
                      <a:br>
                        <a:rPr lang="en-US" sz="2000">
                          <a:latin typeface="Arial Narrow" pitchFamily="34" charset="0"/>
                        </a:rPr>
                      </a:br>
                      <a:r>
                        <a:rPr lang="en-US" sz="2000">
                          <a:latin typeface="Arial Narrow" pitchFamily="34" charset="0"/>
                        </a:rPr>
                        <a:t>describe</a:t>
                      </a:r>
                      <a:br>
                        <a:rPr lang="en-US" sz="2000">
                          <a:latin typeface="Arial Narrow" pitchFamily="34" charset="0"/>
                        </a:rPr>
                      </a:br>
                      <a:r>
                        <a:rPr lang="en-US" sz="2000">
                          <a:latin typeface="Arial Narrow" pitchFamily="34" charset="0"/>
                        </a:rPr>
                        <a:t>discuss</a:t>
                      </a:r>
                      <a:br>
                        <a:rPr lang="en-US" sz="2000">
                          <a:latin typeface="Arial Narrow" pitchFamily="34" charset="0"/>
                        </a:rPr>
                      </a:br>
                      <a:r>
                        <a:rPr lang="en-US" sz="2000">
                          <a:latin typeface="Arial Narrow" pitchFamily="34" charset="0"/>
                        </a:rPr>
                        <a:t>explain</a:t>
                      </a:r>
                      <a:br>
                        <a:rPr lang="en-US" sz="2000">
                          <a:latin typeface="Arial Narrow" pitchFamily="34" charset="0"/>
                        </a:rPr>
                      </a:br>
                      <a:r>
                        <a:rPr lang="en-US" sz="2000">
                          <a:latin typeface="Arial Narrow" pitchFamily="34" charset="0"/>
                        </a:rPr>
                        <a:t>express</a:t>
                      </a:r>
                      <a:br>
                        <a:rPr lang="en-US" sz="2000">
                          <a:latin typeface="Arial Narrow" pitchFamily="34" charset="0"/>
                        </a:rPr>
                      </a:br>
                      <a:r>
                        <a:rPr lang="en-US" sz="2000">
                          <a:latin typeface="Arial Narrow" pitchFamily="34" charset="0"/>
                        </a:rPr>
                        <a:t>identify</a:t>
                      </a:r>
                      <a:br>
                        <a:rPr lang="en-US" sz="2000">
                          <a:latin typeface="Arial Narrow" pitchFamily="34" charset="0"/>
                        </a:rPr>
                      </a:br>
                      <a:r>
                        <a:rPr lang="en-US" sz="2000">
                          <a:latin typeface="Arial Narrow" pitchFamily="34" charset="0"/>
                        </a:rPr>
                        <a:t>locate</a:t>
                      </a:r>
                      <a:br>
                        <a:rPr lang="en-US" sz="2000">
                          <a:latin typeface="Arial Narrow" pitchFamily="34" charset="0"/>
                        </a:rPr>
                      </a:br>
                      <a:r>
                        <a:rPr lang="en-US" sz="2000">
                          <a:latin typeface="Arial Narrow" pitchFamily="34" charset="0"/>
                        </a:rPr>
                        <a:t>paraphrase</a:t>
                      </a:r>
                      <a:br>
                        <a:rPr lang="en-US" sz="2000">
                          <a:latin typeface="Arial Narrow" pitchFamily="34" charset="0"/>
                        </a:rPr>
                      </a:br>
                      <a:r>
                        <a:rPr lang="en-US" sz="2000">
                          <a:latin typeface="Arial Narrow" pitchFamily="34" charset="0"/>
                        </a:rPr>
                        <a:t>recognize</a:t>
                      </a:r>
                      <a:br>
                        <a:rPr lang="en-US" sz="2000">
                          <a:latin typeface="Arial Narrow" pitchFamily="34" charset="0"/>
                        </a:rPr>
                      </a:br>
                      <a:r>
                        <a:rPr lang="en-US" sz="2000">
                          <a:latin typeface="Arial Narrow" pitchFamily="34" charset="0"/>
                        </a:rPr>
                        <a:t>report</a:t>
                      </a:r>
                      <a:br>
                        <a:rPr lang="en-US" sz="2000">
                          <a:latin typeface="Arial Narrow" pitchFamily="34" charset="0"/>
                        </a:rPr>
                      </a:br>
                      <a:r>
                        <a:rPr lang="en-US" sz="2000">
                          <a:latin typeface="Arial Narrow" pitchFamily="34" charset="0"/>
                        </a:rPr>
                        <a:t>restate</a:t>
                      </a:r>
                      <a:br>
                        <a:rPr lang="en-US" sz="2000">
                          <a:latin typeface="Arial Narrow" pitchFamily="34" charset="0"/>
                        </a:rPr>
                      </a:br>
                      <a:r>
                        <a:rPr lang="en-US" sz="2000">
                          <a:latin typeface="Arial Narrow" pitchFamily="34" charset="0"/>
                        </a:rPr>
                        <a:t>review</a:t>
                      </a:r>
                      <a:br>
                        <a:rPr lang="en-US" sz="2000">
                          <a:latin typeface="Arial Narrow" pitchFamily="34" charset="0"/>
                        </a:rPr>
                      </a:br>
                      <a:r>
                        <a:rPr lang="en-US" sz="2000">
                          <a:latin typeface="Arial Narrow" pitchFamily="34" charset="0"/>
                        </a:rPr>
                        <a:t>suggest</a:t>
                      </a:r>
                      <a:br>
                        <a:rPr lang="en-US" sz="2000">
                          <a:latin typeface="Arial Narrow" pitchFamily="34" charset="0"/>
                        </a:rPr>
                      </a:br>
                      <a:r>
                        <a:rPr lang="en-US" sz="2000">
                          <a:latin typeface="Arial Narrow" pitchFamily="34" charset="0"/>
                        </a:rPr>
                        <a:t>summarize</a:t>
                      </a:r>
                      <a:br>
                        <a:rPr lang="en-US" sz="2000">
                          <a:latin typeface="Arial Narrow" pitchFamily="34" charset="0"/>
                        </a:rPr>
                      </a:br>
                      <a:r>
                        <a:rPr lang="en-US" sz="2000">
                          <a:latin typeface="Arial Narrow" pitchFamily="34" charset="0"/>
                        </a:rPr>
                        <a:t>tell</a:t>
                      </a:r>
                      <a:br>
                        <a:rPr lang="en-US" sz="2000">
                          <a:latin typeface="Arial Narrow" pitchFamily="34" charset="0"/>
                        </a:rPr>
                      </a:br>
                      <a:r>
                        <a:rPr lang="en-US" sz="2000">
                          <a:latin typeface="Arial Narrow" pitchFamily="34" charset="0"/>
                        </a:rPr>
                        <a:t>translate</a:t>
                      </a:r>
                    </a:p>
                  </a:txBody>
                  <a:tcPr marL="40238" marR="40238" marT="20119" marB="20119"/>
                </a:tc>
                <a:tc>
                  <a:txBody>
                    <a:bodyPr/>
                    <a:lstStyle/>
                    <a:p>
                      <a:r>
                        <a:rPr lang="en-US" sz="2000">
                          <a:latin typeface="Arial Narrow" pitchFamily="34" charset="0"/>
                        </a:rPr>
                        <a:t>apply</a:t>
                      </a:r>
                      <a:br>
                        <a:rPr lang="en-US" sz="2000">
                          <a:latin typeface="Arial Narrow" pitchFamily="34" charset="0"/>
                        </a:rPr>
                      </a:br>
                      <a:r>
                        <a:rPr lang="en-US" sz="2000">
                          <a:latin typeface="Arial Narrow" pitchFamily="34" charset="0"/>
                        </a:rPr>
                        <a:t>compute</a:t>
                      </a:r>
                      <a:br>
                        <a:rPr lang="en-US" sz="2000">
                          <a:latin typeface="Arial Narrow" pitchFamily="34" charset="0"/>
                        </a:rPr>
                      </a:br>
                      <a:r>
                        <a:rPr lang="en-US" sz="2000">
                          <a:latin typeface="Arial Narrow" pitchFamily="34" charset="0"/>
                        </a:rPr>
                        <a:t>construct</a:t>
                      </a:r>
                      <a:br>
                        <a:rPr lang="en-US" sz="2000">
                          <a:latin typeface="Arial Narrow" pitchFamily="34" charset="0"/>
                        </a:rPr>
                      </a:br>
                      <a:r>
                        <a:rPr lang="en-US" sz="2000">
                          <a:latin typeface="Arial Narrow" pitchFamily="34" charset="0"/>
                        </a:rPr>
                        <a:t>demonstrate</a:t>
                      </a:r>
                      <a:br>
                        <a:rPr lang="en-US" sz="2000">
                          <a:latin typeface="Arial Narrow" pitchFamily="34" charset="0"/>
                        </a:rPr>
                      </a:br>
                      <a:r>
                        <a:rPr lang="en-US" sz="2000">
                          <a:latin typeface="Arial Narrow" pitchFamily="34" charset="0"/>
                        </a:rPr>
                        <a:t>dramatize</a:t>
                      </a:r>
                      <a:br>
                        <a:rPr lang="en-US" sz="2000">
                          <a:latin typeface="Arial Narrow" pitchFamily="34" charset="0"/>
                        </a:rPr>
                      </a:br>
                      <a:r>
                        <a:rPr lang="en-US" sz="2000">
                          <a:latin typeface="Arial Narrow" pitchFamily="34" charset="0"/>
                        </a:rPr>
                        <a:t>employ</a:t>
                      </a:r>
                      <a:br>
                        <a:rPr lang="en-US" sz="2000">
                          <a:latin typeface="Arial Narrow" pitchFamily="34" charset="0"/>
                        </a:rPr>
                      </a:br>
                      <a:r>
                        <a:rPr lang="en-US" sz="2000">
                          <a:latin typeface="Arial Narrow" pitchFamily="34" charset="0"/>
                        </a:rPr>
                        <a:t>give examples</a:t>
                      </a:r>
                      <a:br>
                        <a:rPr lang="en-US" sz="2000">
                          <a:latin typeface="Arial Narrow" pitchFamily="34" charset="0"/>
                        </a:rPr>
                      </a:br>
                      <a:r>
                        <a:rPr lang="en-US" sz="2000">
                          <a:latin typeface="Arial Narrow" pitchFamily="34" charset="0"/>
                        </a:rPr>
                        <a:t>illustrate</a:t>
                      </a:r>
                      <a:br>
                        <a:rPr lang="en-US" sz="2000">
                          <a:latin typeface="Arial Narrow" pitchFamily="34" charset="0"/>
                        </a:rPr>
                      </a:br>
                      <a:r>
                        <a:rPr lang="en-US" sz="2000">
                          <a:latin typeface="Arial Narrow" pitchFamily="34" charset="0"/>
                        </a:rPr>
                        <a:t>interpret</a:t>
                      </a:r>
                      <a:br>
                        <a:rPr lang="en-US" sz="2000">
                          <a:latin typeface="Arial Narrow" pitchFamily="34" charset="0"/>
                        </a:rPr>
                      </a:br>
                      <a:r>
                        <a:rPr lang="en-US" sz="2000">
                          <a:latin typeface="Arial Narrow" pitchFamily="34" charset="0"/>
                        </a:rPr>
                        <a:t>investigate</a:t>
                      </a:r>
                      <a:br>
                        <a:rPr lang="en-US" sz="2000">
                          <a:latin typeface="Arial Narrow" pitchFamily="34" charset="0"/>
                        </a:rPr>
                      </a:br>
                      <a:r>
                        <a:rPr lang="en-US" sz="2000">
                          <a:latin typeface="Arial Narrow" pitchFamily="34" charset="0"/>
                        </a:rPr>
                        <a:t>operate</a:t>
                      </a:r>
                      <a:br>
                        <a:rPr lang="en-US" sz="2000">
                          <a:latin typeface="Arial Narrow" pitchFamily="34" charset="0"/>
                        </a:rPr>
                      </a:br>
                      <a:r>
                        <a:rPr lang="en-US" sz="2000">
                          <a:latin typeface="Arial Narrow" pitchFamily="34" charset="0"/>
                        </a:rPr>
                        <a:t>organize</a:t>
                      </a:r>
                      <a:br>
                        <a:rPr lang="en-US" sz="2000">
                          <a:latin typeface="Arial Narrow" pitchFamily="34" charset="0"/>
                        </a:rPr>
                      </a:br>
                      <a:r>
                        <a:rPr lang="en-US" sz="2000">
                          <a:latin typeface="Arial Narrow" pitchFamily="34" charset="0"/>
                        </a:rPr>
                        <a:t>practice</a:t>
                      </a:r>
                      <a:br>
                        <a:rPr lang="en-US" sz="2000">
                          <a:latin typeface="Arial Narrow" pitchFamily="34" charset="0"/>
                        </a:rPr>
                      </a:br>
                      <a:r>
                        <a:rPr lang="en-US" sz="2000">
                          <a:latin typeface="Arial Narrow" pitchFamily="34" charset="0"/>
                        </a:rPr>
                        <a:t>predict</a:t>
                      </a:r>
                      <a:br>
                        <a:rPr lang="en-US" sz="2000">
                          <a:latin typeface="Arial Narrow" pitchFamily="34" charset="0"/>
                        </a:rPr>
                      </a:br>
                      <a:r>
                        <a:rPr lang="en-US" sz="2000">
                          <a:latin typeface="Arial Narrow" pitchFamily="34" charset="0"/>
                        </a:rPr>
                        <a:t>schedule</a:t>
                      </a:r>
                      <a:br>
                        <a:rPr lang="en-US" sz="2000">
                          <a:latin typeface="Arial Narrow" pitchFamily="34" charset="0"/>
                        </a:rPr>
                      </a:br>
                      <a:r>
                        <a:rPr lang="en-US" sz="2000">
                          <a:latin typeface="Arial Narrow" pitchFamily="34" charset="0"/>
                        </a:rPr>
                        <a:t>shop</a:t>
                      </a:r>
                      <a:br>
                        <a:rPr lang="en-US" sz="2000">
                          <a:latin typeface="Arial Narrow" pitchFamily="34" charset="0"/>
                        </a:rPr>
                      </a:br>
                      <a:r>
                        <a:rPr lang="en-US" sz="2000">
                          <a:latin typeface="Arial Narrow" pitchFamily="34" charset="0"/>
                        </a:rPr>
                        <a:t>sketch</a:t>
                      </a:r>
                      <a:br>
                        <a:rPr lang="en-US" sz="2000">
                          <a:latin typeface="Arial Narrow" pitchFamily="34" charset="0"/>
                        </a:rPr>
                      </a:br>
                      <a:r>
                        <a:rPr lang="en-US" sz="2000">
                          <a:latin typeface="Arial Narrow" pitchFamily="34" charset="0"/>
                        </a:rPr>
                        <a:t>translate</a:t>
                      </a:r>
                      <a:br>
                        <a:rPr lang="en-US" sz="2000">
                          <a:latin typeface="Arial Narrow" pitchFamily="34" charset="0"/>
                        </a:rPr>
                      </a:br>
                      <a:r>
                        <a:rPr lang="en-US" sz="2000">
                          <a:latin typeface="Arial Narrow" pitchFamily="34" charset="0"/>
                        </a:rPr>
                        <a:t>use</a:t>
                      </a:r>
                    </a:p>
                  </a:txBody>
                  <a:tcPr marL="40238" marR="40238" marT="20119" marB="20119"/>
                </a:tc>
                <a:tc>
                  <a:txBody>
                    <a:bodyPr/>
                    <a:lstStyle/>
                    <a:p>
                      <a:r>
                        <a:rPr lang="en-US" sz="2000">
                          <a:latin typeface="Arial Narrow" pitchFamily="34" charset="0"/>
                        </a:rPr>
                        <a:t>analyze</a:t>
                      </a:r>
                      <a:br>
                        <a:rPr lang="en-US" sz="2000">
                          <a:latin typeface="Arial Narrow" pitchFamily="34" charset="0"/>
                        </a:rPr>
                      </a:br>
                      <a:r>
                        <a:rPr lang="en-US" sz="2000">
                          <a:latin typeface="Arial Narrow" pitchFamily="34" charset="0"/>
                        </a:rPr>
                        <a:t>appraise</a:t>
                      </a:r>
                      <a:br>
                        <a:rPr lang="en-US" sz="2000">
                          <a:latin typeface="Arial Narrow" pitchFamily="34" charset="0"/>
                        </a:rPr>
                      </a:br>
                      <a:r>
                        <a:rPr lang="en-US" sz="2000">
                          <a:latin typeface="Arial Narrow" pitchFamily="34" charset="0"/>
                        </a:rPr>
                        <a:t>calculate</a:t>
                      </a:r>
                      <a:br>
                        <a:rPr lang="en-US" sz="2000">
                          <a:latin typeface="Arial Narrow" pitchFamily="34" charset="0"/>
                        </a:rPr>
                      </a:br>
                      <a:r>
                        <a:rPr lang="en-US" sz="2000">
                          <a:latin typeface="Arial Narrow" pitchFamily="34" charset="0"/>
                        </a:rPr>
                        <a:t>categorize</a:t>
                      </a:r>
                      <a:br>
                        <a:rPr lang="en-US" sz="2000">
                          <a:latin typeface="Arial Narrow" pitchFamily="34" charset="0"/>
                        </a:rPr>
                      </a:br>
                      <a:r>
                        <a:rPr lang="en-US" sz="2000">
                          <a:latin typeface="Arial Narrow" pitchFamily="34" charset="0"/>
                        </a:rPr>
                        <a:t>compare</a:t>
                      </a:r>
                      <a:br>
                        <a:rPr lang="en-US" sz="2000">
                          <a:latin typeface="Arial Narrow" pitchFamily="34" charset="0"/>
                        </a:rPr>
                      </a:br>
                      <a:r>
                        <a:rPr lang="en-US" sz="2000">
                          <a:latin typeface="Arial Narrow" pitchFamily="34" charset="0"/>
                        </a:rPr>
                        <a:t>contrast</a:t>
                      </a:r>
                      <a:br>
                        <a:rPr lang="en-US" sz="2000">
                          <a:latin typeface="Arial Narrow" pitchFamily="34" charset="0"/>
                        </a:rPr>
                      </a:br>
                      <a:r>
                        <a:rPr lang="en-US" sz="2000">
                          <a:latin typeface="Arial Narrow" pitchFamily="34" charset="0"/>
                        </a:rPr>
                        <a:t>criticize</a:t>
                      </a:r>
                      <a:br>
                        <a:rPr lang="en-US" sz="2000">
                          <a:latin typeface="Arial Narrow" pitchFamily="34" charset="0"/>
                        </a:rPr>
                      </a:br>
                      <a:r>
                        <a:rPr lang="en-US" sz="2000">
                          <a:latin typeface="Arial Narrow" pitchFamily="34" charset="0"/>
                        </a:rPr>
                        <a:t>debate</a:t>
                      </a:r>
                      <a:br>
                        <a:rPr lang="en-US" sz="2000">
                          <a:latin typeface="Arial Narrow" pitchFamily="34" charset="0"/>
                        </a:rPr>
                      </a:br>
                      <a:r>
                        <a:rPr lang="en-US" sz="2000">
                          <a:latin typeface="Arial Narrow" pitchFamily="34" charset="0"/>
                        </a:rPr>
                        <a:t>determine</a:t>
                      </a:r>
                      <a:br>
                        <a:rPr lang="en-US" sz="2000">
                          <a:latin typeface="Arial Narrow" pitchFamily="34" charset="0"/>
                        </a:rPr>
                      </a:br>
                      <a:r>
                        <a:rPr lang="en-US" sz="2000">
                          <a:latin typeface="Arial Narrow" pitchFamily="34" charset="0"/>
                        </a:rPr>
                        <a:t>diagram</a:t>
                      </a:r>
                      <a:br>
                        <a:rPr lang="en-US" sz="2000">
                          <a:latin typeface="Arial Narrow" pitchFamily="34" charset="0"/>
                        </a:rPr>
                      </a:br>
                      <a:r>
                        <a:rPr lang="en-US" sz="2000">
                          <a:latin typeface="Arial Narrow" pitchFamily="34" charset="0"/>
                        </a:rPr>
                        <a:t>differentiate</a:t>
                      </a:r>
                      <a:br>
                        <a:rPr lang="en-US" sz="2000">
                          <a:latin typeface="Arial Narrow" pitchFamily="34" charset="0"/>
                        </a:rPr>
                      </a:br>
                      <a:r>
                        <a:rPr lang="en-US" sz="2000">
                          <a:latin typeface="Arial Narrow" pitchFamily="34" charset="0"/>
                        </a:rPr>
                        <a:t>distinguish</a:t>
                      </a:r>
                      <a:br>
                        <a:rPr lang="en-US" sz="2000">
                          <a:latin typeface="Arial Narrow" pitchFamily="34" charset="0"/>
                        </a:rPr>
                      </a:br>
                      <a:r>
                        <a:rPr lang="en-US" sz="2000">
                          <a:latin typeface="Arial Narrow" pitchFamily="34" charset="0"/>
                        </a:rPr>
                        <a:t>examine</a:t>
                      </a:r>
                      <a:br>
                        <a:rPr lang="en-US" sz="2000">
                          <a:latin typeface="Arial Narrow" pitchFamily="34" charset="0"/>
                        </a:rPr>
                      </a:br>
                      <a:r>
                        <a:rPr lang="en-US" sz="2000">
                          <a:latin typeface="Arial Narrow" pitchFamily="34" charset="0"/>
                        </a:rPr>
                        <a:t>experiment</a:t>
                      </a:r>
                      <a:br>
                        <a:rPr lang="en-US" sz="2000">
                          <a:latin typeface="Arial Narrow" pitchFamily="34" charset="0"/>
                        </a:rPr>
                      </a:br>
                      <a:r>
                        <a:rPr lang="en-US" sz="2000">
                          <a:latin typeface="Arial Narrow" pitchFamily="34" charset="0"/>
                        </a:rPr>
                        <a:t>inspect</a:t>
                      </a:r>
                      <a:br>
                        <a:rPr lang="en-US" sz="2000">
                          <a:latin typeface="Arial Narrow" pitchFamily="34" charset="0"/>
                        </a:rPr>
                      </a:br>
                      <a:r>
                        <a:rPr lang="en-US" sz="2000">
                          <a:latin typeface="Arial Narrow" pitchFamily="34" charset="0"/>
                        </a:rPr>
                        <a:t>inventory</a:t>
                      </a:r>
                      <a:br>
                        <a:rPr lang="en-US" sz="2000">
                          <a:latin typeface="Arial Narrow" pitchFamily="34" charset="0"/>
                        </a:rPr>
                      </a:br>
                      <a:r>
                        <a:rPr lang="en-US" sz="2000">
                          <a:latin typeface="Arial Narrow" pitchFamily="34" charset="0"/>
                        </a:rPr>
                        <a:t>question</a:t>
                      </a:r>
                      <a:br>
                        <a:rPr lang="en-US" sz="2000">
                          <a:latin typeface="Arial Narrow" pitchFamily="34" charset="0"/>
                        </a:rPr>
                      </a:br>
                      <a:r>
                        <a:rPr lang="en-US" sz="2000">
                          <a:latin typeface="Arial Narrow" pitchFamily="34" charset="0"/>
                        </a:rPr>
                        <a:t>relate</a:t>
                      </a:r>
                      <a:br>
                        <a:rPr lang="en-US" sz="2000">
                          <a:latin typeface="Arial Narrow" pitchFamily="34" charset="0"/>
                        </a:rPr>
                      </a:br>
                      <a:r>
                        <a:rPr lang="en-US" sz="2000">
                          <a:latin typeface="Arial Narrow" pitchFamily="34" charset="0"/>
                        </a:rPr>
                        <a:t>solve</a:t>
                      </a:r>
                    </a:p>
                  </a:txBody>
                  <a:tcPr marL="40238" marR="40238" marT="20119" marB="20119"/>
                </a:tc>
                <a:tc>
                  <a:txBody>
                    <a:bodyPr/>
                    <a:lstStyle/>
                    <a:p>
                      <a:r>
                        <a:rPr lang="en-US" sz="2000" dirty="0">
                          <a:latin typeface="Arial Narrow" pitchFamily="34" charset="0"/>
                        </a:rPr>
                        <a:t>arrange</a:t>
                      </a:r>
                      <a:br>
                        <a:rPr lang="en-US" sz="2000" dirty="0">
                          <a:latin typeface="Arial Narrow" pitchFamily="34" charset="0"/>
                        </a:rPr>
                      </a:br>
                      <a:r>
                        <a:rPr lang="en-US" sz="2000" dirty="0">
                          <a:latin typeface="Arial Narrow" pitchFamily="34" charset="0"/>
                        </a:rPr>
                        <a:t>assemble</a:t>
                      </a:r>
                      <a:br>
                        <a:rPr lang="en-US" sz="2000" dirty="0">
                          <a:latin typeface="Arial Narrow" pitchFamily="34" charset="0"/>
                        </a:rPr>
                      </a:br>
                      <a:r>
                        <a:rPr lang="en-US" sz="2000" dirty="0">
                          <a:latin typeface="Arial Narrow" pitchFamily="34" charset="0"/>
                        </a:rPr>
                        <a:t>collect</a:t>
                      </a:r>
                      <a:br>
                        <a:rPr lang="en-US" sz="2000" dirty="0">
                          <a:latin typeface="Arial Narrow" pitchFamily="34" charset="0"/>
                        </a:rPr>
                      </a:br>
                      <a:r>
                        <a:rPr lang="en-US" sz="2000" dirty="0">
                          <a:latin typeface="Arial Narrow" pitchFamily="34" charset="0"/>
                        </a:rPr>
                        <a:t>compose</a:t>
                      </a:r>
                      <a:br>
                        <a:rPr lang="en-US" sz="2000" dirty="0">
                          <a:latin typeface="Arial Narrow" pitchFamily="34" charset="0"/>
                        </a:rPr>
                      </a:br>
                      <a:r>
                        <a:rPr lang="en-US" sz="2000" dirty="0">
                          <a:latin typeface="Arial Narrow" pitchFamily="34" charset="0"/>
                        </a:rPr>
                        <a:t>construct</a:t>
                      </a:r>
                      <a:br>
                        <a:rPr lang="en-US" sz="2000" dirty="0">
                          <a:latin typeface="Arial Narrow" pitchFamily="34" charset="0"/>
                        </a:rPr>
                      </a:br>
                      <a:r>
                        <a:rPr lang="en-US" sz="2000" dirty="0">
                          <a:latin typeface="Arial Narrow" pitchFamily="34" charset="0"/>
                        </a:rPr>
                        <a:t>create</a:t>
                      </a:r>
                      <a:br>
                        <a:rPr lang="en-US" sz="2000" dirty="0">
                          <a:latin typeface="Arial Narrow" pitchFamily="34" charset="0"/>
                        </a:rPr>
                      </a:br>
                      <a:r>
                        <a:rPr lang="en-US" sz="2000" dirty="0">
                          <a:latin typeface="Arial Narrow" pitchFamily="34" charset="0"/>
                        </a:rPr>
                        <a:t>design</a:t>
                      </a:r>
                      <a:br>
                        <a:rPr lang="en-US" sz="2000" dirty="0">
                          <a:latin typeface="Arial Narrow" pitchFamily="34" charset="0"/>
                        </a:rPr>
                      </a:br>
                      <a:r>
                        <a:rPr lang="en-US" sz="2000" dirty="0">
                          <a:latin typeface="Arial Narrow" pitchFamily="34" charset="0"/>
                        </a:rPr>
                        <a:t>formulate</a:t>
                      </a:r>
                      <a:br>
                        <a:rPr lang="en-US" sz="2000" dirty="0">
                          <a:latin typeface="Arial Narrow" pitchFamily="34" charset="0"/>
                        </a:rPr>
                      </a:br>
                      <a:r>
                        <a:rPr lang="en-US" sz="2000" dirty="0">
                          <a:latin typeface="Arial Narrow" pitchFamily="34" charset="0"/>
                        </a:rPr>
                        <a:t>manage</a:t>
                      </a:r>
                      <a:br>
                        <a:rPr lang="en-US" sz="2000" dirty="0">
                          <a:latin typeface="Arial Narrow" pitchFamily="34" charset="0"/>
                        </a:rPr>
                      </a:br>
                      <a:r>
                        <a:rPr lang="en-US" sz="2000" dirty="0">
                          <a:latin typeface="Arial Narrow" pitchFamily="34" charset="0"/>
                        </a:rPr>
                        <a:t>organize</a:t>
                      </a:r>
                      <a:br>
                        <a:rPr lang="en-US" sz="2000" dirty="0">
                          <a:latin typeface="Arial Narrow" pitchFamily="34" charset="0"/>
                        </a:rPr>
                      </a:br>
                      <a:r>
                        <a:rPr lang="en-US" sz="2000" dirty="0">
                          <a:latin typeface="Arial Narrow" pitchFamily="34" charset="0"/>
                        </a:rPr>
                        <a:t>perform</a:t>
                      </a:r>
                      <a:br>
                        <a:rPr lang="en-US" sz="2000" dirty="0">
                          <a:latin typeface="Arial Narrow" pitchFamily="34" charset="0"/>
                        </a:rPr>
                      </a:br>
                      <a:r>
                        <a:rPr lang="en-US" sz="2000" dirty="0">
                          <a:latin typeface="Arial Narrow" pitchFamily="34" charset="0"/>
                        </a:rPr>
                        <a:t>plan</a:t>
                      </a:r>
                      <a:br>
                        <a:rPr lang="en-US" sz="2000" dirty="0">
                          <a:latin typeface="Arial Narrow" pitchFamily="34" charset="0"/>
                        </a:rPr>
                      </a:br>
                      <a:r>
                        <a:rPr lang="en-US" sz="2000" dirty="0">
                          <a:latin typeface="Arial Narrow" pitchFamily="34" charset="0"/>
                        </a:rPr>
                        <a:t>prepare</a:t>
                      </a:r>
                      <a:br>
                        <a:rPr lang="en-US" sz="2000" dirty="0">
                          <a:latin typeface="Arial Narrow" pitchFamily="34" charset="0"/>
                        </a:rPr>
                      </a:br>
                      <a:r>
                        <a:rPr lang="en-US" sz="2000" dirty="0">
                          <a:latin typeface="Arial Narrow" pitchFamily="34" charset="0"/>
                        </a:rPr>
                        <a:t>produce</a:t>
                      </a:r>
                      <a:br>
                        <a:rPr lang="en-US" sz="2000" dirty="0">
                          <a:latin typeface="Arial Narrow" pitchFamily="34" charset="0"/>
                        </a:rPr>
                      </a:br>
                      <a:r>
                        <a:rPr lang="en-US" sz="2000" dirty="0">
                          <a:latin typeface="Arial Narrow" pitchFamily="34" charset="0"/>
                        </a:rPr>
                        <a:t>propose</a:t>
                      </a:r>
                      <a:br>
                        <a:rPr lang="en-US" sz="2000" dirty="0">
                          <a:latin typeface="Arial Narrow" pitchFamily="34" charset="0"/>
                        </a:rPr>
                      </a:br>
                      <a:r>
                        <a:rPr lang="en-US" sz="2000" dirty="0">
                          <a:latin typeface="Arial Narrow" pitchFamily="34" charset="0"/>
                        </a:rPr>
                        <a:t>set-up</a:t>
                      </a:r>
                    </a:p>
                  </a:txBody>
                  <a:tcPr marL="40238" marR="40238" marT="20119" marB="20119"/>
                </a:tc>
                <a:tc>
                  <a:txBody>
                    <a:bodyPr/>
                    <a:lstStyle/>
                    <a:p>
                      <a:r>
                        <a:rPr lang="en-US" sz="2000" dirty="0">
                          <a:latin typeface="Arial Narrow" pitchFamily="34" charset="0"/>
                        </a:rPr>
                        <a:t>appraise</a:t>
                      </a:r>
                      <a:br>
                        <a:rPr lang="en-US" sz="2000" dirty="0">
                          <a:latin typeface="Arial Narrow" pitchFamily="34" charset="0"/>
                        </a:rPr>
                      </a:br>
                      <a:r>
                        <a:rPr lang="en-US" sz="2000" dirty="0">
                          <a:latin typeface="Arial Narrow" pitchFamily="34" charset="0"/>
                        </a:rPr>
                        <a:t>assess</a:t>
                      </a:r>
                      <a:br>
                        <a:rPr lang="en-US" sz="2000" dirty="0">
                          <a:latin typeface="Arial Narrow" pitchFamily="34" charset="0"/>
                        </a:rPr>
                      </a:br>
                      <a:r>
                        <a:rPr lang="en-US" sz="2000" dirty="0">
                          <a:latin typeface="Arial Narrow" pitchFamily="34" charset="0"/>
                        </a:rPr>
                        <a:t>choose</a:t>
                      </a:r>
                      <a:br>
                        <a:rPr lang="en-US" sz="2000" dirty="0">
                          <a:latin typeface="Arial Narrow" pitchFamily="34" charset="0"/>
                        </a:rPr>
                      </a:br>
                      <a:r>
                        <a:rPr lang="en-US" sz="2000" dirty="0">
                          <a:latin typeface="Arial Narrow" pitchFamily="34" charset="0"/>
                        </a:rPr>
                        <a:t>compare</a:t>
                      </a:r>
                      <a:br>
                        <a:rPr lang="en-US" sz="2000" dirty="0">
                          <a:latin typeface="Arial Narrow" pitchFamily="34" charset="0"/>
                        </a:rPr>
                      </a:br>
                      <a:r>
                        <a:rPr lang="en-US" sz="2000" dirty="0">
                          <a:latin typeface="Arial Narrow" pitchFamily="34" charset="0"/>
                        </a:rPr>
                        <a:t>contrast</a:t>
                      </a:r>
                      <a:br>
                        <a:rPr lang="en-US" sz="2000" dirty="0">
                          <a:latin typeface="Arial Narrow" pitchFamily="34" charset="0"/>
                        </a:rPr>
                      </a:br>
                      <a:r>
                        <a:rPr lang="en-US" sz="2000" dirty="0">
                          <a:latin typeface="Arial Narrow" pitchFamily="34" charset="0"/>
                        </a:rPr>
                        <a:t>decide</a:t>
                      </a:r>
                      <a:br>
                        <a:rPr lang="en-US" sz="2000" dirty="0">
                          <a:latin typeface="Arial Narrow" pitchFamily="34" charset="0"/>
                        </a:rPr>
                      </a:br>
                      <a:r>
                        <a:rPr lang="en-US" sz="2000" dirty="0">
                          <a:latin typeface="Arial Narrow" pitchFamily="34" charset="0"/>
                        </a:rPr>
                        <a:t>estimate</a:t>
                      </a:r>
                      <a:br>
                        <a:rPr lang="en-US" sz="2000" dirty="0">
                          <a:latin typeface="Arial Narrow" pitchFamily="34" charset="0"/>
                        </a:rPr>
                      </a:br>
                      <a:r>
                        <a:rPr lang="en-US" sz="2000" dirty="0">
                          <a:latin typeface="Arial Narrow" pitchFamily="34" charset="0"/>
                        </a:rPr>
                        <a:t>evaluate</a:t>
                      </a:r>
                      <a:br>
                        <a:rPr lang="en-US" sz="2000" dirty="0">
                          <a:latin typeface="Arial Narrow" pitchFamily="34" charset="0"/>
                        </a:rPr>
                      </a:br>
                      <a:r>
                        <a:rPr lang="en-US" sz="2000" dirty="0">
                          <a:latin typeface="Arial Narrow" pitchFamily="34" charset="0"/>
                        </a:rPr>
                        <a:t>grade</a:t>
                      </a:r>
                      <a:br>
                        <a:rPr lang="en-US" sz="2000" dirty="0">
                          <a:latin typeface="Arial Narrow" pitchFamily="34" charset="0"/>
                        </a:rPr>
                      </a:br>
                      <a:r>
                        <a:rPr lang="en-US" sz="2000" dirty="0">
                          <a:latin typeface="Arial Narrow" pitchFamily="34" charset="0"/>
                        </a:rPr>
                        <a:t>judge</a:t>
                      </a:r>
                      <a:br>
                        <a:rPr lang="en-US" sz="2000" dirty="0">
                          <a:latin typeface="Arial Narrow" pitchFamily="34" charset="0"/>
                        </a:rPr>
                      </a:br>
                      <a:r>
                        <a:rPr lang="en-US" sz="2000" dirty="0">
                          <a:latin typeface="Arial Narrow" pitchFamily="34" charset="0"/>
                        </a:rPr>
                        <a:t>measure</a:t>
                      </a:r>
                      <a:br>
                        <a:rPr lang="en-US" sz="2000" dirty="0">
                          <a:latin typeface="Arial Narrow" pitchFamily="34" charset="0"/>
                        </a:rPr>
                      </a:br>
                      <a:r>
                        <a:rPr lang="en-US" sz="2000" dirty="0">
                          <a:latin typeface="Arial Narrow" pitchFamily="34" charset="0"/>
                        </a:rPr>
                        <a:t>rate</a:t>
                      </a:r>
                      <a:br>
                        <a:rPr lang="en-US" sz="2000" dirty="0">
                          <a:latin typeface="Arial Narrow" pitchFamily="34" charset="0"/>
                        </a:rPr>
                      </a:br>
                      <a:r>
                        <a:rPr lang="en-US" sz="2000" dirty="0">
                          <a:latin typeface="Arial Narrow" pitchFamily="34" charset="0"/>
                        </a:rPr>
                        <a:t>revise</a:t>
                      </a:r>
                      <a:br>
                        <a:rPr lang="en-US" sz="2000" dirty="0">
                          <a:latin typeface="Arial Narrow" pitchFamily="34" charset="0"/>
                        </a:rPr>
                      </a:br>
                      <a:r>
                        <a:rPr lang="en-US" sz="2000" dirty="0">
                          <a:latin typeface="Arial Narrow" pitchFamily="34" charset="0"/>
                        </a:rPr>
                        <a:t>score</a:t>
                      </a:r>
                      <a:br>
                        <a:rPr lang="en-US" sz="2000" dirty="0">
                          <a:latin typeface="Arial Narrow" pitchFamily="34" charset="0"/>
                        </a:rPr>
                      </a:br>
                      <a:r>
                        <a:rPr lang="en-US" sz="2000" dirty="0">
                          <a:latin typeface="Arial Narrow" pitchFamily="34" charset="0"/>
                        </a:rPr>
                        <a:t>select</a:t>
                      </a:r>
                      <a:br>
                        <a:rPr lang="en-US" sz="2000" dirty="0">
                          <a:latin typeface="Arial Narrow" pitchFamily="34" charset="0"/>
                        </a:rPr>
                      </a:br>
                      <a:r>
                        <a:rPr lang="en-US" sz="2000" dirty="0">
                          <a:latin typeface="Arial Narrow" pitchFamily="34" charset="0"/>
                        </a:rPr>
                        <a:t>value</a:t>
                      </a:r>
                    </a:p>
                  </a:txBody>
                  <a:tcPr marL="40238" marR="40238" marT="20119" marB="20119"/>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2" cstate="print"/>
          <a:srcRect/>
          <a:stretch>
            <a:fillRect/>
          </a:stretch>
        </p:blipFill>
        <p:spPr bwMode="auto">
          <a:xfrm>
            <a:off x="0" y="-30163"/>
            <a:ext cx="9144000" cy="6924676"/>
          </a:xfrm>
          <a:prstGeom prst="rect">
            <a:avLst/>
          </a:prstGeom>
          <a:noFill/>
          <a:ln w="12700" cap="sq">
            <a:noFill/>
            <a:miter lim="800000"/>
            <a:headEnd type="none" w="sm" len="sm"/>
            <a:tailEnd type="none" w="sm" len="sm"/>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609600"/>
            <a:ext cx="8229600" cy="1066800"/>
          </a:xfrm>
        </p:spPr>
        <p:txBody>
          <a:bodyPr/>
          <a:lstStyle/>
          <a:p>
            <a:r>
              <a:rPr lang="en-US" dirty="0"/>
              <a:t>Definitions</a:t>
            </a:r>
          </a:p>
        </p:txBody>
      </p:sp>
      <p:sp>
        <p:nvSpPr>
          <p:cNvPr id="57347" name="Rectangle 3"/>
          <p:cNvSpPr>
            <a:spLocks noGrp="1" noChangeArrowheads="1"/>
          </p:cNvSpPr>
          <p:nvPr>
            <p:ph idx="1"/>
          </p:nvPr>
        </p:nvSpPr>
        <p:spPr>
          <a:xfrm>
            <a:off x="1066800" y="1981200"/>
            <a:ext cx="7696200" cy="4495800"/>
          </a:xfrm>
        </p:spPr>
        <p:txBody>
          <a:bodyPr/>
          <a:lstStyle/>
          <a:p>
            <a:pPr>
              <a:lnSpc>
                <a:spcPct val="90000"/>
              </a:lnSpc>
            </a:pPr>
            <a:r>
              <a:rPr lang="en-US" sz="2800" dirty="0"/>
              <a:t>STANDARD- </a:t>
            </a:r>
            <a:r>
              <a:rPr lang="en-US" sz="2800" dirty="0" smtClean="0"/>
              <a:t>is a guideline or </a:t>
            </a:r>
            <a:r>
              <a:rPr lang="en-US" sz="2800" dirty="0"/>
              <a:t>documentation that reflects agreements on products, practices, or operations by nationally or internationally recognized industrial, professional, trade associations or governmental bodies. </a:t>
            </a:r>
          </a:p>
          <a:p>
            <a:pPr lvl="1">
              <a:lnSpc>
                <a:spcPct val="90000"/>
              </a:lnSpc>
            </a:pPr>
            <a:r>
              <a:rPr lang="en-US" sz="2400" dirty="0"/>
              <a:t>Note: This concept applies to formal, approved standards, as contrasted to de facto standards and proprietary standards, which are exceptions to this concept.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2" cstate="print"/>
          <a:srcRect/>
          <a:stretch>
            <a:fillRect/>
          </a:stretch>
        </p:blipFill>
        <p:spPr bwMode="auto">
          <a:xfrm>
            <a:off x="609600" y="0"/>
            <a:ext cx="7991475"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2" cstate="print"/>
          <a:srcRect/>
          <a:stretch>
            <a:fillRect/>
          </a:stretch>
        </p:blipFill>
        <p:spPr bwMode="auto">
          <a:xfrm>
            <a:off x="152400" y="0"/>
            <a:ext cx="89916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2" cstate="print"/>
          <a:srcRect/>
          <a:stretch>
            <a:fillRect/>
          </a:stretch>
        </p:blipFill>
        <p:spPr bwMode="auto">
          <a:xfrm>
            <a:off x="442913" y="152400"/>
            <a:ext cx="8258175" cy="65532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228600"/>
            <a:ext cx="8763000" cy="838200"/>
          </a:xfrm>
          <a:solidFill>
            <a:srgbClr val="CBD72F"/>
          </a:solidFill>
        </p:spPr>
        <p:txBody>
          <a:bodyPr/>
          <a:lstStyle/>
          <a:p>
            <a:r>
              <a:rPr lang="en-US" sz="4000"/>
              <a:t>How good is the assessment?</a:t>
            </a:r>
          </a:p>
        </p:txBody>
      </p:sp>
      <p:pic>
        <p:nvPicPr>
          <p:cNvPr id="171012" name="Picture 4" descr="MCBD05028_0000[1]"/>
          <p:cNvPicPr>
            <a:picLocks noChangeAspect="1" noChangeArrowheads="1"/>
          </p:cNvPicPr>
          <p:nvPr/>
        </p:nvPicPr>
        <p:blipFill>
          <a:blip r:embed="rId2" cstate="print"/>
          <a:srcRect/>
          <a:stretch>
            <a:fillRect/>
          </a:stretch>
        </p:blipFill>
        <p:spPr bwMode="auto">
          <a:xfrm>
            <a:off x="2876550" y="1600200"/>
            <a:ext cx="3671888" cy="44196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685800"/>
            <a:ext cx="8458200" cy="1219200"/>
          </a:xfrm>
          <a:solidFill>
            <a:srgbClr val="FFFF00">
              <a:alpha val="38000"/>
            </a:srgbClr>
          </a:solidFill>
        </p:spPr>
        <p:txBody>
          <a:bodyPr>
            <a:normAutofit fontScale="90000"/>
          </a:bodyPr>
          <a:lstStyle/>
          <a:p>
            <a:r>
              <a:rPr lang="en-US" sz="4000" dirty="0"/>
              <a:t>Standards for Judging the Quality of Assessments</a:t>
            </a:r>
          </a:p>
        </p:txBody>
      </p:sp>
      <p:sp>
        <p:nvSpPr>
          <p:cNvPr id="78851" name="Rectangle 3"/>
          <p:cNvSpPr>
            <a:spLocks noGrp="1" noChangeArrowheads="1"/>
          </p:cNvSpPr>
          <p:nvPr>
            <p:ph idx="1"/>
          </p:nvPr>
        </p:nvSpPr>
        <p:spPr/>
        <p:txBody>
          <a:bodyPr/>
          <a:lstStyle/>
          <a:p>
            <a:r>
              <a:rPr lang="en-US" dirty="0"/>
              <a:t>How do we evaluate assessments?  What standards do we use? </a:t>
            </a:r>
            <a:endParaRPr lang="en-US" dirty="0" smtClean="0"/>
          </a:p>
          <a:p>
            <a:pPr>
              <a:buNone/>
            </a:pPr>
            <a:r>
              <a:rPr lang="en-US" dirty="0" smtClean="0"/>
              <a:t> </a:t>
            </a:r>
            <a:endParaRPr lang="en-US" dirty="0"/>
          </a:p>
          <a:p>
            <a:r>
              <a:rPr lang="en-US" dirty="0"/>
              <a:t>These standards are found in the psychometric literature and documented in the </a:t>
            </a:r>
            <a:r>
              <a:rPr lang="en-US" i="1" dirty="0" smtClean="0"/>
              <a:t>Standards for Educational and Psychological Testing (current version released 2014)</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685800"/>
            <a:ext cx="8229600" cy="1066800"/>
          </a:xfrm>
        </p:spPr>
        <p:txBody>
          <a:bodyPr/>
          <a:lstStyle/>
          <a:p>
            <a:r>
              <a:rPr lang="en-US" dirty="0"/>
              <a:t>Definitions</a:t>
            </a:r>
          </a:p>
        </p:txBody>
      </p:sp>
      <p:sp>
        <p:nvSpPr>
          <p:cNvPr id="58371" name="Rectangle 3"/>
          <p:cNvSpPr>
            <a:spLocks noGrp="1" noChangeArrowheads="1"/>
          </p:cNvSpPr>
          <p:nvPr>
            <p:ph idx="1"/>
          </p:nvPr>
        </p:nvSpPr>
        <p:spPr>
          <a:xfrm>
            <a:off x="1371600" y="1981200"/>
            <a:ext cx="7620000" cy="4648200"/>
          </a:xfrm>
        </p:spPr>
        <p:txBody>
          <a:bodyPr/>
          <a:lstStyle/>
          <a:p>
            <a:r>
              <a:rPr lang="en-US" dirty="0"/>
              <a:t>STANDARD- An exact value, a physical entity, or an abstract concept, established and defined by authority, custom, or common consent to serve as a reference, model, or rule in measuring quantities or qualities, establishing practices or procedures, or evaluating results.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609600"/>
            <a:ext cx="7924800" cy="1219200"/>
          </a:xfrm>
          <a:solidFill>
            <a:srgbClr val="FFFF00">
              <a:alpha val="38000"/>
            </a:srgbClr>
          </a:solidFill>
        </p:spPr>
        <p:txBody>
          <a:bodyPr>
            <a:normAutofit fontScale="90000"/>
          </a:bodyPr>
          <a:lstStyle/>
          <a:p>
            <a:r>
              <a:rPr lang="en-US" sz="4000"/>
              <a:t>Standards for Judging the Quality of Assessments</a:t>
            </a:r>
          </a:p>
        </p:txBody>
      </p:sp>
      <p:sp>
        <p:nvSpPr>
          <p:cNvPr id="106499" name="Rectangle 3"/>
          <p:cNvSpPr>
            <a:spLocks noGrp="1" noChangeArrowheads="1"/>
          </p:cNvSpPr>
          <p:nvPr>
            <p:ph idx="1"/>
          </p:nvPr>
        </p:nvSpPr>
        <p:spPr/>
        <p:txBody>
          <a:bodyPr/>
          <a:lstStyle/>
          <a:p>
            <a:r>
              <a:rPr lang="en-US" dirty="0"/>
              <a:t>The most important standard is validity, which assumes that the test is reliable or consistent.  The third traditional standard is usability</a:t>
            </a:r>
            <a:r>
              <a:rPr lang="en-US" dirty="0" smtClean="0"/>
              <a:t>. Fairness is increasingly seen as one of the big three that includes validity and reliability (See 2014 standards)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33400" y="609600"/>
            <a:ext cx="8229600" cy="1066800"/>
          </a:xfrm>
          <a:solidFill>
            <a:srgbClr val="FFFF66"/>
          </a:solidFill>
        </p:spPr>
        <p:txBody>
          <a:bodyPr/>
          <a:lstStyle/>
          <a:p>
            <a:r>
              <a:rPr lang="en-US" dirty="0"/>
              <a:t>Reliability</a:t>
            </a:r>
          </a:p>
        </p:txBody>
      </p:sp>
      <p:sp>
        <p:nvSpPr>
          <p:cNvPr id="154627" name="Rectangle 3"/>
          <p:cNvSpPr>
            <a:spLocks noGrp="1" noChangeArrowheads="1"/>
          </p:cNvSpPr>
          <p:nvPr>
            <p:ph idx="1"/>
          </p:nvPr>
        </p:nvSpPr>
        <p:spPr>
          <a:xfrm>
            <a:off x="1295400" y="1752600"/>
            <a:ext cx="7696200" cy="4800600"/>
          </a:xfrm>
        </p:spPr>
        <p:txBody>
          <a:bodyPr/>
          <a:lstStyle/>
          <a:p>
            <a:r>
              <a:rPr lang="en-US" dirty="0"/>
              <a:t>Reliability means consistency across administration and users.</a:t>
            </a:r>
          </a:p>
          <a:p>
            <a:r>
              <a:rPr lang="en-US" dirty="0"/>
              <a:t>Reliability is related to the number of items in traditional test, but traditional indices, like Cronbach’s alpha may have little meaning for performance task, which are usually not </a:t>
            </a:r>
            <a:r>
              <a:rPr lang="en-US" dirty="0" smtClean="0"/>
              <a:t>generalizable.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Reliability (definition)</a:t>
            </a:r>
          </a:p>
        </p:txBody>
      </p:sp>
      <p:sp>
        <p:nvSpPr>
          <p:cNvPr id="156675" name="Rectangle 3"/>
          <p:cNvSpPr>
            <a:spLocks noGrp="1" noChangeArrowheads="1"/>
          </p:cNvSpPr>
          <p:nvPr>
            <p:ph idx="1"/>
          </p:nvPr>
        </p:nvSpPr>
        <p:spPr/>
        <p:txBody>
          <a:bodyPr/>
          <a:lstStyle/>
          <a:p>
            <a:r>
              <a:rPr lang="en-US" dirty="0"/>
              <a:t> Test reliability refers to the degree to which a test is consistent and stable in measuring what it is intended to measure</a:t>
            </a:r>
            <a:r>
              <a:rPr lang="en-US" dirty="0" smtClean="0"/>
              <a:t>.</a:t>
            </a:r>
          </a:p>
          <a:p>
            <a:pPr>
              <a:buNone/>
            </a:pPr>
            <a:r>
              <a:rPr lang="en-US" dirty="0" smtClean="0"/>
              <a:t> </a:t>
            </a:r>
            <a:endParaRPr lang="en-US" dirty="0"/>
          </a:p>
          <a:p>
            <a:r>
              <a:rPr lang="en-US" dirty="0"/>
              <a:t>Most simply put, a test is reliable if it is consistent within itself and across time.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solidFill>
            <a:srgbClr val="FFFF66"/>
          </a:solidFill>
        </p:spPr>
        <p:txBody>
          <a:bodyPr/>
          <a:lstStyle/>
          <a:p>
            <a:r>
              <a:rPr lang="en-US" dirty="0"/>
              <a:t>Usability</a:t>
            </a:r>
          </a:p>
        </p:txBody>
      </p:sp>
      <p:sp>
        <p:nvSpPr>
          <p:cNvPr id="155651" name="Rectangle 3"/>
          <p:cNvSpPr>
            <a:spLocks noGrp="1" noChangeArrowheads="1"/>
          </p:cNvSpPr>
          <p:nvPr>
            <p:ph idx="1"/>
          </p:nvPr>
        </p:nvSpPr>
        <p:spPr/>
        <p:txBody>
          <a:bodyPr/>
          <a:lstStyle/>
          <a:p>
            <a:r>
              <a:rPr lang="en-US" dirty="0"/>
              <a:t>Usability means practicability – the ability to easily use and implement the assessment</a:t>
            </a:r>
            <a:r>
              <a:rPr lang="en-US" dirty="0" smtClean="0"/>
              <a:t>.</a:t>
            </a:r>
          </a:p>
          <a:p>
            <a:endParaRPr lang="en-US" dirty="0"/>
          </a:p>
          <a:p>
            <a:r>
              <a:rPr lang="en-US" dirty="0"/>
              <a:t>Cumbersome assessments are difficult to manage and create invalidity during administration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685800"/>
            <a:ext cx="8229600" cy="1524000"/>
          </a:xfrm>
        </p:spPr>
        <p:txBody>
          <a:bodyPr>
            <a:normAutofit/>
          </a:bodyPr>
          <a:lstStyle/>
          <a:p>
            <a:r>
              <a:rPr lang="en-US" dirty="0" smtClean="0"/>
              <a:t>Validity as the most important standard?</a:t>
            </a:r>
            <a:endParaRPr lang="en-US" dirty="0"/>
          </a:p>
        </p:txBody>
      </p:sp>
      <p:sp>
        <p:nvSpPr>
          <p:cNvPr id="107523" name="Rectangle 3"/>
          <p:cNvSpPr>
            <a:spLocks noGrp="1" noChangeArrowheads="1"/>
          </p:cNvSpPr>
          <p:nvPr>
            <p:ph idx="1"/>
          </p:nvPr>
        </p:nvSpPr>
        <p:spPr>
          <a:xfrm>
            <a:off x="1371600" y="2133600"/>
            <a:ext cx="7620000" cy="4419600"/>
          </a:xfrm>
        </p:spPr>
        <p:txBody>
          <a:bodyPr/>
          <a:lstStyle/>
          <a:p>
            <a:r>
              <a:rPr lang="en-US" sz="4000" dirty="0"/>
              <a:t>The concept of validity has changed significantly over time and current conceptualizations are difficult for </a:t>
            </a:r>
            <a:r>
              <a:rPr lang="en-US" sz="4000" dirty="0" smtClean="0"/>
              <a:t>many </a:t>
            </a:r>
            <a:r>
              <a:rPr lang="en-US" sz="4000" dirty="0"/>
              <a:t>to grasp</a:t>
            </a:r>
            <a:r>
              <a:rPr lang="en-US" sz="4000" dirty="0" smtClean="0"/>
              <a:t>.</a:t>
            </a:r>
          </a:p>
          <a:p>
            <a:r>
              <a:rPr lang="en-US" sz="4000" dirty="0" smtClean="0"/>
              <a:t>Debates about test validity continue.</a:t>
            </a:r>
            <a:endParaRPr lang="en-US" sz="4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READING</a:t>
            </a:r>
          </a:p>
        </p:txBody>
      </p:sp>
      <p:pic>
        <p:nvPicPr>
          <p:cNvPr id="121861" name="Picture 5"/>
          <p:cNvPicPr>
            <a:picLocks noChangeAspect="1" noChangeArrowheads="1"/>
          </p:cNvPicPr>
          <p:nvPr/>
        </p:nvPicPr>
        <p:blipFill>
          <a:blip r:embed="rId2" cstate="print"/>
          <a:srcRect/>
          <a:stretch>
            <a:fillRect/>
          </a:stretch>
        </p:blipFill>
        <p:spPr bwMode="auto">
          <a:xfrm>
            <a:off x="228600" y="685800"/>
            <a:ext cx="8753475" cy="3276600"/>
          </a:xfrm>
          <a:prstGeom prst="rect">
            <a:avLst/>
          </a:prstGeom>
          <a:noFill/>
          <a:ln w="12700" cap="sq">
            <a:noFill/>
            <a:miter lim="800000"/>
            <a:headEnd type="none" w="sm" len="sm"/>
            <a:tailEnd type="none" w="sm" len="sm"/>
          </a:ln>
          <a:effectLst/>
        </p:spPr>
      </p:pic>
      <p:pic>
        <p:nvPicPr>
          <p:cNvPr id="121862" name="Picture 6"/>
          <p:cNvPicPr>
            <a:picLocks noChangeAspect="1" noChangeArrowheads="1"/>
          </p:cNvPicPr>
          <p:nvPr/>
        </p:nvPicPr>
        <p:blipFill>
          <a:blip r:embed="rId3" cstate="print"/>
          <a:srcRect/>
          <a:stretch>
            <a:fillRect/>
          </a:stretch>
        </p:blipFill>
        <p:spPr bwMode="auto">
          <a:xfrm>
            <a:off x="304800" y="4191000"/>
            <a:ext cx="8686800" cy="2332038"/>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xfrm>
            <a:off x="1295400" y="228600"/>
            <a:ext cx="7696200" cy="838200"/>
          </a:xfrm>
        </p:spPr>
        <p:txBody>
          <a:bodyPr/>
          <a:lstStyle/>
          <a:p>
            <a:r>
              <a:rPr lang="en-US"/>
              <a:t>Reading</a:t>
            </a:r>
          </a:p>
        </p:txBody>
      </p:sp>
      <p:pic>
        <p:nvPicPr>
          <p:cNvPr id="118789" name="Picture 5"/>
          <p:cNvPicPr>
            <a:picLocks noChangeAspect="1" noChangeArrowheads="1"/>
          </p:cNvPicPr>
          <p:nvPr/>
        </p:nvPicPr>
        <p:blipFill>
          <a:blip r:embed="rId2" cstate="print"/>
          <a:srcRect/>
          <a:stretch>
            <a:fillRect/>
          </a:stretch>
        </p:blipFill>
        <p:spPr bwMode="auto">
          <a:xfrm>
            <a:off x="533400" y="1447800"/>
            <a:ext cx="8458200" cy="37465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762000"/>
            <a:ext cx="8229600" cy="1066800"/>
          </a:xfrm>
          <a:solidFill>
            <a:srgbClr val="FFFF00"/>
          </a:solidFill>
        </p:spPr>
        <p:txBody>
          <a:bodyPr/>
          <a:lstStyle/>
          <a:p>
            <a:r>
              <a:rPr lang="en-US" dirty="0"/>
              <a:t>Current </a:t>
            </a:r>
            <a:r>
              <a:rPr lang="en-US" dirty="0" smtClean="0"/>
              <a:t>Conceptions of Validity</a:t>
            </a:r>
            <a:endParaRPr lang="en-US" dirty="0"/>
          </a:p>
        </p:txBody>
      </p:sp>
      <p:sp>
        <p:nvSpPr>
          <p:cNvPr id="150531" name="Rectangle 3"/>
          <p:cNvSpPr>
            <a:spLocks noGrp="1" noChangeArrowheads="1"/>
          </p:cNvSpPr>
          <p:nvPr>
            <p:ph idx="1"/>
          </p:nvPr>
        </p:nvSpPr>
        <p:spPr>
          <a:xfrm>
            <a:off x="1295400" y="1905000"/>
            <a:ext cx="7696200" cy="4648200"/>
          </a:xfrm>
        </p:spPr>
        <p:txBody>
          <a:bodyPr/>
          <a:lstStyle/>
          <a:p>
            <a:r>
              <a:rPr lang="en-US" dirty="0"/>
              <a:t>Validity is about what the score from a test means- how we </a:t>
            </a:r>
            <a:r>
              <a:rPr lang="en-US" dirty="0" smtClean="0"/>
              <a:t>intend to interpret </a:t>
            </a:r>
            <a:r>
              <a:rPr lang="en-US" dirty="0"/>
              <a:t>those meanings </a:t>
            </a:r>
            <a:r>
              <a:rPr lang="en-US" dirty="0" smtClean="0"/>
              <a:t> and whether those interpretations are appropriate and in </a:t>
            </a:r>
            <a:r>
              <a:rPr lang="en-US" dirty="0"/>
              <a:t>line with our original </a:t>
            </a:r>
            <a:r>
              <a:rPr lang="en-US" dirty="0" smtClean="0"/>
              <a:t>purpose.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p:txBody>
          <a:bodyPr/>
          <a:lstStyle/>
          <a:p>
            <a:r>
              <a:rPr lang="en-US"/>
              <a:t>Reading</a:t>
            </a:r>
          </a:p>
        </p:txBody>
      </p:sp>
      <p:pic>
        <p:nvPicPr>
          <p:cNvPr id="130052" name="Picture 4"/>
          <p:cNvPicPr>
            <a:picLocks noChangeAspect="1" noChangeArrowheads="1"/>
          </p:cNvPicPr>
          <p:nvPr/>
        </p:nvPicPr>
        <p:blipFill>
          <a:blip r:embed="rId2" cstate="print"/>
          <a:srcRect/>
          <a:stretch>
            <a:fillRect/>
          </a:stretch>
        </p:blipFill>
        <p:spPr bwMode="auto">
          <a:xfrm>
            <a:off x="228600" y="990600"/>
            <a:ext cx="8686800" cy="4038600"/>
          </a:xfrm>
          <a:prstGeom prst="rect">
            <a:avLst/>
          </a:prstGeom>
          <a:noFill/>
          <a:ln w="12700" cap="sq">
            <a:noFill/>
            <a:miter lim="800000"/>
            <a:headEnd type="none" w="sm" len="sm"/>
            <a:tailEnd type="none" w="sm" len="sm"/>
          </a:ln>
          <a:effectLst/>
        </p:spPr>
      </p:pic>
      <p:pic>
        <p:nvPicPr>
          <p:cNvPr id="130054" name="Picture 6"/>
          <p:cNvPicPr>
            <a:picLocks noChangeAspect="1" noChangeArrowheads="1"/>
          </p:cNvPicPr>
          <p:nvPr/>
        </p:nvPicPr>
        <p:blipFill>
          <a:blip r:embed="rId3" cstate="print"/>
          <a:srcRect/>
          <a:stretch>
            <a:fillRect/>
          </a:stretch>
        </p:blipFill>
        <p:spPr bwMode="auto">
          <a:xfrm>
            <a:off x="85725" y="5334000"/>
            <a:ext cx="9058275" cy="111442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Reading</a:t>
            </a:r>
          </a:p>
        </p:txBody>
      </p:sp>
      <p:pic>
        <p:nvPicPr>
          <p:cNvPr id="132100" name="Picture 4"/>
          <p:cNvPicPr>
            <a:picLocks noChangeAspect="1" noChangeArrowheads="1"/>
          </p:cNvPicPr>
          <p:nvPr/>
        </p:nvPicPr>
        <p:blipFill>
          <a:blip r:embed="rId2" cstate="print"/>
          <a:srcRect/>
          <a:stretch>
            <a:fillRect/>
          </a:stretch>
        </p:blipFill>
        <p:spPr bwMode="auto">
          <a:xfrm>
            <a:off x="152400" y="990600"/>
            <a:ext cx="8686800" cy="50292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Definitions-Types of Standards</a:t>
            </a:r>
            <a:endParaRPr lang="en-US" dirty="0"/>
          </a:p>
        </p:txBody>
      </p:sp>
      <p:pic>
        <p:nvPicPr>
          <p:cNvPr id="59396" name="Picture 4"/>
          <p:cNvPicPr>
            <a:picLocks noChangeAspect="1" noChangeArrowheads="1"/>
          </p:cNvPicPr>
          <p:nvPr/>
        </p:nvPicPr>
        <p:blipFill>
          <a:blip r:embed="rId2" cstate="print"/>
          <a:srcRect/>
          <a:stretch>
            <a:fillRect/>
          </a:stretch>
        </p:blipFill>
        <p:spPr bwMode="auto">
          <a:xfrm>
            <a:off x="1295400" y="2209800"/>
            <a:ext cx="7620000" cy="1079500"/>
          </a:xfrm>
          <a:prstGeom prst="rect">
            <a:avLst/>
          </a:prstGeom>
          <a:noFill/>
          <a:ln w="12700" cap="sq">
            <a:noFill/>
            <a:miter lim="800000"/>
            <a:headEnd type="none" w="sm" len="sm"/>
            <a:tailEnd type="none" w="sm" len="sm"/>
          </a:ln>
          <a:effectLst/>
        </p:spPr>
      </p:pic>
      <p:pic>
        <p:nvPicPr>
          <p:cNvPr id="59397" name="Picture 5"/>
          <p:cNvPicPr>
            <a:picLocks noChangeAspect="1" noChangeArrowheads="1"/>
          </p:cNvPicPr>
          <p:nvPr/>
        </p:nvPicPr>
        <p:blipFill>
          <a:blip r:embed="rId3" cstate="print"/>
          <a:srcRect/>
          <a:stretch>
            <a:fillRect/>
          </a:stretch>
        </p:blipFill>
        <p:spPr bwMode="auto">
          <a:xfrm>
            <a:off x="1371600" y="3429000"/>
            <a:ext cx="7558088" cy="611188"/>
          </a:xfrm>
          <a:prstGeom prst="rect">
            <a:avLst/>
          </a:prstGeom>
          <a:noFill/>
          <a:ln w="12700" cap="sq">
            <a:noFill/>
            <a:miter lim="800000"/>
            <a:headEnd type="none" w="sm" len="sm"/>
            <a:tailEnd type="none" w="sm" len="sm"/>
          </a:ln>
          <a:effectLst/>
        </p:spPr>
      </p:pic>
      <p:pic>
        <p:nvPicPr>
          <p:cNvPr id="59398" name="Picture 6"/>
          <p:cNvPicPr>
            <a:picLocks noChangeAspect="1" noChangeArrowheads="1"/>
          </p:cNvPicPr>
          <p:nvPr/>
        </p:nvPicPr>
        <p:blipFill>
          <a:blip r:embed="rId4" cstate="print"/>
          <a:srcRect/>
          <a:stretch>
            <a:fillRect/>
          </a:stretch>
        </p:blipFill>
        <p:spPr bwMode="auto">
          <a:xfrm>
            <a:off x="1295400" y="5181600"/>
            <a:ext cx="7696200" cy="1387475"/>
          </a:xfrm>
          <a:prstGeom prst="rect">
            <a:avLst/>
          </a:prstGeom>
          <a:noFill/>
          <a:ln w="12700" cap="sq">
            <a:noFill/>
            <a:miter lim="800000"/>
            <a:headEnd type="none" w="sm" len="sm"/>
            <a:tailEnd type="none" w="sm" len="sm"/>
          </a:ln>
          <a:effectLst/>
        </p:spPr>
      </p:pic>
      <p:pic>
        <p:nvPicPr>
          <p:cNvPr id="59399" name="Picture 7"/>
          <p:cNvPicPr>
            <a:picLocks noChangeAspect="1" noChangeArrowheads="1"/>
          </p:cNvPicPr>
          <p:nvPr/>
        </p:nvPicPr>
        <p:blipFill>
          <a:blip r:embed="rId5" cstate="print"/>
          <a:srcRect/>
          <a:stretch>
            <a:fillRect/>
          </a:stretch>
        </p:blipFill>
        <p:spPr bwMode="auto">
          <a:xfrm>
            <a:off x="1371600" y="4267200"/>
            <a:ext cx="7620000" cy="801688"/>
          </a:xfrm>
          <a:prstGeom prst="rect">
            <a:avLst/>
          </a:prstGeom>
          <a:noFill/>
          <a:ln w="12700" cap="sq">
            <a:noFill/>
            <a:miter lim="800000"/>
            <a:headEnd type="none" w="sm" len="sm"/>
            <a:tailEnd type="none" w="sm" len="sm"/>
          </a:ln>
          <a:effectLst/>
        </p:spPr>
      </p:pic>
      <p:sp>
        <p:nvSpPr>
          <p:cNvPr id="59400" name="AutoShape 8"/>
          <p:cNvSpPr>
            <a:spLocks noChangeArrowheads="1"/>
          </p:cNvSpPr>
          <p:nvPr/>
        </p:nvSpPr>
        <p:spPr bwMode="auto">
          <a:xfrm>
            <a:off x="152400" y="5029200"/>
            <a:ext cx="1219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7" name="Picture 5"/>
          <p:cNvPicPr>
            <a:picLocks noChangeAspect="1" noChangeArrowheads="1"/>
          </p:cNvPicPr>
          <p:nvPr/>
        </p:nvPicPr>
        <p:blipFill>
          <a:blip r:embed="rId2" cstate="print"/>
          <a:srcRect/>
          <a:stretch>
            <a:fillRect/>
          </a:stretch>
        </p:blipFill>
        <p:spPr bwMode="auto">
          <a:xfrm>
            <a:off x="4267200" y="609600"/>
            <a:ext cx="4725988" cy="6029325"/>
          </a:xfrm>
          <a:prstGeom prst="rect">
            <a:avLst/>
          </a:prstGeom>
          <a:noFill/>
          <a:ln w="12700" cap="sq">
            <a:noFill/>
            <a:miter lim="800000"/>
            <a:headEnd type="none" w="sm" len="sm"/>
            <a:tailEnd type="none" w="sm" len="sm"/>
          </a:ln>
          <a:effectLst/>
        </p:spPr>
      </p:pic>
      <p:sp>
        <p:nvSpPr>
          <p:cNvPr id="151556" name="Rectangle 4"/>
          <p:cNvSpPr>
            <a:spLocks noGrp="1" noChangeArrowheads="1"/>
          </p:cNvSpPr>
          <p:nvPr>
            <p:ph type="title"/>
          </p:nvPr>
        </p:nvSpPr>
        <p:spPr>
          <a:xfrm>
            <a:off x="152400" y="609600"/>
            <a:ext cx="8229600" cy="1069848"/>
          </a:xfrm>
        </p:spPr>
        <p:txBody>
          <a:bodyPr/>
          <a:lstStyle/>
          <a:p>
            <a:r>
              <a:rPr lang="en-US" dirty="0"/>
              <a:t>Thinkers on validity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Thinkers on Validity</a:t>
            </a:r>
          </a:p>
        </p:txBody>
      </p:sp>
      <p:pic>
        <p:nvPicPr>
          <p:cNvPr id="197636" name="Picture 4"/>
          <p:cNvPicPr>
            <a:picLocks noChangeAspect="1" noChangeArrowheads="1"/>
          </p:cNvPicPr>
          <p:nvPr/>
        </p:nvPicPr>
        <p:blipFill>
          <a:blip r:embed="rId2" cstate="print"/>
          <a:srcRect/>
          <a:stretch>
            <a:fillRect/>
          </a:stretch>
        </p:blipFill>
        <p:spPr bwMode="auto">
          <a:xfrm>
            <a:off x="152400" y="1371600"/>
            <a:ext cx="8839200" cy="4495800"/>
          </a:xfrm>
          <a:prstGeom prst="rect">
            <a:avLst/>
          </a:prstGeom>
          <a:noFill/>
          <a:ln w="12700" cap="sq">
            <a:noFill/>
            <a:miter lim="800000"/>
            <a:headEnd type="none" w="sm" len="sm"/>
            <a:tailEnd type="none" w="sm" len="sm"/>
          </a:ln>
          <a:effectLst/>
        </p:spPr>
      </p:pic>
      <p:sp>
        <p:nvSpPr>
          <p:cNvPr id="197637" name="Text Box 5"/>
          <p:cNvSpPr txBox="1">
            <a:spLocks noChangeArrowheads="1"/>
          </p:cNvSpPr>
          <p:nvPr/>
        </p:nvSpPr>
        <p:spPr bwMode="auto">
          <a:xfrm>
            <a:off x="2819400" y="5943600"/>
            <a:ext cx="2971800" cy="519113"/>
          </a:xfrm>
          <a:prstGeom prst="rect">
            <a:avLst/>
          </a:prstGeom>
          <a:solidFill>
            <a:schemeClr val="bg2"/>
          </a:solidFill>
          <a:ln w="12700" cap="sq">
            <a:noFill/>
            <a:miter lim="800000"/>
            <a:headEnd type="none" w="sm" len="sm"/>
            <a:tailEnd type="none" w="sm" len="sm"/>
          </a:ln>
          <a:effectLst/>
        </p:spPr>
        <p:txBody>
          <a:bodyPr>
            <a:spAutoFit/>
          </a:bodyPr>
          <a:lstStyle/>
          <a:p>
            <a:pPr algn="ctr">
              <a:spcBef>
                <a:spcPct val="50000"/>
              </a:spcBef>
            </a:pPr>
            <a:r>
              <a:rPr lang="en-US" sz="2800" b="1">
                <a:effectLst>
                  <a:outerShdw blurRad="38100" dist="38100" dir="2700000" algn="tl">
                    <a:srgbClr val="000000"/>
                  </a:outerShdw>
                </a:effectLst>
              </a:rPr>
              <a:t>1982 Photo</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Michael Kane-An argument based approach to Validity</a:t>
            </a:r>
            <a:endParaRPr lang="en-US" dirty="0"/>
          </a:p>
        </p:txBody>
      </p:sp>
      <p:pic>
        <p:nvPicPr>
          <p:cNvPr id="218114" name="Picture 2" descr="http://www.cambridgeesol.org/LTRC2010/images/michael-kane.jpg"/>
          <p:cNvPicPr>
            <a:picLocks noChangeAspect="1" noChangeArrowheads="1"/>
          </p:cNvPicPr>
          <p:nvPr/>
        </p:nvPicPr>
        <p:blipFill>
          <a:blip r:embed="rId2" cstate="print"/>
          <a:srcRect/>
          <a:stretch>
            <a:fillRect/>
          </a:stretch>
        </p:blipFill>
        <p:spPr bwMode="auto">
          <a:xfrm>
            <a:off x="685799" y="2362200"/>
            <a:ext cx="3641413" cy="34290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533400"/>
            <a:ext cx="8229600" cy="1066800"/>
          </a:xfrm>
        </p:spPr>
        <p:txBody>
          <a:bodyPr/>
          <a:lstStyle/>
          <a:p>
            <a:r>
              <a:rPr lang="en-US" dirty="0"/>
              <a:t>Validity</a:t>
            </a:r>
          </a:p>
        </p:txBody>
      </p:sp>
      <p:sp>
        <p:nvSpPr>
          <p:cNvPr id="116739" name="Rectangle 3"/>
          <p:cNvSpPr>
            <a:spLocks noGrp="1" noChangeArrowheads="1"/>
          </p:cNvSpPr>
          <p:nvPr>
            <p:ph idx="1"/>
          </p:nvPr>
        </p:nvSpPr>
        <p:spPr>
          <a:xfrm>
            <a:off x="685800" y="1828800"/>
            <a:ext cx="8305800" cy="4876800"/>
          </a:xfrm>
          <a:solidFill>
            <a:srgbClr val="CBD72F"/>
          </a:solidFill>
        </p:spPr>
        <p:txBody>
          <a:bodyPr/>
          <a:lstStyle/>
          <a:p>
            <a:pPr>
              <a:lnSpc>
                <a:spcPct val="90000"/>
              </a:lnSpc>
            </a:pPr>
            <a:r>
              <a:rPr lang="en-US" dirty="0"/>
              <a:t>The understanding of validity as a static, “all or nothing” attribute is no longer in vogue</a:t>
            </a:r>
            <a:r>
              <a:rPr lang="en-US" dirty="0" smtClean="0"/>
              <a:t>.</a:t>
            </a:r>
          </a:p>
          <a:p>
            <a:pPr>
              <a:lnSpc>
                <a:spcPct val="90000"/>
              </a:lnSpc>
            </a:pPr>
            <a:endParaRPr lang="en-US" dirty="0"/>
          </a:p>
          <a:p>
            <a:pPr>
              <a:lnSpc>
                <a:spcPct val="90000"/>
              </a:lnSpc>
            </a:pPr>
            <a:r>
              <a:rPr lang="en-US" dirty="0"/>
              <a:t>The Trinity doctrine (construct, content, criterion) is also no longer accepted.  </a:t>
            </a:r>
            <a:endParaRPr lang="en-US" dirty="0" smtClean="0"/>
          </a:p>
          <a:p>
            <a:pPr>
              <a:lnSpc>
                <a:spcPct val="90000"/>
              </a:lnSpc>
              <a:buNone/>
            </a:pPr>
            <a:endParaRPr lang="en-US" dirty="0"/>
          </a:p>
          <a:p>
            <a:pPr>
              <a:lnSpc>
                <a:spcPct val="90000"/>
              </a:lnSpc>
            </a:pPr>
            <a:r>
              <a:rPr lang="en-US" dirty="0"/>
              <a:t>Instead some believe in the unitary concept of validity in which construct is the whole of validity and different aspects are types of evidence for the whole.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457200"/>
            <a:ext cx="8458200" cy="838200"/>
          </a:xfrm>
          <a:solidFill>
            <a:srgbClr val="CBD72F"/>
          </a:solidFill>
        </p:spPr>
        <p:txBody>
          <a:bodyPr/>
          <a:lstStyle/>
          <a:p>
            <a:r>
              <a:rPr lang="en-US" sz="3600"/>
              <a:t>The 1999 Standards on Validity</a:t>
            </a:r>
          </a:p>
        </p:txBody>
      </p:sp>
      <p:sp>
        <p:nvSpPr>
          <p:cNvPr id="108547" name="Rectangle 3"/>
          <p:cNvSpPr>
            <a:spLocks noGrp="1" noChangeArrowheads="1"/>
          </p:cNvSpPr>
          <p:nvPr>
            <p:ph idx="1"/>
          </p:nvPr>
        </p:nvSpPr>
        <p:spPr>
          <a:xfrm>
            <a:off x="1143000" y="1676400"/>
            <a:ext cx="7467600" cy="4876800"/>
          </a:xfrm>
          <a:solidFill>
            <a:srgbClr val="CBD72F"/>
          </a:solidFill>
        </p:spPr>
        <p:txBody>
          <a:bodyPr/>
          <a:lstStyle/>
          <a:p>
            <a:pPr>
              <a:lnSpc>
                <a:spcPct val="90000"/>
              </a:lnSpc>
            </a:pPr>
            <a:r>
              <a:rPr lang="en-US" dirty="0"/>
              <a:t>“The degree to which evidence and theory support the interpretation of test scores entailed by proposed used of tests.” (</a:t>
            </a:r>
            <a:r>
              <a:rPr lang="en-US" dirty="0" err="1"/>
              <a:t>AERA</a:t>
            </a:r>
            <a:r>
              <a:rPr lang="en-US" dirty="0"/>
              <a:t>/</a:t>
            </a:r>
            <a:r>
              <a:rPr lang="en-US" dirty="0" err="1"/>
              <a:t>APA</a:t>
            </a:r>
            <a:r>
              <a:rPr lang="en-US" dirty="0"/>
              <a:t>/</a:t>
            </a:r>
            <a:r>
              <a:rPr lang="en-US" dirty="0" err="1"/>
              <a:t>NCME</a:t>
            </a:r>
            <a:r>
              <a:rPr lang="en-US" dirty="0"/>
              <a:t>, 1999</a:t>
            </a:r>
            <a:r>
              <a:rPr lang="en-US" dirty="0" smtClean="0"/>
              <a:t>).</a:t>
            </a:r>
          </a:p>
          <a:p>
            <a:pPr>
              <a:lnSpc>
                <a:spcPct val="90000"/>
              </a:lnSpc>
              <a:buNone/>
            </a:pPr>
            <a:r>
              <a:rPr lang="en-US" dirty="0" smtClean="0"/>
              <a:t> </a:t>
            </a:r>
            <a:endParaRPr lang="en-US" dirty="0"/>
          </a:p>
          <a:p>
            <a:pPr lvl="1">
              <a:lnSpc>
                <a:spcPct val="90000"/>
              </a:lnSpc>
            </a:pPr>
            <a:r>
              <a:rPr lang="en-US" dirty="0">
                <a:solidFill>
                  <a:srgbClr val="002060"/>
                </a:solidFill>
              </a:rPr>
              <a:t>This “new” definition differs from the classic one which talks about the test measuring what it is intended to measure – the focus here is on the test scores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838200"/>
            <a:ext cx="8229600" cy="1066800"/>
          </a:xfrm>
        </p:spPr>
        <p:txBody>
          <a:bodyPr/>
          <a:lstStyle/>
          <a:p>
            <a:r>
              <a:rPr lang="en-US" dirty="0"/>
              <a:t>Changing conceptions</a:t>
            </a:r>
          </a:p>
        </p:txBody>
      </p:sp>
      <p:sp>
        <p:nvSpPr>
          <p:cNvPr id="117763" name="Rectangle 3"/>
          <p:cNvSpPr>
            <a:spLocks noGrp="1" noChangeArrowheads="1"/>
          </p:cNvSpPr>
          <p:nvPr>
            <p:ph idx="1"/>
          </p:nvPr>
        </p:nvSpPr>
        <p:spPr>
          <a:xfrm>
            <a:off x="685800" y="1981200"/>
            <a:ext cx="8001000" cy="4038600"/>
          </a:xfrm>
          <a:solidFill>
            <a:srgbClr val="CBD72F"/>
          </a:solidFill>
        </p:spPr>
        <p:txBody>
          <a:bodyPr>
            <a:normAutofit/>
          </a:bodyPr>
          <a:lstStyle/>
          <a:p>
            <a:r>
              <a:rPr lang="en-US" dirty="0"/>
              <a:t>The most important influences on the definitions of validity in the 1985 and 1999 standards come from the work of Lee J. </a:t>
            </a:r>
            <a:r>
              <a:rPr lang="en-US" dirty="0" err="1"/>
              <a:t>Cronbach</a:t>
            </a:r>
            <a:r>
              <a:rPr lang="en-US" dirty="0"/>
              <a:t> and Samuel </a:t>
            </a:r>
            <a:r>
              <a:rPr lang="en-US" dirty="0" err="1" smtClean="0"/>
              <a:t>Messick</a:t>
            </a:r>
            <a:r>
              <a:rPr lang="en-US" dirty="0" smtClean="0"/>
              <a:t>.</a:t>
            </a:r>
          </a:p>
          <a:p>
            <a:endParaRPr lang="en-US" dirty="0" smtClean="0"/>
          </a:p>
          <a:p>
            <a:r>
              <a:rPr lang="en-US" dirty="0" smtClean="0"/>
              <a:t>Future work is likely to be based on the conceptualization of Michael Kane and his argument-based approach to validity and validation.</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p:cNvPicPr>
            <a:picLocks noChangeAspect="1" noChangeArrowheads="1"/>
          </p:cNvPicPr>
          <p:nvPr/>
        </p:nvPicPr>
        <p:blipFill>
          <a:blip r:embed="rId2" cstate="print"/>
          <a:srcRect/>
          <a:stretch>
            <a:fillRect/>
          </a:stretch>
        </p:blipFill>
        <p:spPr bwMode="auto">
          <a:xfrm>
            <a:off x="304800" y="762000"/>
            <a:ext cx="8610600" cy="52578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p:cNvPicPr>
            <a:picLocks noChangeAspect="1" noChangeArrowheads="1"/>
          </p:cNvPicPr>
          <p:nvPr/>
        </p:nvPicPr>
        <p:blipFill>
          <a:blip r:embed="rId2" cstate="print"/>
          <a:srcRect/>
          <a:stretch>
            <a:fillRect/>
          </a:stretch>
        </p:blipFill>
        <p:spPr bwMode="auto">
          <a:xfrm>
            <a:off x="685801" y="533400"/>
            <a:ext cx="7772400" cy="3962400"/>
          </a:xfrm>
          <a:prstGeom prst="rect">
            <a:avLst/>
          </a:prstGeom>
          <a:noFill/>
          <a:ln w="12700" cap="sq">
            <a:noFill/>
            <a:miter lim="800000"/>
            <a:headEnd type="none" w="sm" len="sm"/>
            <a:tailEnd type="none" w="sm" len="sm"/>
          </a:ln>
          <a:effectLst/>
        </p:spPr>
      </p:pic>
      <p:pic>
        <p:nvPicPr>
          <p:cNvPr id="163844" name="Picture 4"/>
          <p:cNvPicPr>
            <a:picLocks noChangeAspect="1" noChangeArrowheads="1"/>
          </p:cNvPicPr>
          <p:nvPr/>
        </p:nvPicPr>
        <p:blipFill>
          <a:blip r:embed="rId3" cstate="print"/>
          <a:srcRect/>
          <a:stretch>
            <a:fillRect/>
          </a:stretch>
        </p:blipFill>
        <p:spPr bwMode="auto">
          <a:xfrm>
            <a:off x="838200" y="4019973"/>
            <a:ext cx="1600200" cy="259588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838200"/>
            <a:ext cx="8229600" cy="1066800"/>
          </a:xfrm>
        </p:spPr>
        <p:txBody>
          <a:bodyPr/>
          <a:lstStyle/>
          <a:p>
            <a:r>
              <a:rPr lang="en-US" dirty="0" err="1"/>
              <a:t>Messick’s</a:t>
            </a:r>
            <a:r>
              <a:rPr lang="en-US" dirty="0"/>
              <a:t> Definition</a:t>
            </a:r>
          </a:p>
        </p:txBody>
      </p:sp>
      <p:sp>
        <p:nvSpPr>
          <p:cNvPr id="160771" name="Rectangle 3"/>
          <p:cNvSpPr>
            <a:spLocks noGrp="1" noChangeArrowheads="1"/>
          </p:cNvSpPr>
          <p:nvPr>
            <p:ph idx="1"/>
          </p:nvPr>
        </p:nvSpPr>
        <p:spPr>
          <a:xfrm>
            <a:off x="457200" y="1981200"/>
            <a:ext cx="8305800" cy="4593336"/>
          </a:xfrm>
        </p:spPr>
        <p:txBody>
          <a:bodyPr>
            <a:normAutofit/>
          </a:bodyPr>
          <a:lstStyle/>
          <a:p>
            <a:r>
              <a:rPr lang="en-US" sz="3600" dirty="0"/>
              <a:t>"…an integrated evaluative judgment of the degree to which empirical evidence and theoretical rationale support the adequacy and appropriateness of inferences and actions based on test scores and other modes of assessment."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52400" y="533400"/>
            <a:ext cx="8763000" cy="838200"/>
          </a:xfrm>
        </p:spPr>
        <p:txBody>
          <a:bodyPr/>
          <a:lstStyle/>
          <a:p>
            <a:r>
              <a:rPr lang="en-US" sz="3600" dirty="0"/>
              <a:t>Understanding Samuel </a:t>
            </a:r>
            <a:r>
              <a:rPr lang="en-US" sz="3600" dirty="0" err="1"/>
              <a:t>Messick</a:t>
            </a:r>
            <a:endParaRPr lang="en-US" sz="3600" dirty="0"/>
          </a:p>
        </p:txBody>
      </p:sp>
      <p:sp>
        <p:nvSpPr>
          <p:cNvPr id="157699" name="Rectangle 3"/>
          <p:cNvSpPr>
            <a:spLocks noGrp="1" noChangeArrowheads="1"/>
          </p:cNvSpPr>
          <p:nvPr>
            <p:ph idx="1"/>
          </p:nvPr>
        </p:nvSpPr>
        <p:spPr>
          <a:xfrm>
            <a:off x="609600" y="1447800"/>
            <a:ext cx="8001000" cy="5105400"/>
          </a:xfrm>
          <a:solidFill>
            <a:srgbClr val="CBD72F"/>
          </a:solidFill>
        </p:spPr>
        <p:txBody>
          <a:bodyPr/>
          <a:lstStyle/>
          <a:p>
            <a:pPr>
              <a:lnSpc>
                <a:spcPct val="90000"/>
              </a:lnSpc>
            </a:pPr>
            <a:r>
              <a:rPr lang="en-US" dirty="0"/>
              <a:t>To understand </a:t>
            </a:r>
            <a:r>
              <a:rPr lang="en-US" dirty="0" err="1"/>
              <a:t>Messick’s</a:t>
            </a:r>
            <a:r>
              <a:rPr lang="en-US" dirty="0"/>
              <a:t> writings we must appreciate that a test can never directly measure a construct, we can only infer about that construct from the results on the test.  </a:t>
            </a:r>
            <a:endParaRPr lang="en-US" dirty="0" smtClean="0"/>
          </a:p>
          <a:p>
            <a:pPr>
              <a:lnSpc>
                <a:spcPct val="90000"/>
              </a:lnSpc>
            </a:pPr>
            <a:endParaRPr lang="en-US" dirty="0"/>
          </a:p>
          <a:p>
            <a:pPr>
              <a:lnSpc>
                <a:spcPct val="90000"/>
              </a:lnSpc>
            </a:pPr>
            <a:r>
              <a:rPr lang="en-US" dirty="0"/>
              <a:t>Therefore we must collect evidence as in a court of law to prove the validity of our meanings and inferences from the test score.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5842</TotalTime>
  <Words>3107</Words>
  <Application>Microsoft Office PowerPoint</Application>
  <PresentationFormat>On-screen Show (4:3)</PresentationFormat>
  <Paragraphs>346</Paragraphs>
  <Slides>129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129</vt:i4>
      </vt:variant>
    </vt:vector>
  </HeadingPairs>
  <TitlesOfParts>
    <vt:vector size="137" baseType="lpstr">
      <vt:lpstr>Arial Narrow</vt:lpstr>
      <vt:lpstr>Georgia</vt:lpstr>
      <vt:lpstr>Tahoma</vt:lpstr>
      <vt:lpstr>Times New Roman</vt:lpstr>
      <vt:lpstr>Trebuchet MS</vt:lpstr>
      <vt:lpstr>Wingdings</vt:lpstr>
      <vt:lpstr>Wingdings 2</vt:lpstr>
      <vt:lpstr>Urban</vt:lpstr>
      <vt:lpstr>Lecture Series 2:  Standards &amp; Specifications for Assessments &amp; Items</vt:lpstr>
      <vt:lpstr>The process of Test Development</vt:lpstr>
      <vt:lpstr>The context</vt:lpstr>
      <vt:lpstr>Test Development</vt:lpstr>
      <vt:lpstr>TEST DEVELOPMENT</vt:lpstr>
      <vt:lpstr>Standards &amp; Specifications</vt:lpstr>
      <vt:lpstr>Definitions</vt:lpstr>
      <vt:lpstr>Definitions</vt:lpstr>
      <vt:lpstr>Definitions-Types of Standards</vt:lpstr>
      <vt:lpstr>Standards Governing Assessment Practice</vt:lpstr>
      <vt:lpstr>Standards</vt:lpstr>
      <vt:lpstr>PowerPoint Presentation</vt:lpstr>
      <vt:lpstr>Standards</vt:lpstr>
      <vt:lpstr>Standards</vt:lpstr>
      <vt:lpstr>The Latest Standards</vt:lpstr>
      <vt:lpstr>The Latest Standard</vt:lpstr>
      <vt:lpstr>The Latest Standard</vt:lpstr>
      <vt:lpstr>The Latest Standard</vt:lpstr>
      <vt:lpstr>Revision of the 1999 Standards</vt:lpstr>
      <vt:lpstr>The Latest Standards -Organization &amp; Content</vt:lpstr>
      <vt:lpstr>The Latest Standards Organization &amp; Content</vt:lpstr>
      <vt:lpstr>The Latest Standards Organization &amp; Content</vt:lpstr>
      <vt:lpstr>The Latest Standards Organization &amp; Content</vt:lpstr>
      <vt:lpstr>Standards &amp; Test Development</vt:lpstr>
      <vt:lpstr>Other Current Standards for Assessment Practice</vt:lpstr>
      <vt:lpstr>2014 Revision of the Standards</vt:lpstr>
      <vt:lpstr>Members of the 2014 Joint Committee. (Top row, left to right): Brian Gong, Laurie Wise, Fritz Drasgow, Michael Kolen, Denny Way, Paul Sackett, Frank Worrell. (Bottom row, left to right): Antonio E. Puente, Laura Hamilton, Barbara Plake, Joan Herman, Linda Cook, Nancy Tippins, Jo-Ida Hansen, Michael Kane</vt:lpstr>
      <vt:lpstr>Other Current Standards for Assessment Practice</vt:lpstr>
      <vt:lpstr>PowerPoint Presentation</vt:lpstr>
      <vt:lpstr>PowerPoint Presentation</vt:lpstr>
      <vt:lpstr>PowerPoint Presentation</vt:lpstr>
      <vt:lpstr>PowerPoint Presentation</vt:lpstr>
      <vt:lpstr>Your Assignment</vt:lpstr>
      <vt:lpstr>Writing a Purpose &amp; Rationale for Your Test</vt:lpstr>
      <vt:lpstr>Writing a Purpose &amp; Rationale for Your Test/Assessment</vt:lpstr>
      <vt:lpstr>Sample</vt:lpstr>
      <vt:lpstr>Sample</vt:lpstr>
      <vt:lpstr>Sample (continued)</vt:lpstr>
      <vt:lpstr>Sample</vt:lpstr>
      <vt:lpstr>Specifications</vt:lpstr>
      <vt:lpstr>Test Specifications</vt:lpstr>
      <vt:lpstr>Sample Question</vt:lpstr>
      <vt:lpstr>Sample Question</vt:lpstr>
      <vt:lpstr>Item &amp; test specifications</vt:lpstr>
      <vt:lpstr>What is a table of specifications for?</vt:lpstr>
      <vt:lpstr>What is a table of specifications for?</vt:lpstr>
      <vt:lpstr>What is a table of specifications for?</vt:lpstr>
      <vt:lpstr>SEA Sample</vt:lpstr>
      <vt:lpstr>PowerPoint Presentation</vt:lpstr>
      <vt:lpstr>PowerPoint Presentation</vt:lpstr>
      <vt:lpstr>Specifying the Cognitive Domain</vt:lpstr>
      <vt:lpstr>Specifying the Cognitive Domain</vt:lpstr>
      <vt:lpstr>Specifying the Cognitive Domain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Item Specifications</vt:lpstr>
      <vt:lpstr>Why Item specifications</vt:lpstr>
      <vt:lpstr>Why Item specifications</vt:lpstr>
      <vt:lpstr>The role of item specs</vt:lpstr>
      <vt:lpstr>The anatomy of item specs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good is the assessment?</vt:lpstr>
      <vt:lpstr>Standards for Judging the Quality of Assessments</vt:lpstr>
      <vt:lpstr>Standards for Judging the Quality of Assessments</vt:lpstr>
      <vt:lpstr>Reliability</vt:lpstr>
      <vt:lpstr>Reliability (definition)</vt:lpstr>
      <vt:lpstr>Usability</vt:lpstr>
      <vt:lpstr>Validity as the most important standard?</vt:lpstr>
      <vt:lpstr>READING</vt:lpstr>
      <vt:lpstr>Reading</vt:lpstr>
      <vt:lpstr>Current Conceptions of Validity</vt:lpstr>
      <vt:lpstr>Reading</vt:lpstr>
      <vt:lpstr>Reading</vt:lpstr>
      <vt:lpstr>Thinkers on validity</vt:lpstr>
      <vt:lpstr>Thinkers on Validity</vt:lpstr>
      <vt:lpstr>Michael Kane-An argument based approach to Validity</vt:lpstr>
      <vt:lpstr>Validity</vt:lpstr>
      <vt:lpstr>The 1999 Standards on Validity</vt:lpstr>
      <vt:lpstr>Changing conceptions</vt:lpstr>
      <vt:lpstr>PowerPoint Presentation</vt:lpstr>
      <vt:lpstr>PowerPoint Presentation</vt:lpstr>
      <vt:lpstr>Messick’s Definition</vt:lpstr>
      <vt:lpstr>Understanding Samuel Messick</vt:lpstr>
      <vt:lpstr>Changing Conceptions of Validity</vt:lpstr>
      <vt:lpstr>Changing Conceptions of Validity</vt:lpstr>
      <vt:lpstr>PowerPoint Presentation</vt:lpstr>
      <vt:lpstr>Validity Evidence?</vt:lpstr>
      <vt:lpstr>Accumulating &amp; Integrating Evidence</vt:lpstr>
      <vt:lpstr>Components of a Validity Argument</vt:lpstr>
      <vt:lpstr>PowerPoint Presentation</vt:lpstr>
      <vt:lpstr>PowerPoint Presentation</vt:lpstr>
      <vt:lpstr>Expanded quality criteria for Performance Assessments</vt:lpstr>
      <vt:lpstr>Expanded Criteria for Complex Assessments-the Authors</vt:lpstr>
      <vt:lpstr>PowerPoint Presentation</vt:lpstr>
      <vt:lpstr>Expanded Criteria</vt:lpstr>
      <vt:lpstr>Expanded Criteria</vt:lpstr>
      <vt:lpstr>Expanded Criteria</vt:lpstr>
      <vt:lpstr>Sample Question</vt:lpstr>
      <vt:lpstr>Sample Question</vt:lpstr>
      <vt:lpstr>Sample Question</vt:lpstr>
      <vt:lpstr>Many Samples from</vt:lpstr>
      <vt:lpstr>Presentation, Assembly, &amp; Administration</vt:lpstr>
      <vt:lpstr>Presentation, Assembly, &amp;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the West Indies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Standards &amp; Specifications for Assessments &amp; Items</dc:title>
  <dc:subject/>
  <dc:creator>jdelisle</dc:creator>
  <cp:keywords/>
  <dc:description/>
  <cp:lastModifiedBy>Jerome De Lisle</cp:lastModifiedBy>
  <cp:revision>70</cp:revision>
  <cp:lastPrinted>2016-11-23T16:21:47Z</cp:lastPrinted>
  <dcterms:created xsi:type="dcterms:W3CDTF">2007-01-27T14:18:11Z</dcterms:created>
  <dcterms:modified xsi:type="dcterms:W3CDTF">2016-11-24T03:42:43Z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TC011408321033</vt:lpwstr>
  </property>
</Properties>
</file>