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181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3B40D4-8D8B-4467-BC78-C9513B9E6234}" type="datetimeFigureOut">
              <a:rPr lang="en-GB" smtClean="0"/>
              <a:t>25/01/2014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28BB22-5A0E-4C69-A406-B41046DD7EAA}" type="slidenum">
              <a:rPr lang="en-GB" smtClean="0"/>
              <a:t>‹#›</a:t>
            </a:fld>
            <a:endParaRPr lang="en-GB"/>
          </a:p>
        </p:txBody>
      </p:sp>
    </p:spTree>
    <p:extLst>
      <p:ext uri="{BB962C8B-B14F-4D97-AF65-F5344CB8AC3E}">
        <p14:creationId xmlns:p14="http://schemas.microsoft.com/office/powerpoint/2010/main" val="4220183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F61314B-5B47-4B2D-8BBC-5D5581409580}" type="slidenum">
              <a:rPr lang="en-GB" smtClean="0"/>
              <a:pPr/>
              <a:t>1</a:t>
            </a:fld>
            <a:endParaRPr lang="en-GB"/>
          </a:p>
        </p:txBody>
      </p:sp>
    </p:spTree>
    <p:extLst>
      <p:ext uri="{BB962C8B-B14F-4D97-AF65-F5344CB8AC3E}">
        <p14:creationId xmlns:p14="http://schemas.microsoft.com/office/powerpoint/2010/main" val="12545160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DFDD6A-6EEF-42FD-9F58-0B029F9DA453}" type="slidenum">
              <a:rPr lang="en-US"/>
              <a:pPr/>
              <a:t>10</a:t>
            </a:fld>
            <a:endParaRPr lang="en-US"/>
          </a:p>
        </p:txBody>
      </p:sp>
      <p:sp>
        <p:nvSpPr>
          <p:cNvPr id="385026" name="Rectangle 2"/>
          <p:cNvSpPr>
            <a:spLocks noGrp="1" noRot="1" noChangeAspect="1" noChangeArrowheads="1" noTextEdit="1"/>
          </p:cNvSpPr>
          <p:nvPr>
            <p:ph type="sldImg"/>
          </p:nvPr>
        </p:nvSpPr>
        <p:spPr>
          <a:ln/>
        </p:spPr>
      </p:sp>
      <p:sp>
        <p:nvSpPr>
          <p:cNvPr id="385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7E4392-A513-440B-822D-A78EABC26301}" type="slidenum">
              <a:rPr lang="en-US"/>
              <a:pPr/>
              <a:t>11</a:t>
            </a:fld>
            <a:endParaRPr lang="en-US"/>
          </a:p>
        </p:txBody>
      </p:sp>
      <p:sp>
        <p:nvSpPr>
          <p:cNvPr id="331778" name="Rectangle 2"/>
          <p:cNvSpPr>
            <a:spLocks noGrp="1" noRot="1" noChangeAspect="1" noChangeArrowheads="1" noTextEdit="1"/>
          </p:cNvSpPr>
          <p:nvPr>
            <p:ph type="sldImg"/>
          </p:nvPr>
        </p:nvSpPr>
        <p:spPr>
          <a:ln/>
        </p:spPr>
      </p:sp>
      <p:sp>
        <p:nvSpPr>
          <p:cNvPr id="331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3076BA-E481-4918-AB22-17B86CA7061B}" type="slidenum">
              <a:rPr lang="en-US"/>
              <a:pPr/>
              <a:t>12</a:t>
            </a:fld>
            <a:endParaRPr lang="en-US"/>
          </a:p>
        </p:txBody>
      </p:sp>
      <p:sp>
        <p:nvSpPr>
          <p:cNvPr id="378882" name="Rectangle 2"/>
          <p:cNvSpPr>
            <a:spLocks noGrp="1" noRot="1" noChangeAspect="1" noChangeArrowheads="1" noTextEdit="1"/>
          </p:cNvSpPr>
          <p:nvPr>
            <p:ph type="sldImg"/>
          </p:nvPr>
        </p:nvSpPr>
        <p:spPr>
          <a:ln/>
        </p:spPr>
      </p:sp>
      <p:sp>
        <p:nvSpPr>
          <p:cNvPr id="3788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A8EE56-B53D-4BE1-9EF5-1BFC26211768}" type="slidenum">
              <a:rPr lang="en-US"/>
              <a:pPr/>
              <a:t>13</a:t>
            </a:fld>
            <a:endParaRPr lang="en-US"/>
          </a:p>
        </p:txBody>
      </p:sp>
      <p:sp>
        <p:nvSpPr>
          <p:cNvPr id="460802" name="Rectangle 2"/>
          <p:cNvSpPr>
            <a:spLocks noGrp="1" noRot="1" noChangeAspect="1" noChangeArrowheads="1" noTextEdit="1"/>
          </p:cNvSpPr>
          <p:nvPr>
            <p:ph type="sldImg"/>
          </p:nvPr>
        </p:nvSpPr>
        <p:spPr>
          <a:ln/>
        </p:spPr>
      </p:sp>
      <p:sp>
        <p:nvSpPr>
          <p:cNvPr id="460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BA9E8C9-FB4D-4A05-A480-55EA16CB517F}" type="slidenum">
              <a:rPr lang="en-US"/>
              <a:pPr/>
              <a:t>14</a:t>
            </a:fld>
            <a:endParaRPr lang="en-US"/>
          </a:p>
        </p:txBody>
      </p:sp>
      <p:sp>
        <p:nvSpPr>
          <p:cNvPr id="392194" name="Rectangle 2"/>
          <p:cNvSpPr>
            <a:spLocks noGrp="1" noRot="1" noChangeAspect="1" noChangeArrowheads="1" noTextEdit="1"/>
          </p:cNvSpPr>
          <p:nvPr>
            <p:ph type="sldImg"/>
          </p:nvPr>
        </p:nvSpPr>
        <p:spPr>
          <a:ln/>
        </p:spPr>
      </p:sp>
      <p:sp>
        <p:nvSpPr>
          <p:cNvPr id="392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6FE162-1EDB-4447-A5B9-C95DBFCEAA4D}" type="slidenum">
              <a:rPr lang="en-US"/>
              <a:pPr/>
              <a:t>15</a:t>
            </a:fld>
            <a:endParaRPr lang="en-US"/>
          </a:p>
        </p:txBody>
      </p:sp>
      <p:sp>
        <p:nvSpPr>
          <p:cNvPr id="393218" name="Rectangle 2"/>
          <p:cNvSpPr>
            <a:spLocks noGrp="1" noRot="1" noChangeAspect="1" noChangeArrowheads="1" noTextEdit="1"/>
          </p:cNvSpPr>
          <p:nvPr>
            <p:ph type="sldImg"/>
          </p:nvPr>
        </p:nvSpPr>
        <p:spPr>
          <a:ln/>
        </p:spPr>
      </p:sp>
      <p:sp>
        <p:nvSpPr>
          <p:cNvPr id="3932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0F88A6-6BC0-4C7C-AABE-0A27E8BAC5C1}" type="slidenum">
              <a:rPr lang="en-US"/>
              <a:pPr/>
              <a:t>16</a:t>
            </a:fld>
            <a:endParaRPr lang="en-US"/>
          </a:p>
        </p:txBody>
      </p:sp>
      <p:sp>
        <p:nvSpPr>
          <p:cNvPr id="386050" name="Rectangle 2"/>
          <p:cNvSpPr>
            <a:spLocks noGrp="1" noRot="1" noChangeAspect="1" noChangeArrowheads="1" noTextEdit="1"/>
          </p:cNvSpPr>
          <p:nvPr>
            <p:ph type="sldImg"/>
          </p:nvPr>
        </p:nvSpPr>
        <p:spPr>
          <a:ln/>
        </p:spPr>
      </p:sp>
      <p:sp>
        <p:nvSpPr>
          <p:cNvPr id="386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C56F46-A4B8-4C5C-9BB4-BA41B86298AB}" type="slidenum">
              <a:rPr lang="en-US"/>
              <a:pPr/>
              <a:t>17</a:t>
            </a:fld>
            <a:endParaRPr lang="en-US"/>
          </a:p>
        </p:txBody>
      </p:sp>
      <p:sp>
        <p:nvSpPr>
          <p:cNvPr id="389122" name="Rectangle 2"/>
          <p:cNvSpPr>
            <a:spLocks noGrp="1" noRot="1" noChangeAspect="1" noChangeArrowheads="1" noTextEdit="1"/>
          </p:cNvSpPr>
          <p:nvPr>
            <p:ph type="sldImg"/>
          </p:nvPr>
        </p:nvSpPr>
        <p:spPr>
          <a:ln/>
        </p:spPr>
      </p:sp>
      <p:sp>
        <p:nvSpPr>
          <p:cNvPr id="3891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4BDD444-31B8-4A51-92AB-5E98A0127BC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4BDD444-31B8-4A51-92AB-5E98A0127BC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B1CDDA2-D321-418D-8F9C-B9DD13522F2B}" type="slidenum">
              <a:rPr lang="en-US"/>
              <a:pPr/>
              <a:t>2</a:t>
            </a:fld>
            <a:endParaRPr lang="en-US"/>
          </a:p>
        </p:txBody>
      </p:sp>
      <p:sp>
        <p:nvSpPr>
          <p:cNvPr id="367618" name="Rectangle 2"/>
          <p:cNvSpPr>
            <a:spLocks noGrp="1" noRot="1" noChangeAspect="1" noChangeArrowheads="1" noTextEdit="1"/>
          </p:cNvSpPr>
          <p:nvPr>
            <p:ph type="sldImg"/>
          </p:nvPr>
        </p:nvSpPr>
        <p:spPr>
          <a:ln/>
        </p:spPr>
      </p:sp>
      <p:sp>
        <p:nvSpPr>
          <p:cNvPr id="367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4777CF-07AB-4F96-AD61-56D79B6AB5FE}" type="slidenum">
              <a:rPr lang="en-US"/>
              <a:pPr/>
              <a:t>3</a:t>
            </a:fld>
            <a:endParaRPr lang="en-US"/>
          </a:p>
        </p:txBody>
      </p:sp>
      <p:sp>
        <p:nvSpPr>
          <p:cNvPr id="370690" name="Rectangle 2"/>
          <p:cNvSpPr>
            <a:spLocks noGrp="1" noRot="1" noChangeAspect="1" noChangeArrowheads="1" noTextEdit="1"/>
          </p:cNvSpPr>
          <p:nvPr>
            <p:ph type="sldImg"/>
          </p:nvPr>
        </p:nvSpPr>
        <p:spPr>
          <a:ln/>
        </p:spPr>
      </p:sp>
      <p:sp>
        <p:nvSpPr>
          <p:cNvPr id="370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BBAA971-E8A9-48E2-B113-8CB8050756ED}" type="slidenum">
              <a:rPr lang="en-US"/>
              <a:pPr/>
              <a:t>4</a:t>
            </a:fld>
            <a:endParaRPr lang="en-US"/>
          </a:p>
        </p:txBody>
      </p:sp>
      <p:sp>
        <p:nvSpPr>
          <p:cNvPr id="372738" name="Rectangle 2"/>
          <p:cNvSpPr>
            <a:spLocks noGrp="1" noRot="1" noChangeAspect="1" noChangeArrowheads="1" noTextEdit="1"/>
          </p:cNvSpPr>
          <p:nvPr>
            <p:ph type="sldImg"/>
          </p:nvPr>
        </p:nvSpPr>
        <p:spPr>
          <a:ln/>
        </p:spPr>
      </p:sp>
      <p:sp>
        <p:nvSpPr>
          <p:cNvPr id="3727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609747-6651-40A9-B020-E2EF0802EE56}" type="slidenum">
              <a:rPr lang="en-US"/>
              <a:pPr/>
              <a:t>5</a:t>
            </a:fld>
            <a:endParaRPr lang="en-US"/>
          </a:p>
        </p:txBody>
      </p:sp>
      <p:sp>
        <p:nvSpPr>
          <p:cNvPr id="330754" name="Rectangle 2"/>
          <p:cNvSpPr>
            <a:spLocks noGrp="1" noRot="1" noChangeAspect="1" noChangeArrowheads="1" noTextEdit="1"/>
          </p:cNvSpPr>
          <p:nvPr>
            <p:ph type="sldImg"/>
          </p:nvPr>
        </p:nvSpPr>
        <p:spPr>
          <a:ln/>
        </p:spPr>
      </p:sp>
      <p:sp>
        <p:nvSpPr>
          <p:cNvPr id="330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FF61314B-5B47-4B2D-8BBC-5D5581409580}" type="slidenum">
              <a:rPr lang="en-GB" smtClean="0"/>
              <a:pPr/>
              <a:t>6</a:t>
            </a:fld>
            <a:endParaRPr lang="en-GB"/>
          </a:p>
        </p:txBody>
      </p:sp>
    </p:spTree>
    <p:extLst>
      <p:ext uri="{BB962C8B-B14F-4D97-AF65-F5344CB8AC3E}">
        <p14:creationId xmlns:p14="http://schemas.microsoft.com/office/powerpoint/2010/main" val="142907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8014FA-FB1C-43F4-A483-7BE3DE525C22}" type="slidenum">
              <a:rPr lang="en-US"/>
              <a:pPr/>
              <a:t>7</a:t>
            </a:fld>
            <a:endParaRPr lang="en-US"/>
          </a:p>
        </p:txBody>
      </p:sp>
      <p:sp>
        <p:nvSpPr>
          <p:cNvPr id="381954" name="Rectangle 2"/>
          <p:cNvSpPr>
            <a:spLocks noGrp="1" noRot="1" noChangeAspect="1" noChangeArrowheads="1" noTextEdit="1"/>
          </p:cNvSpPr>
          <p:nvPr>
            <p:ph type="sldImg"/>
          </p:nvPr>
        </p:nvSpPr>
        <p:spPr>
          <a:ln/>
        </p:spPr>
      </p:sp>
      <p:sp>
        <p:nvSpPr>
          <p:cNvPr id="3819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C70D5E-7A2E-4167-95B0-F56315C627DF}" type="slidenum">
              <a:rPr lang="en-US"/>
              <a:pPr/>
              <a:t>8</a:t>
            </a:fld>
            <a:endParaRPr lang="en-US"/>
          </a:p>
        </p:txBody>
      </p:sp>
      <p:sp>
        <p:nvSpPr>
          <p:cNvPr id="382978" name="Rectangle 2"/>
          <p:cNvSpPr>
            <a:spLocks noGrp="1" noRot="1" noChangeAspect="1" noChangeArrowheads="1" noTextEdit="1"/>
          </p:cNvSpPr>
          <p:nvPr>
            <p:ph type="sldImg"/>
          </p:nvPr>
        </p:nvSpPr>
        <p:spPr>
          <a:ln/>
        </p:spPr>
      </p:sp>
      <p:sp>
        <p:nvSpPr>
          <p:cNvPr id="3829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7ED490C-E233-4163-93AB-E6BFBDAAE5BB}" type="slidenum">
              <a:rPr lang="en-US"/>
              <a:pPr/>
              <a:t>9</a:t>
            </a:fld>
            <a:endParaRPr lang="en-US"/>
          </a:p>
        </p:txBody>
      </p:sp>
      <p:sp>
        <p:nvSpPr>
          <p:cNvPr id="384002" name="Rectangle 2"/>
          <p:cNvSpPr>
            <a:spLocks noGrp="1" noRot="1" noChangeAspect="1" noChangeArrowheads="1" noTextEdit="1"/>
          </p:cNvSpPr>
          <p:nvPr>
            <p:ph type="sldImg"/>
          </p:nvPr>
        </p:nvSpPr>
        <p:spPr>
          <a:ln/>
        </p:spPr>
      </p:sp>
      <p:sp>
        <p:nvSpPr>
          <p:cNvPr id="38400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A37A346-2901-4140-AEB3-A927505B7EA8}" type="datetimeFigureOut">
              <a:rPr lang="en-GB" smtClean="0"/>
              <a:t>25/01/2014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FC413-A076-4830-AF6A-602F94B13670}" type="slidenum">
              <a:rPr lang="en-GB" smtClean="0"/>
              <a:t>‹#›</a:t>
            </a:fld>
            <a:endParaRPr lang="en-GB"/>
          </a:p>
        </p:txBody>
      </p:sp>
    </p:spTree>
    <p:extLst>
      <p:ext uri="{BB962C8B-B14F-4D97-AF65-F5344CB8AC3E}">
        <p14:creationId xmlns:p14="http://schemas.microsoft.com/office/powerpoint/2010/main" val="890953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A37A346-2901-4140-AEB3-A927505B7EA8}" type="datetimeFigureOut">
              <a:rPr lang="en-GB" smtClean="0"/>
              <a:t>25/01/2014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FC413-A076-4830-AF6A-602F94B13670}" type="slidenum">
              <a:rPr lang="en-GB" smtClean="0"/>
              <a:t>‹#›</a:t>
            </a:fld>
            <a:endParaRPr lang="en-GB"/>
          </a:p>
        </p:txBody>
      </p:sp>
    </p:spTree>
    <p:extLst>
      <p:ext uri="{BB962C8B-B14F-4D97-AF65-F5344CB8AC3E}">
        <p14:creationId xmlns:p14="http://schemas.microsoft.com/office/powerpoint/2010/main" val="2435930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A37A346-2901-4140-AEB3-A927505B7EA8}" type="datetimeFigureOut">
              <a:rPr lang="en-GB" smtClean="0"/>
              <a:t>25/01/2014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FC413-A076-4830-AF6A-602F94B13670}" type="slidenum">
              <a:rPr lang="en-GB" smtClean="0"/>
              <a:t>‹#›</a:t>
            </a:fld>
            <a:endParaRPr lang="en-GB"/>
          </a:p>
        </p:txBody>
      </p:sp>
    </p:spTree>
    <p:extLst>
      <p:ext uri="{BB962C8B-B14F-4D97-AF65-F5344CB8AC3E}">
        <p14:creationId xmlns:p14="http://schemas.microsoft.com/office/powerpoint/2010/main" val="514658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A37A346-2901-4140-AEB3-A927505B7EA8}" type="datetimeFigureOut">
              <a:rPr lang="en-GB" smtClean="0"/>
              <a:t>25/01/2014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FC413-A076-4830-AF6A-602F94B13670}" type="slidenum">
              <a:rPr lang="en-GB" smtClean="0"/>
              <a:t>‹#›</a:t>
            </a:fld>
            <a:endParaRPr lang="en-GB"/>
          </a:p>
        </p:txBody>
      </p:sp>
    </p:spTree>
    <p:extLst>
      <p:ext uri="{BB962C8B-B14F-4D97-AF65-F5344CB8AC3E}">
        <p14:creationId xmlns:p14="http://schemas.microsoft.com/office/powerpoint/2010/main" val="3934203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37A346-2901-4140-AEB3-A927505B7EA8}" type="datetimeFigureOut">
              <a:rPr lang="en-GB" smtClean="0"/>
              <a:t>25/01/2014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85FC413-A076-4830-AF6A-602F94B13670}" type="slidenum">
              <a:rPr lang="en-GB" smtClean="0"/>
              <a:t>‹#›</a:t>
            </a:fld>
            <a:endParaRPr lang="en-GB"/>
          </a:p>
        </p:txBody>
      </p:sp>
    </p:spTree>
    <p:extLst>
      <p:ext uri="{BB962C8B-B14F-4D97-AF65-F5344CB8AC3E}">
        <p14:creationId xmlns:p14="http://schemas.microsoft.com/office/powerpoint/2010/main" val="306395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A37A346-2901-4140-AEB3-A927505B7EA8}" type="datetimeFigureOut">
              <a:rPr lang="en-GB" smtClean="0"/>
              <a:t>25/01/2014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5FC413-A076-4830-AF6A-602F94B13670}" type="slidenum">
              <a:rPr lang="en-GB" smtClean="0"/>
              <a:t>‹#›</a:t>
            </a:fld>
            <a:endParaRPr lang="en-GB"/>
          </a:p>
        </p:txBody>
      </p:sp>
    </p:spTree>
    <p:extLst>
      <p:ext uri="{BB962C8B-B14F-4D97-AF65-F5344CB8AC3E}">
        <p14:creationId xmlns:p14="http://schemas.microsoft.com/office/powerpoint/2010/main" val="5405787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A37A346-2901-4140-AEB3-A927505B7EA8}" type="datetimeFigureOut">
              <a:rPr lang="en-GB" smtClean="0"/>
              <a:t>25/01/2014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85FC413-A076-4830-AF6A-602F94B13670}" type="slidenum">
              <a:rPr lang="en-GB" smtClean="0"/>
              <a:t>‹#›</a:t>
            </a:fld>
            <a:endParaRPr lang="en-GB"/>
          </a:p>
        </p:txBody>
      </p:sp>
    </p:spTree>
    <p:extLst>
      <p:ext uri="{BB962C8B-B14F-4D97-AF65-F5344CB8AC3E}">
        <p14:creationId xmlns:p14="http://schemas.microsoft.com/office/powerpoint/2010/main" val="14133471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A37A346-2901-4140-AEB3-A927505B7EA8}" type="datetimeFigureOut">
              <a:rPr lang="en-GB" smtClean="0"/>
              <a:t>25/01/2014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85FC413-A076-4830-AF6A-602F94B13670}" type="slidenum">
              <a:rPr lang="en-GB" smtClean="0"/>
              <a:t>‹#›</a:t>
            </a:fld>
            <a:endParaRPr lang="en-GB"/>
          </a:p>
        </p:txBody>
      </p:sp>
    </p:spTree>
    <p:extLst>
      <p:ext uri="{BB962C8B-B14F-4D97-AF65-F5344CB8AC3E}">
        <p14:creationId xmlns:p14="http://schemas.microsoft.com/office/powerpoint/2010/main" val="1277312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37A346-2901-4140-AEB3-A927505B7EA8}" type="datetimeFigureOut">
              <a:rPr lang="en-GB" smtClean="0"/>
              <a:t>25/01/2014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85FC413-A076-4830-AF6A-602F94B13670}" type="slidenum">
              <a:rPr lang="en-GB" smtClean="0"/>
              <a:t>‹#›</a:t>
            </a:fld>
            <a:endParaRPr lang="en-GB"/>
          </a:p>
        </p:txBody>
      </p:sp>
    </p:spTree>
    <p:extLst>
      <p:ext uri="{BB962C8B-B14F-4D97-AF65-F5344CB8AC3E}">
        <p14:creationId xmlns:p14="http://schemas.microsoft.com/office/powerpoint/2010/main" val="1098777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37A346-2901-4140-AEB3-A927505B7EA8}" type="datetimeFigureOut">
              <a:rPr lang="en-GB" smtClean="0"/>
              <a:t>25/01/2014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5FC413-A076-4830-AF6A-602F94B13670}" type="slidenum">
              <a:rPr lang="en-GB" smtClean="0"/>
              <a:t>‹#›</a:t>
            </a:fld>
            <a:endParaRPr lang="en-GB"/>
          </a:p>
        </p:txBody>
      </p:sp>
    </p:spTree>
    <p:extLst>
      <p:ext uri="{BB962C8B-B14F-4D97-AF65-F5344CB8AC3E}">
        <p14:creationId xmlns:p14="http://schemas.microsoft.com/office/powerpoint/2010/main" val="2286607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37A346-2901-4140-AEB3-A927505B7EA8}" type="datetimeFigureOut">
              <a:rPr lang="en-GB" smtClean="0"/>
              <a:t>25/01/2014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85FC413-A076-4830-AF6A-602F94B13670}" type="slidenum">
              <a:rPr lang="en-GB" smtClean="0"/>
              <a:t>‹#›</a:t>
            </a:fld>
            <a:endParaRPr lang="en-GB"/>
          </a:p>
        </p:txBody>
      </p:sp>
    </p:spTree>
    <p:extLst>
      <p:ext uri="{BB962C8B-B14F-4D97-AF65-F5344CB8AC3E}">
        <p14:creationId xmlns:p14="http://schemas.microsoft.com/office/powerpoint/2010/main" val="195713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37A346-2901-4140-AEB3-A927505B7EA8}" type="datetimeFigureOut">
              <a:rPr lang="en-GB" smtClean="0"/>
              <a:t>25/01/2014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FC413-A076-4830-AF6A-602F94B13670}" type="slidenum">
              <a:rPr lang="en-GB" smtClean="0"/>
              <a:t>‹#›</a:t>
            </a:fld>
            <a:endParaRPr lang="en-GB"/>
          </a:p>
        </p:txBody>
      </p:sp>
    </p:spTree>
    <p:extLst>
      <p:ext uri="{BB962C8B-B14F-4D97-AF65-F5344CB8AC3E}">
        <p14:creationId xmlns:p14="http://schemas.microsoft.com/office/powerpoint/2010/main" val="33468381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TT" dirty="0" smtClean="0"/>
              <a:t>Constructing Items &amp; Tasks</a:t>
            </a:r>
            <a:endParaRPr lang="en-GB"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866565" y="1600200"/>
            <a:ext cx="3410870" cy="4525963"/>
          </a:xfrm>
        </p:spPr>
      </p:pic>
    </p:spTree>
    <p:extLst>
      <p:ext uri="{BB962C8B-B14F-4D97-AF65-F5344CB8AC3E}">
        <p14:creationId xmlns:p14="http://schemas.microsoft.com/office/powerpoint/2010/main" val="36336503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2"/>
          <p:cNvSpPr>
            <a:spLocks noGrp="1" noChangeArrowheads="1"/>
          </p:cNvSpPr>
          <p:nvPr>
            <p:ph type="title"/>
          </p:nvPr>
        </p:nvSpPr>
        <p:spPr/>
        <p:txBody>
          <a:bodyPr/>
          <a:lstStyle/>
          <a:p>
            <a:r>
              <a:rPr lang="en-US"/>
              <a:t>More Writing Rules</a:t>
            </a:r>
          </a:p>
        </p:txBody>
      </p:sp>
      <p:sp>
        <p:nvSpPr>
          <p:cNvPr id="376835" name="Rectangle 3"/>
          <p:cNvSpPr>
            <a:spLocks noGrp="1" noChangeArrowheads="1"/>
          </p:cNvSpPr>
          <p:nvPr>
            <p:ph type="body" idx="1"/>
          </p:nvPr>
        </p:nvSpPr>
        <p:spPr>
          <a:xfrm>
            <a:off x="838200" y="1600200"/>
            <a:ext cx="7924800" cy="5029200"/>
          </a:xfrm>
        </p:spPr>
        <p:txBody>
          <a:bodyPr>
            <a:normAutofit lnSpcReduction="10000"/>
          </a:bodyPr>
          <a:lstStyle/>
          <a:p>
            <a:pPr marL="457200" indent="-457200">
              <a:lnSpc>
                <a:spcPct val="90000"/>
              </a:lnSpc>
              <a:buSzTx/>
              <a:buFont typeface="Wingdings" pitchFamily="2" charset="2"/>
              <a:buAutoNum type="arabicParenR"/>
            </a:pPr>
            <a:r>
              <a:rPr lang="en-US" sz="2000" i="1"/>
              <a:t>Avoid giving clues to the right answer</a:t>
            </a:r>
          </a:p>
          <a:p>
            <a:pPr marL="1314450" lvl="2" indent="-400050">
              <a:lnSpc>
                <a:spcPct val="90000"/>
              </a:lnSpc>
              <a:buSzTx/>
              <a:buFont typeface="Wingdings" pitchFamily="2" charset="2"/>
              <a:buAutoNum type="alphaLcParenR"/>
            </a:pPr>
            <a:r>
              <a:rPr lang="en-US" i="1"/>
              <a:t>Specific determiners (Always, never, completely &amp; absolutely).</a:t>
            </a:r>
          </a:p>
          <a:p>
            <a:pPr marL="1314450" lvl="2" indent="-400050">
              <a:lnSpc>
                <a:spcPct val="90000"/>
              </a:lnSpc>
              <a:buSzTx/>
              <a:buFont typeface="Wingdings" pitchFamily="2" charset="2"/>
              <a:buAutoNum type="alphaLcParenR"/>
            </a:pPr>
            <a:r>
              <a:rPr lang="en-US" i="1"/>
              <a:t>Clang associations (choices identical to or resembling words in the stem)</a:t>
            </a:r>
          </a:p>
          <a:p>
            <a:pPr marL="1314450" lvl="2" indent="-400050">
              <a:lnSpc>
                <a:spcPct val="90000"/>
              </a:lnSpc>
              <a:buSzTx/>
              <a:buFont typeface="Wingdings" pitchFamily="2" charset="2"/>
              <a:buAutoNum type="alphaLcParenR"/>
            </a:pPr>
            <a:r>
              <a:rPr lang="en-US" i="1"/>
              <a:t>Grammatical inconsistencies</a:t>
            </a:r>
          </a:p>
          <a:p>
            <a:pPr marL="1314450" lvl="2" indent="-400050">
              <a:lnSpc>
                <a:spcPct val="90000"/>
              </a:lnSpc>
              <a:buSzTx/>
              <a:buFont typeface="Wingdings" pitchFamily="2" charset="2"/>
              <a:buAutoNum type="alphaLcParenR"/>
            </a:pPr>
            <a:r>
              <a:rPr lang="en-US" i="1"/>
              <a:t>Conspicuous correct choice</a:t>
            </a:r>
          </a:p>
          <a:p>
            <a:pPr marL="1314450" lvl="2" indent="-400050">
              <a:lnSpc>
                <a:spcPct val="90000"/>
              </a:lnSpc>
              <a:buSzTx/>
              <a:buFont typeface="Wingdings" pitchFamily="2" charset="2"/>
              <a:buAutoNum type="alphaLcParenR"/>
            </a:pPr>
            <a:r>
              <a:rPr lang="en-US" i="1"/>
              <a:t>Pairs of triplets of options that provide a clue to the correct choice</a:t>
            </a:r>
          </a:p>
          <a:p>
            <a:pPr marL="1314450" lvl="2" indent="-400050">
              <a:lnSpc>
                <a:spcPct val="90000"/>
              </a:lnSpc>
              <a:buSzTx/>
              <a:buFont typeface="Wingdings" pitchFamily="2" charset="2"/>
              <a:buAutoNum type="alphaLcParenR"/>
            </a:pPr>
            <a:r>
              <a:rPr lang="en-US" i="1"/>
              <a:t>Blatantly absurd, ridiculous options</a:t>
            </a:r>
          </a:p>
          <a:p>
            <a:pPr marL="457200" indent="-457200">
              <a:lnSpc>
                <a:spcPct val="90000"/>
              </a:lnSpc>
              <a:buSzTx/>
              <a:buFont typeface="Wingdings" pitchFamily="2" charset="2"/>
              <a:buAutoNum type="arabicParenR"/>
            </a:pPr>
            <a:r>
              <a:rPr lang="en-US" sz="2000" i="1"/>
              <a:t>Make all distractors plausible.</a:t>
            </a:r>
          </a:p>
          <a:p>
            <a:pPr marL="457200" indent="-457200">
              <a:lnSpc>
                <a:spcPct val="90000"/>
              </a:lnSpc>
              <a:buSzTx/>
              <a:buFont typeface="Wingdings" pitchFamily="2" charset="2"/>
              <a:buAutoNum type="arabicParenR"/>
            </a:pPr>
            <a:r>
              <a:rPr lang="en-US" sz="2000" i="1"/>
              <a:t>Use typical errors of students to write distractors</a:t>
            </a:r>
          </a:p>
          <a:p>
            <a:pPr marL="457200" indent="-457200">
              <a:lnSpc>
                <a:spcPct val="90000"/>
              </a:lnSpc>
              <a:buSzTx/>
              <a:buFont typeface="Wingdings" pitchFamily="2" charset="2"/>
              <a:buAutoNum type="arabicParenR"/>
            </a:pPr>
            <a:r>
              <a:rPr lang="en-US" sz="2000" i="1"/>
              <a:t>Use humor only if it is compatible with the stakes involved and the learning environment</a:t>
            </a:r>
          </a:p>
          <a:p>
            <a:pPr marL="457200" indent="-457200">
              <a:lnSpc>
                <a:spcPct val="90000"/>
              </a:lnSpc>
            </a:pPr>
            <a:endParaRPr lang="en-US"/>
          </a:p>
        </p:txBody>
      </p:sp>
    </p:spTree>
    <p:extLst>
      <p:ext uri="{BB962C8B-B14F-4D97-AF65-F5344CB8AC3E}">
        <p14:creationId xmlns:p14="http://schemas.microsoft.com/office/powerpoint/2010/main" val="4028012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a:xfrm>
            <a:off x="914400" y="277813"/>
            <a:ext cx="8077200" cy="1143000"/>
          </a:xfrm>
        </p:spPr>
        <p:txBody>
          <a:bodyPr>
            <a:normAutofit fontScale="90000"/>
          </a:bodyPr>
          <a:lstStyle/>
          <a:p>
            <a:r>
              <a:rPr lang="en-US" sz="3800" dirty="0"/>
              <a:t>Designing &amp; Developing Constructed Response Assessments</a:t>
            </a:r>
          </a:p>
        </p:txBody>
      </p:sp>
      <p:sp>
        <p:nvSpPr>
          <p:cNvPr id="316419" name="Rectangle 3"/>
          <p:cNvSpPr>
            <a:spLocks noGrp="1" noChangeArrowheads="1"/>
          </p:cNvSpPr>
          <p:nvPr>
            <p:ph type="body" idx="1"/>
          </p:nvPr>
        </p:nvSpPr>
        <p:spPr/>
        <p:txBody>
          <a:bodyPr/>
          <a:lstStyle/>
          <a:p>
            <a:pPr marL="533400" indent="-533400">
              <a:buFont typeface="Wingdings" pitchFamily="2" charset="2"/>
              <a:buAutoNum type="arabicParenR"/>
            </a:pPr>
            <a:r>
              <a:rPr lang="en-US" dirty="0">
                <a:solidFill>
                  <a:srgbClr val="0000FF"/>
                </a:solidFill>
              </a:rPr>
              <a:t>Create a stimulus </a:t>
            </a:r>
          </a:p>
          <a:p>
            <a:pPr marL="533400" indent="-533400">
              <a:buFont typeface="Wingdings" pitchFamily="2" charset="2"/>
              <a:buAutoNum type="arabicParenR"/>
            </a:pPr>
            <a:r>
              <a:rPr lang="en-US" dirty="0" smtClean="0">
                <a:solidFill>
                  <a:srgbClr val="0000FF"/>
                </a:solidFill>
              </a:rPr>
              <a:t>Attach </a:t>
            </a:r>
            <a:r>
              <a:rPr lang="en-US" dirty="0">
                <a:solidFill>
                  <a:srgbClr val="0000FF"/>
                </a:solidFill>
              </a:rPr>
              <a:t>prompts that elicit the cognitive </a:t>
            </a:r>
            <a:r>
              <a:rPr lang="en-US" dirty="0" err="1">
                <a:solidFill>
                  <a:srgbClr val="0000FF"/>
                </a:solidFill>
              </a:rPr>
              <a:t>behaviour</a:t>
            </a:r>
            <a:r>
              <a:rPr lang="en-US" dirty="0">
                <a:solidFill>
                  <a:srgbClr val="0000FF"/>
                </a:solidFill>
              </a:rPr>
              <a:t> you desire</a:t>
            </a:r>
          </a:p>
          <a:p>
            <a:pPr marL="533400" indent="-533400">
              <a:buFont typeface="Wingdings" pitchFamily="2" charset="2"/>
              <a:buAutoNum type="arabicParenR"/>
            </a:pPr>
            <a:r>
              <a:rPr lang="en-US" dirty="0">
                <a:solidFill>
                  <a:srgbClr val="0000FF"/>
                </a:solidFill>
              </a:rPr>
              <a:t>Match the keyword to the expected student response</a:t>
            </a:r>
          </a:p>
          <a:p>
            <a:pPr marL="533400" indent="-533400">
              <a:buFont typeface="Wingdings" pitchFamily="2" charset="2"/>
              <a:buAutoNum type="arabicParenR"/>
            </a:pPr>
            <a:r>
              <a:rPr lang="en-US" dirty="0">
                <a:solidFill>
                  <a:srgbClr val="0000FF"/>
                </a:solidFill>
              </a:rPr>
              <a:t>Include high order keywords to elicit critical thinking</a:t>
            </a:r>
          </a:p>
        </p:txBody>
      </p:sp>
    </p:spTree>
    <p:extLst>
      <p:ext uri="{BB962C8B-B14F-4D97-AF65-F5344CB8AC3E}">
        <p14:creationId xmlns:p14="http://schemas.microsoft.com/office/powerpoint/2010/main" val="205595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p:txBody>
          <a:bodyPr>
            <a:normAutofit fontScale="90000"/>
          </a:bodyPr>
          <a:lstStyle/>
          <a:p>
            <a:r>
              <a:rPr lang="en-US" sz="3800"/>
              <a:t>Designing &amp; Developing Performance Assessments</a:t>
            </a:r>
          </a:p>
        </p:txBody>
      </p:sp>
      <p:sp>
        <p:nvSpPr>
          <p:cNvPr id="377859" name="Rectangle 3"/>
          <p:cNvSpPr>
            <a:spLocks noGrp="1" noChangeArrowheads="1"/>
          </p:cNvSpPr>
          <p:nvPr>
            <p:ph type="body" idx="1"/>
          </p:nvPr>
        </p:nvSpPr>
        <p:spPr>
          <a:xfrm>
            <a:off x="539552" y="1600200"/>
            <a:ext cx="8147248" cy="4953000"/>
          </a:xfrm>
        </p:spPr>
        <p:txBody>
          <a:bodyPr>
            <a:normAutofit lnSpcReduction="10000"/>
          </a:bodyPr>
          <a:lstStyle/>
          <a:p>
            <a:pPr marL="533400" indent="-533400">
              <a:buFont typeface="Wingdings" pitchFamily="2" charset="2"/>
              <a:buAutoNum type="arabicParenR"/>
            </a:pPr>
            <a:r>
              <a:rPr lang="en-US" dirty="0">
                <a:solidFill>
                  <a:srgbClr val="0000FF"/>
                </a:solidFill>
              </a:rPr>
              <a:t>Decide on the skills and competencies you want to assess (or develop)</a:t>
            </a:r>
          </a:p>
          <a:p>
            <a:pPr marL="533400" indent="-533400">
              <a:buFont typeface="Wingdings" pitchFamily="2" charset="2"/>
              <a:buAutoNum type="arabicParenR"/>
            </a:pPr>
            <a:r>
              <a:rPr lang="en-US" dirty="0">
                <a:solidFill>
                  <a:srgbClr val="0000FF"/>
                </a:solidFill>
              </a:rPr>
              <a:t>Identify or Choose assessment tasks that are authentic, real-life, practical, and/or holistic</a:t>
            </a:r>
          </a:p>
          <a:p>
            <a:pPr marL="533400" indent="-533400">
              <a:buFont typeface="Wingdings" pitchFamily="2" charset="2"/>
              <a:buAutoNum type="arabicParenR"/>
            </a:pPr>
            <a:r>
              <a:rPr lang="en-US" dirty="0">
                <a:solidFill>
                  <a:srgbClr val="0000FF"/>
                </a:solidFill>
              </a:rPr>
              <a:t>Develop instructions for the tasks</a:t>
            </a:r>
          </a:p>
          <a:p>
            <a:pPr marL="533400" indent="-533400">
              <a:buFont typeface="Wingdings" pitchFamily="2" charset="2"/>
              <a:buAutoNum type="arabicParenR"/>
            </a:pPr>
            <a:r>
              <a:rPr lang="en-US" dirty="0">
                <a:solidFill>
                  <a:srgbClr val="0000FF"/>
                </a:solidFill>
              </a:rPr>
              <a:t>Decide on process or product focus</a:t>
            </a:r>
          </a:p>
          <a:p>
            <a:pPr marL="533400" indent="-533400">
              <a:buFont typeface="Wingdings" pitchFamily="2" charset="2"/>
              <a:buAutoNum type="arabicParenR"/>
            </a:pPr>
            <a:r>
              <a:rPr lang="en-US" dirty="0">
                <a:solidFill>
                  <a:srgbClr val="0000FF"/>
                </a:solidFill>
              </a:rPr>
              <a:t>Decide on the amount of structuring necessary and include scaffolding if required</a:t>
            </a:r>
          </a:p>
          <a:p>
            <a:pPr marL="533400" indent="-533400">
              <a:buFont typeface="Wingdings" pitchFamily="2" charset="2"/>
              <a:buAutoNum type="arabicParenR"/>
            </a:pPr>
            <a:r>
              <a:rPr lang="en-US" dirty="0">
                <a:solidFill>
                  <a:srgbClr val="0000FF"/>
                </a:solidFill>
              </a:rPr>
              <a:t>Develop a useful rubric</a:t>
            </a:r>
          </a:p>
        </p:txBody>
      </p:sp>
    </p:spTree>
    <p:extLst>
      <p:ext uri="{BB962C8B-B14F-4D97-AF65-F5344CB8AC3E}">
        <p14:creationId xmlns:p14="http://schemas.microsoft.com/office/powerpoint/2010/main" val="3240412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9778" name="Rectangle 2"/>
          <p:cNvSpPr>
            <a:spLocks noGrp="1" noChangeArrowheads="1"/>
          </p:cNvSpPr>
          <p:nvPr>
            <p:ph type="title"/>
          </p:nvPr>
        </p:nvSpPr>
        <p:spPr/>
        <p:txBody>
          <a:bodyPr/>
          <a:lstStyle/>
          <a:p>
            <a:r>
              <a:rPr lang="en-US"/>
              <a:t>Help on choosing tasks</a:t>
            </a:r>
          </a:p>
        </p:txBody>
      </p:sp>
      <p:sp>
        <p:nvSpPr>
          <p:cNvPr id="459779" name="Rectangle 3"/>
          <p:cNvSpPr>
            <a:spLocks noGrp="1" noChangeArrowheads="1"/>
          </p:cNvSpPr>
          <p:nvPr>
            <p:ph type="body" idx="1"/>
          </p:nvPr>
        </p:nvSpPr>
        <p:spPr>
          <a:xfrm>
            <a:off x="762000" y="1600200"/>
            <a:ext cx="8077200" cy="5029200"/>
          </a:xfrm>
        </p:spPr>
        <p:txBody>
          <a:bodyPr/>
          <a:lstStyle/>
          <a:p>
            <a:pPr lvl="1">
              <a:lnSpc>
                <a:spcPct val="80000"/>
              </a:lnSpc>
            </a:pPr>
            <a:r>
              <a:rPr lang="en-US" sz="2400"/>
              <a:t>Does the task truly match the outcome(s) you're trying to measure? </a:t>
            </a:r>
          </a:p>
          <a:p>
            <a:pPr lvl="1">
              <a:lnSpc>
                <a:spcPct val="80000"/>
              </a:lnSpc>
            </a:pPr>
            <a:r>
              <a:rPr lang="en-US" sz="2400"/>
              <a:t>Does the task require the students to use critical thinking skills? </a:t>
            </a:r>
          </a:p>
          <a:p>
            <a:pPr lvl="1">
              <a:lnSpc>
                <a:spcPct val="80000"/>
              </a:lnSpc>
            </a:pPr>
            <a:r>
              <a:rPr lang="en-US" sz="2400"/>
              <a:t>Is the task a worthwhile use of instructional time? </a:t>
            </a:r>
          </a:p>
          <a:p>
            <a:pPr lvl="1">
              <a:lnSpc>
                <a:spcPct val="80000"/>
              </a:lnSpc>
            </a:pPr>
            <a:r>
              <a:rPr lang="en-US" sz="2400"/>
              <a:t>Does the assessment use engaging tasks from the "real world?" </a:t>
            </a:r>
          </a:p>
          <a:p>
            <a:pPr lvl="1">
              <a:lnSpc>
                <a:spcPct val="80000"/>
              </a:lnSpc>
            </a:pPr>
            <a:r>
              <a:rPr lang="en-US" sz="2400"/>
              <a:t>Can the task be used to measure several outcomes at once? </a:t>
            </a:r>
          </a:p>
          <a:p>
            <a:pPr lvl="1">
              <a:lnSpc>
                <a:spcPct val="80000"/>
              </a:lnSpc>
            </a:pPr>
            <a:r>
              <a:rPr lang="en-US" sz="2400"/>
              <a:t>Are the tasks fair and free from bias? </a:t>
            </a:r>
          </a:p>
          <a:p>
            <a:pPr lvl="1">
              <a:lnSpc>
                <a:spcPct val="80000"/>
              </a:lnSpc>
            </a:pPr>
            <a:r>
              <a:rPr lang="en-US" sz="2400"/>
              <a:t>Will the task be credible? </a:t>
            </a:r>
          </a:p>
          <a:p>
            <a:pPr lvl="1">
              <a:lnSpc>
                <a:spcPct val="80000"/>
              </a:lnSpc>
            </a:pPr>
            <a:r>
              <a:rPr lang="en-US" sz="2400"/>
              <a:t>Is the task feasible? </a:t>
            </a:r>
          </a:p>
          <a:p>
            <a:pPr lvl="1">
              <a:lnSpc>
                <a:spcPct val="80000"/>
              </a:lnSpc>
            </a:pPr>
            <a:r>
              <a:rPr lang="en-US" sz="2400"/>
              <a:t>Is the task clearly defined?</a:t>
            </a:r>
            <a:r>
              <a:rPr lang="en-US" sz="1800"/>
              <a:t> </a:t>
            </a:r>
          </a:p>
          <a:p>
            <a:pPr lvl="1">
              <a:lnSpc>
                <a:spcPct val="80000"/>
              </a:lnSpc>
              <a:buFont typeface="Wingdings" pitchFamily="2" charset="2"/>
              <a:buNone/>
            </a:pPr>
            <a:endParaRPr lang="en-US" sz="1400" i="1"/>
          </a:p>
          <a:p>
            <a:pPr>
              <a:lnSpc>
                <a:spcPct val="80000"/>
              </a:lnSpc>
              <a:buFont typeface="Wingdings" pitchFamily="2" charset="2"/>
              <a:buNone/>
            </a:pPr>
            <a:r>
              <a:rPr lang="en-US" sz="1400" i="1"/>
              <a:t>--Adapted from Herman, Aschbacher and Winters (1992</a:t>
            </a:r>
          </a:p>
        </p:txBody>
      </p:sp>
    </p:spTree>
    <p:extLst>
      <p:ext uri="{BB962C8B-B14F-4D97-AF65-F5344CB8AC3E}">
        <p14:creationId xmlns:p14="http://schemas.microsoft.com/office/powerpoint/2010/main" val="32387995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Rectangle 2"/>
          <p:cNvSpPr>
            <a:spLocks noGrp="1" noChangeArrowheads="1"/>
          </p:cNvSpPr>
          <p:nvPr>
            <p:ph type="title"/>
          </p:nvPr>
        </p:nvSpPr>
        <p:spPr/>
        <p:txBody>
          <a:bodyPr>
            <a:normAutofit fontScale="90000"/>
          </a:bodyPr>
          <a:lstStyle/>
          <a:p>
            <a:r>
              <a:rPr lang="en-US" sz="3800"/>
              <a:t>What a performance assessment looks like</a:t>
            </a:r>
          </a:p>
        </p:txBody>
      </p:sp>
      <p:sp>
        <p:nvSpPr>
          <p:cNvPr id="390147" name="Rectangle 3"/>
          <p:cNvSpPr>
            <a:spLocks noGrp="1" noChangeArrowheads="1"/>
          </p:cNvSpPr>
          <p:nvPr>
            <p:ph type="body" idx="1"/>
          </p:nvPr>
        </p:nvSpPr>
        <p:spPr>
          <a:xfrm>
            <a:off x="914400" y="1600200"/>
            <a:ext cx="7772400" cy="4648200"/>
          </a:xfrm>
        </p:spPr>
        <p:txBody>
          <a:bodyPr/>
          <a:lstStyle/>
          <a:p>
            <a:r>
              <a:rPr lang="en-US"/>
              <a:t>Competencies/skills to assess</a:t>
            </a:r>
          </a:p>
          <a:p>
            <a:r>
              <a:rPr lang="en-US" b="0"/>
              <a:t>Authentic innovative performance tasks that elicit the behaviour &amp; skills you require</a:t>
            </a:r>
          </a:p>
          <a:p>
            <a:r>
              <a:rPr lang="en-US"/>
              <a:t>An analysis of what the student will do</a:t>
            </a:r>
          </a:p>
          <a:p>
            <a:r>
              <a:rPr lang="en-US" b="0"/>
              <a:t>Instructions for students including scaffolding if required</a:t>
            </a:r>
          </a:p>
          <a:p>
            <a:r>
              <a:rPr lang="en-US" b="0"/>
              <a:t>Criteria for scoring &amp; a rubric</a:t>
            </a:r>
          </a:p>
        </p:txBody>
      </p:sp>
    </p:spTree>
    <p:extLst>
      <p:ext uri="{BB962C8B-B14F-4D97-AF65-F5344CB8AC3E}">
        <p14:creationId xmlns:p14="http://schemas.microsoft.com/office/powerpoint/2010/main" val="4108047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p:txBody>
          <a:bodyPr/>
          <a:lstStyle/>
          <a:p>
            <a:r>
              <a:rPr lang="en-US"/>
              <a:t>Scaffolding explained</a:t>
            </a:r>
          </a:p>
        </p:txBody>
      </p:sp>
      <p:sp>
        <p:nvSpPr>
          <p:cNvPr id="391171" name="Rectangle 3"/>
          <p:cNvSpPr>
            <a:spLocks noGrp="1" noChangeArrowheads="1"/>
          </p:cNvSpPr>
          <p:nvPr>
            <p:ph type="body" idx="1"/>
          </p:nvPr>
        </p:nvSpPr>
        <p:spPr>
          <a:xfrm>
            <a:off x="685800" y="1524000"/>
            <a:ext cx="8305800" cy="5105400"/>
          </a:xfrm>
        </p:spPr>
        <p:txBody>
          <a:bodyPr/>
          <a:lstStyle/>
          <a:p>
            <a:pPr>
              <a:lnSpc>
                <a:spcPct val="80000"/>
              </a:lnSpc>
            </a:pPr>
            <a:r>
              <a:rPr lang="en-US" sz="1800" b="0">
                <a:solidFill>
                  <a:srgbClr val="0000FF"/>
                </a:solidFill>
              </a:rPr>
              <a:t>Task 1 (Without Scaffolding)</a:t>
            </a:r>
          </a:p>
          <a:p>
            <a:pPr lvl="1">
              <a:lnSpc>
                <a:spcPct val="80000"/>
              </a:lnSpc>
            </a:pPr>
            <a:r>
              <a:rPr lang="en-US" sz="1600"/>
              <a:t>Write an essay telling how life twenty years from now may be like the present and how it might be different. You may want to conclude with an evaluation: Will the future be better or worse than the present?</a:t>
            </a:r>
          </a:p>
          <a:p>
            <a:pPr lvl="1">
              <a:lnSpc>
                <a:spcPct val="80000"/>
              </a:lnSpc>
              <a:buFont typeface="Wingdings" pitchFamily="2" charset="2"/>
              <a:buNone/>
            </a:pPr>
            <a:endParaRPr lang="en-US" sz="1800"/>
          </a:p>
          <a:p>
            <a:pPr>
              <a:lnSpc>
                <a:spcPct val="80000"/>
              </a:lnSpc>
            </a:pPr>
            <a:r>
              <a:rPr lang="en-US" sz="1800" b="0">
                <a:solidFill>
                  <a:srgbClr val="0000FF"/>
                </a:solidFill>
              </a:rPr>
              <a:t>Task 1 (With Scaffolding)</a:t>
            </a:r>
          </a:p>
          <a:p>
            <a:pPr lvl="1">
              <a:lnSpc>
                <a:spcPct val="80000"/>
              </a:lnSpc>
            </a:pPr>
            <a:r>
              <a:rPr lang="en-US" sz="1600"/>
              <a:t>When you studied history, you studied the past and compared it to the present. Now, consider how life twenty years from now may be like the present and how it might be different. Some areas you might write about in your comparison are: family life, transportation, education, food, housing, and government. You may want to conclude with an evaluation:</a:t>
            </a:r>
          </a:p>
          <a:p>
            <a:pPr lvl="1">
              <a:lnSpc>
                <a:spcPct val="80000"/>
              </a:lnSpc>
            </a:pPr>
            <a:r>
              <a:rPr lang="en-US" sz="1600"/>
              <a:t>Will the future be better or worse than the present?</a:t>
            </a:r>
          </a:p>
          <a:p>
            <a:pPr lvl="1">
              <a:lnSpc>
                <a:spcPct val="80000"/>
              </a:lnSpc>
            </a:pPr>
            <a:r>
              <a:rPr lang="en-US" sz="1600"/>
              <a:t>Write your composition using the following guidelines: </a:t>
            </a:r>
          </a:p>
          <a:p>
            <a:pPr lvl="2">
              <a:lnSpc>
                <a:spcPct val="80000"/>
              </a:lnSpc>
            </a:pPr>
            <a:r>
              <a:rPr lang="en-US" sz="1600"/>
              <a:t>State the topic of your essay in the first sentence. </a:t>
            </a:r>
          </a:p>
          <a:p>
            <a:pPr lvl="2">
              <a:lnSpc>
                <a:spcPct val="80000"/>
              </a:lnSpc>
            </a:pPr>
            <a:r>
              <a:rPr lang="en-US" sz="1600"/>
              <a:t>Remember to write about how you believe the future may be like the present and how</a:t>
            </a:r>
            <a:r>
              <a:rPr lang="en-US" sz="1600" u="sng"/>
              <a:t> </a:t>
            </a:r>
            <a:r>
              <a:rPr lang="en-US" sz="1600"/>
              <a:t>it might be different. </a:t>
            </a:r>
          </a:p>
          <a:p>
            <a:pPr lvl="2">
              <a:lnSpc>
                <a:spcPct val="80000"/>
              </a:lnSpc>
            </a:pPr>
            <a:r>
              <a:rPr lang="en-US" sz="1600"/>
              <a:t>Give specific examples and details. Fully explain how and why in the future each area would be like or different from the present. </a:t>
            </a:r>
          </a:p>
          <a:p>
            <a:pPr lvl="1">
              <a:lnSpc>
                <a:spcPct val="80000"/>
              </a:lnSpc>
            </a:pPr>
            <a:r>
              <a:rPr lang="en-US" sz="1400"/>
              <a:t>Checkpoints to remember: </a:t>
            </a:r>
          </a:p>
          <a:p>
            <a:pPr lvl="2">
              <a:lnSpc>
                <a:spcPct val="80000"/>
              </a:lnSpc>
            </a:pPr>
            <a:r>
              <a:rPr lang="en-US" sz="1400"/>
              <a:t>Take time to plan your essay on scratch paper. </a:t>
            </a:r>
          </a:p>
          <a:p>
            <a:pPr lvl="2">
              <a:lnSpc>
                <a:spcPct val="80000"/>
              </a:lnSpc>
            </a:pPr>
            <a:r>
              <a:rPr lang="en-US" sz="1400"/>
              <a:t>Organize you ideas carefully. Remember what you know about writing complete paragraphs. </a:t>
            </a:r>
          </a:p>
          <a:p>
            <a:pPr lvl="2">
              <a:lnSpc>
                <a:spcPct val="80000"/>
              </a:lnSpc>
            </a:pPr>
            <a:r>
              <a:rPr lang="en-US" sz="1400"/>
              <a:t>Check that you have used whole sentences, correct punctuation and correct spelling.</a:t>
            </a:r>
            <a:r>
              <a:rPr lang="en-US" sz="1600"/>
              <a:t> </a:t>
            </a:r>
            <a:endParaRPr lang="en-US" sz="1400"/>
          </a:p>
        </p:txBody>
      </p:sp>
    </p:spTree>
    <p:extLst>
      <p:ext uri="{BB962C8B-B14F-4D97-AF65-F5344CB8AC3E}">
        <p14:creationId xmlns:p14="http://schemas.microsoft.com/office/powerpoint/2010/main" val="16396458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p:txBody>
          <a:bodyPr/>
          <a:lstStyle/>
          <a:p>
            <a:r>
              <a:rPr lang="en-US"/>
              <a:t>Adding Authenticity</a:t>
            </a:r>
          </a:p>
        </p:txBody>
      </p:sp>
      <p:pic>
        <p:nvPicPr>
          <p:cNvPr id="379908" name="Picture 4"/>
          <p:cNvPicPr>
            <a:picLocks noGrp="1" noChangeAspect="1" noChangeArrowheads="1"/>
          </p:cNvPicPr>
          <p:nvPr>
            <p:ph idx="1"/>
          </p:nvPr>
        </p:nvPicPr>
        <p:blipFill>
          <a:blip r:embed="rId3" cstate="print"/>
          <a:srcRect/>
          <a:stretch>
            <a:fillRect/>
          </a:stretch>
        </p:blipFill>
        <p:spPr>
          <a:xfrm>
            <a:off x="179512" y="1600200"/>
            <a:ext cx="8784976" cy="5257800"/>
          </a:xfrm>
          <a:noFill/>
          <a:ln/>
        </p:spPr>
      </p:pic>
    </p:spTree>
    <p:extLst>
      <p:ext uri="{BB962C8B-B14F-4D97-AF65-F5344CB8AC3E}">
        <p14:creationId xmlns:p14="http://schemas.microsoft.com/office/powerpoint/2010/main" val="2505168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Rectangle 2"/>
          <p:cNvSpPr>
            <a:spLocks noGrp="1" noChangeArrowheads="1"/>
          </p:cNvSpPr>
          <p:nvPr>
            <p:ph type="title"/>
          </p:nvPr>
        </p:nvSpPr>
        <p:spPr/>
        <p:txBody>
          <a:bodyPr/>
          <a:lstStyle/>
          <a:p>
            <a:r>
              <a:rPr lang="en-US"/>
              <a:t>Authenticity on a continuum</a:t>
            </a:r>
          </a:p>
        </p:txBody>
      </p:sp>
      <p:pic>
        <p:nvPicPr>
          <p:cNvPr id="387076" name="Picture 4"/>
          <p:cNvPicPr>
            <a:picLocks noGrp="1" noChangeAspect="1" noChangeArrowheads="1"/>
          </p:cNvPicPr>
          <p:nvPr>
            <p:ph idx="1"/>
          </p:nvPr>
        </p:nvPicPr>
        <p:blipFill>
          <a:blip r:embed="rId3" cstate="print"/>
          <a:srcRect/>
          <a:stretch>
            <a:fillRect/>
          </a:stretch>
        </p:blipFill>
        <p:spPr>
          <a:xfrm>
            <a:off x="762000" y="1600200"/>
            <a:ext cx="7848600" cy="5257800"/>
          </a:xfrm>
          <a:noFill/>
          <a:ln/>
        </p:spPr>
      </p:pic>
    </p:spTree>
    <p:extLst>
      <p:ext uri="{BB962C8B-B14F-4D97-AF65-F5344CB8AC3E}">
        <p14:creationId xmlns:p14="http://schemas.microsoft.com/office/powerpoint/2010/main" val="2059900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3874" name="Rectangle 2"/>
          <p:cNvSpPr>
            <a:spLocks noGrp="1" noChangeArrowheads="1"/>
          </p:cNvSpPr>
          <p:nvPr>
            <p:ph type="title"/>
          </p:nvPr>
        </p:nvSpPr>
        <p:spPr/>
        <p:txBody>
          <a:bodyPr/>
          <a:lstStyle/>
          <a:p>
            <a:r>
              <a:rPr lang="en-US"/>
              <a:t>Brainstorming authentic tasks</a:t>
            </a:r>
          </a:p>
        </p:txBody>
      </p:sp>
      <p:sp>
        <p:nvSpPr>
          <p:cNvPr id="463875" name="Rectangle 3"/>
          <p:cNvSpPr>
            <a:spLocks noGrp="1" noChangeArrowheads="1"/>
          </p:cNvSpPr>
          <p:nvPr>
            <p:ph type="body" idx="1"/>
          </p:nvPr>
        </p:nvSpPr>
        <p:spPr>
          <a:xfrm>
            <a:off x="838200" y="1600200"/>
            <a:ext cx="7848600" cy="4953000"/>
          </a:xfrm>
        </p:spPr>
        <p:txBody>
          <a:bodyPr/>
          <a:lstStyle/>
          <a:p>
            <a:pPr>
              <a:lnSpc>
                <a:spcPct val="80000"/>
              </a:lnSpc>
            </a:pPr>
            <a:r>
              <a:rPr lang="en-US" sz="2400"/>
              <a:t>Create a budget.</a:t>
            </a:r>
          </a:p>
          <a:p>
            <a:pPr>
              <a:lnSpc>
                <a:spcPct val="80000"/>
              </a:lnSpc>
            </a:pPr>
            <a:r>
              <a:rPr lang="en-US" sz="2400"/>
              <a:t>Create a spreadsheet.</a:t>
            </a:r>
          </a:p>
          <a:p>
            <a:pPr>
              <a:lnSpc>
                <a:spcPct val="80000"/>
              </a:lnSpc>
            </a:pPr>
            <a:r>
              <a:rPr lang="en-US" sz="2400"/>
              <a:t>Write a computer program.</a:t>
            </a:r>
          </a:p>
          <a:p>
            <a:pPr>
              <a:lnSpc>
                <a:spcPct val="80000"/>
              </a:lnSpc>
            </a:pPr>
            <a:r>
              <a:rPr lang="en-US" sz="2400"/>
              <a:t>Convert one type of graph or chart into another (e.g., pie chart into bar chart).</a:t>
            </a:r>
          </a:p>
          <a:p>
            <a:pPr>
              <a:lnSpc>
                <a:spcPct val="80000"/>
              </a:lnSpc>
            </a:pPr>
            <a:r>
              <a:rPr lang="en-US" sz="2400"/>
              <a:t>Draw the same graph to different scales.</a:t>
            </a:r>
          </a:p>
          <a:p>
            <a:pPr>
              <a:lnSpc>
                <a:spcPct val="80000"/>
              </a:lnSpc>
            </a:pPr>
            <a:r>
              <a:rPr lang="en-US" sz="2400"/>
              <a:t>Critique a chart, table or graph and explain how it might be made clearer or more useful.</a:t>
            </a:r>
          </a:p>
          <a:p>
            <a:pPr>
              <a:lnSpc>
                <a:spcPct val="80000"/>
              </a:lnSpc>
            </a:pPr>
            <a:r>
              <a:rPr lang="en-US" sz="2400"/>
              <a:t>Conduct a poll on consumer preferences, display results graphically, state conclusions.</a:t>
            </a:r>
          </a:p>
          <a:p>
            <a:pPr>
              <a:lnSpc>
                <a:spcPct val="80000"/>
              </a:lnSpc>
            </a:pPr>
            <a:r>
              <a:rPr lang="en-US" sz="2400"/>
              <a:t>Compare the accuracy over time of two different weather (or other) forecasts.</a:t>
            </a:r>
          </a:p>
          <a:p>
            <a:pPr>
              <a:lnSpc>
                <a:spcPct val="80000"/>
              </a:lnSpc>
            </a:pPr>
            <a:r>
              <a:rPr lang="en-US" sz="2400"/>
              <a:t>Conduct an opinion poll, create a chart or table of the results and explain your conclusions.</a:t>
            </a:r>
          </a:p>
          <a:p>
            <a:pPr>
              <a:lnSpc>
                <a:spcPct val="80000"/>
              </a:lnSpc>
            </a:pPr>
            <a:endParaRPr lang="en-US" sz="2400"/>
          </a:p>
        </p:txBody>
      </p:sp>
    </p:spTree>
    <p:extLst>
      <p:ext uri="{BB962C8B-B14F-4D97-AF65-F5344CB8AC3E}">
        <p14:creationId xmlns:p14="http://schemas.microsoft.com/office/powerpoint/2010/main" val="6977385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8" name="Rectangle 2"/>
          <p:cNvSpPr>
            <a:spLocks noGrp="1" noChangeArrowheads="1"/>
          </p:cNvSpPr>
          <p:nvPr>
            <p:ph type="title"/>
          </p:nvPr>
        </p:nvSpPr>
        <p:spPr/>
        <p:txBody>
          <a:bodyPr/>
          <a:lstStyle/>
          <a:p>
            <a:r>
              <a:rPr lang="en-US"/>
              <a:t>Brainstorming authentic tasks</a:t>
            </a:r>
          </a:p>
        </p:txBody>
      </p:sp>
      <p:sp>
        <p:nvSpPr>
          <p:cNvPr id="464899" name="Rectangle 3"/>
          <p:cNvSpPr>
            <a:spLocks noGrp="1" noChangeArrowheads="1"/>
          </p:cNvSpPr>
          <p:nvPr>
            <p:ph type="body" idx="1"/>
          </p:nvPr>
        </p:nvSpPr>
        <p:spPr>
          <a:xfrm>
            <a:off x="914400" y="1600200"/>
            <a:ext cx="7924800" cy="5105400"/>
          </a:xfrm>
        </p:spPr>
        <p:txBody>
          <a:bodyPr/>
          <a:lstStyle/>
          <a:p>
            <a:pPr>
              <a:lnSpc>
                <a:spcPct val="80000"/>
              </a:lnSpc>
            </a:pPr>
            <a:r>
              <a:rPr lang="en-US" sz="2000"/>
              <a:t>Analyze how the author of an editorial uses persuasion.</a:t>
            </a:r>
          </a:p>
          <a:p>
            <a:pPr>
              <a:lnSpc>
                <a:spcPct val="80000"/>
              </a:lnSpc>
            </a:pPr>
            <a:r>
              <a:rPr lang="en-US" sz="2000"/>
              <a:t>Keep a journal.</a:t>
            </a:r>
          </a:p>
          <a:p>
            <a:pPr>
              <a:lnSpc>
                <a:spcPct val="80000"/>
              </a:lnSpc>
            </a:pPr>
            <a:r>
              <a:rPr lang="en-US" sz="2000"/>
              <a:t>Analyze how the author of a letter to the editor uses persuasion.</a:t>
            </a:r>
          </a:p>
          <a:p>
            <a:pPr>
              <a:lnSpc>
                <a:spcPct val="80000"/>
              </a:lnSpc>
            </a:pPr>
            <a:r>
              <a:rPr lang="en-US" sz="2000"/>
              <a:t>Analyze how a speaker uses persuasion.</a:t>
            </a:r>
          </a:p>
          <a:p>
            <a:pPr>
              <a:lnSpc>
                <a:spcPct val="80000"/>
              </a:lnSpc>
            </a:pPr>
            <a:r>
              <a:rPr lang="en-US" sz="2000"/>
              <a:t>Analyze a story.</a:t>
            </a:r>
          </a:p>
          <a:p>
            <a:pPr>
              <a:lnSpc>
                <a:spcPct val="80000"/>
              </a:lnSpc>
            </a:pPr>
            <a:r>
              <a:rPr lang="en-US" sz="2000"/>
              <a:t>Write a poem.</a:t>
            </a:r>
          </a:p>
          <a:p>
            <a:pPr>
              <a:lnSpc>
                <a:spcPct val="80000"/>
              </a:lnSpc>
            </a:pPr>
            <a:r>
              <a:rPr lang="en-US" sz="2000"/>
              <a:t>Solve an open-ended math problem, preferably one with multiple solutions or multiple paths to the correct solution.</a:t>
            </a:r>
          </a:p>
          <a:p>
            <a:pPr>
              <a:lnSpc>
                <a:spcPct val="80000"/>
              </a:lnSpc>
            </a:pPr>
            <a:r>
              <a:rPr lang="en-US" sz="2000"/>
              <a:t>Determine which store has the best prices.</a:t>
            </a:r>
          </a:p>
          <a:p>
            <a:pPr>
              <a:lnSpc>
                <a:spcPct val="80000"/>
              </a:lnSpc>
            </a:pPr>
            <a:r>
              <a:rPr lang="en-US" sz="2000"/>
              <a:t>Use mathematical manipulatives to illustrate a concept.</a:t>
            </a:r>
          </a:p>
          <a:p>
            <a:pPr>
              <a:lnSpc>
                <a:spcPct val="80000"/>
              </a:lnSpc>
            </a:pPr>
            <a:r>
              <a:rPr lang="en-US" sz="2000"/>
              <a:t>Prove a theorem or corollary that has not been done in class or the text.</a:t>
            </a:r>
          </a:p>
          <a:p>
            <a:pPr>
              <a:lnSpc>
                <a:spcPct val="80000"/>
              </a:lnSpc>
            </a:pPr>
            <a:r>
              <a:rPr lang="en-US" sz="2000"/>
              <a:t>Draw a floor plan.</a:t>
            </a:r>
          </a:p>
          <a:p>
            <a:pPr>
              <a:lnSpc>
                <a:spcPct val="80000"/>
              </a:lnSpc>
            </a:pPr>
            <a:r>
              <a:rPr lang="en-US" sz="2000"/>
              <a:t>Measure something.</a:t>
            </a:r>
          </a:p>
          <a:p>
            <a:pPr>
              <a:lnSpc>
                <a:spcPct val="80000"/>
              </a:lnSpc>
            </a:pPr>
            <a:r>
              <a:rPr lang="en-US" sz="2000"/>
              <a:t>Build a model.</a:t>
            </a:r>
          </a:p>
          <a:p>
            <a:pPr>
              <a:lnSpc>
                <a:spcPct val="80000"/>
              </a:lnSpc>
            </a:pPr>
            <a:r>
              <a:rPr lang="en-US" sz="2000"/>
              <a:t>Use a bus or train timetable to determine a schedule.</a:t>
            </a:r>
          </a:p>
          <a:p>
            <a:pPr>
              <a:lnSpc>
                <a:spcPct val="80000"/>
              </a:lnSpc>
            </a:pPr>
            <a:r>
              <a:rPr lang="en-US" sz="2000"/>
              <a:t>Estimate amount of food needed to feed a large group.</a:t>
            </a:r>
          </a:p>
          <a:p>
            <a:pPr>
              <a:lnSpc>
                <a:spcPct val="80000"/>
              </a:lnSpc>
            </a:pPr>
            <a:endParaRPr lang="en-US" sz="2000"/>
          </a:p>
        </p:txBody>
      </p:sp>
    </p:spTree>
    <p:extLst>
      <p:ext uri="{BB962C8B-B14F-4D97-AF65-F5344CB8AC3E}">
        <p14:creationId xmlns:p14="http://schemas.microsoft.com/office/powerpoint/2010/main" val="861974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4" name="Rectangle 2"/>
          <p:cNvSpPr>
            <a:spLocks noGrp="1" noChangeArrowheads="1"/>
          </p:cNvSpPr>
          <p:nvPr>
            <p:ph type="title"/>
          </p:nvPr>
        </p:nvSpPr>
        <p:spPr/>
        <p:txBody>
          <a:bodyPr/>
          <a:lstStyle/>
          <a:p>
            <a:r>
              <a:rPr lang="en-US" sz="3800"/>
              <a:t>Choosing the right assessment strategy</a:t>
            </a:r>
          </a:p>
        </p:txBody>
      </p:sp>
      <p:sp>
        <p:nvSpPr>
          <p:cNvPr id="366595" name="Rectangle 3"/>
          <p:cNvSpPr>
            <a:spLocks noGrp="1" noChangeArrowheads="1"/>
          </p:cNvSpPr>
          <p:nvPr>
            <p:ph type="body" idx="1"/>
          </p:nvPr>
        </p:nvSpPr>
        <p:spPr>
          <a:xfrm>
            <a:off x="457200" y="1600200"/>
            <a:ext cx="7643192" cy="4525963"/>
          </a:xfrm>
        </p:spPr>
        <p:txBody>
          <a:bodyPr/>
          <a:lstStyle/>
          <a:p>
            <a:r>
              <a:rPr lang="en-US" dirty="0"/>
              <a:t>The 1999 Standards for educational and psychological testing recommends the use of multi-modal assessments</a:t>
            </a:r>
            <a:r>
              <a:rPr lang="en-US" dirty="0" smtClean="0"/>
              <a:t>.</a:t>
            </a:r>
          </a:p>
          <a:p>
            <a:endParaRPr lang="en-US" dirty="0"/>
          </a:p>
          <a:p>
            <a:r>
              <a:rPr lang="en-US" dirty="0"/>
              <a:t>However, there are general principles that </a:t>
            </a:r>
            <a:r>
              <a:rPr lang="en-US" dirty="0" smtClean="0"/>
              <a:t>must </a:t>
            </a:r>
            <a:r>
              <a:rPr lang="en-US" dirty="0"/>
              <a:t>guide our choice of methods in the classroom and in large-scale assessment</a:t>
            </a:r>
          </a:p>
        </p:txBody>
      </p:sp>
    </p:spTree>
    <p:extLst>
      <p:ext uri="{BB962C8B-B14F-4D97-AF65-F5344CB8AC3E}">
        <p14:creationId xmlns:p14="http://schemas.microsoft.com/office/powerpoint/2010/main" val="417697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Rectangle 2"/>
          <p:cNvSpPr>
            <a:spLocks noGrp="1" noChangeArrowheads="1"/>
          </p:cNvSpPr>
          <p:nvPr>
            <p:ph type="title"/>
          </p:nvPr>
        </p:nvSpPr>
        <p:spPr/>
        <p:txBody>
          <a:bodyPr/>
          <a:lstStyle/>
          <a:p>
            <a:r>
              <a:rPr lang="en-US" sz="3800"/>
              <a:t>Choosing the right assessment strategy</a:t>
            </a:r>
          </a:p>
        </p:txBody>
      </p:sp>
      <p:sp>
        <p:nvSpPr>
          <p:cNvPr id="369667" name="Rectangle 3"/>
          <p:cNvSpPr>
            <a:spLocks noGrp="1" noChangeArrowheads="1"/>
          </p:cNvSpPr>
          <p:nvPr>
            <p:ph type="body" idx="1"/>
          </p:nvPr>
        </p:nvSpPr>
        <p:spPr>
          <a:xfrm>
            <a:off x="838200" y="1412776"/>
            <a:ext cx="7848600" cy="5140424"/>
          </a:xfrm>
        </p:spPr>
        <p:txBody>
          <a:bodyPr>
            <a:normAutofit fontScale="92500" lnSpcReduction="10000"/>
          </a:bodyPr>
          <a:lstStyle/>
          <a:p>
            <a:r>
              <a:rPr lang="en-US" u="sng" dirty="0"/>
              <a:t>Selected Response</a:t>
            </a:r>
            <a:r>
              <a:rPr lang="en-US" dirty="0"/>
              <a:t> like </a:t>
            </a:r>
            <a:r>
              <a:rPr lang="en-US" dirty="0" err="1"/>
              <a:t>MCQs</a:t>
            </a:r>
            <a:r>
              <a:rPr lang="en-US" dirty="0"/>
              <a:t> allow computer scoring and therefore more efficient for large numbers of items and examinees.  Thus these items usually ensure higher content validity.  However, authenticity and cognitive complexity </a:t>
            </a:r>
            <a:r>
              <a:rPr lang="en-US" dirty="0" smtClean="0"/>
              <a:t>might </a:t>
            </a:r>
            <a:r>
              <a:rPr lang="en-US" dirty="0"/>
              <a:t>be lacking and </a:t>
            </a:r>
            <a:r>
              <a:rPr lang="en-US" dirty="0" smtClean="0"/>
              <a:t>the overall </a:t>
            </a:r>
            <a:r>
              <a:rPr lang="en-US" dirty="0"/>
              <a:t>assessments may be low inference.</a:t>
            </a:r>
          </a:p>
          <a:p>
            <a:r>
              <a:rPr lang="en-US" u="sng" dirty="0"/>
              <a:t>Constructed Response</a:t>
            </a:r>
            <a:r>
              <a:rPr lang="en-US" dirty="0"/>
              <a:t> often facilitate cognitive complexity and assessment of critical writing skills.  However, efficient scoring systems are required.</a:t>
            </a:r>
          </a:p>
        </p:txBody>
      </p:sp>
    </p:spTree>
    <p:extLst>
      <p:ext uri="{BB962C8B-B14F-4D97-AF65-F5344CB8AC3E}">
        <p14:creationId xmlns:p14="http://schemas.microsoft.com/office/powerpoint/2010/main" val="32169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p:txBody>
          <a:bodyPr/>
          <a:lstStyle/>
          <a:p>
            <a:r>
              <a:rPr lang="en-US" sz="3800"/>
              <a:t>Choosing the right assessment strategy</a:t>
            </a:r>
          </a:p>
        </p:txBody>
      </p:sp>
      <p:sp>
        <p:nvSpPr>
          <p:cNvPr id="371715" name="Rectangle 3"/>
          <p:cNvSpPr>
            <a:spLocks noGrp="1" noChangeArrowheads="1"/>
          </p:cNvSpPr>
          <p:nvPr>
            <p:ph type="body" idx="1"/>
          </p:nvPr>
        </p:nvSpPr>
        <p:spPr>
          <a:xfrm>
            <a:off x="838200" y="1600200"/>
            <a:ext cx="7848600" cy="4953000"/>
          </a:xfrm>
        </p:spPr>
        <p:txBody>
          <a:bodyPr/>
          <a:lstStyle/>
          <a:p>
            <a:r>
              <a:rPr lang="en-US" u="sng" dirty="0"/>
              <a:t>Performance assessments</a:t>
            </a:r>
            <a:r>
              <a:rPr lang="en-US" dirty="0"/>
              <a:t> usually but not always ensure authenticity and cognitive complexity.  However, overall content validity [Generalizability] may be low and scaffolding may be </a:t>
            </a:r>
            <a:r>
              <a:rPr lang="en-US" dirty="0" smtClean="0"/>
              <a:t>required </a:t>
            </a:r>
            <a:r>
              <a:rPr lang="en-US" dirty="0"/>
              <a:t>if equity is to be maintained.  Without adequate rubrics, scoring issues </a:t>
            </a:r>
            <a:r>
              <a:rPr lang="en-US" dirty="0" smtClean="0"/>
              <a:t>will </a:t>
            </a:r>
            <a:r>
              <a:rPr lang="en-US" dirty="0"/>
              <a:t>arise</a:t>
            </a:r>
            <a:r>
              <a:rPr lang="en-US" dirty="0" smtClean="0"/>
              <a:t>. Training of assessors is critical.</a:t>
            </a:r>
            <a:endParaRPr lang="en-US" dirty="0"/>
          </a:p>
          <a:p>
            <a:endParaRPr lang="en-US" dirty="0"/>
          </a:p>
        </p:txBody>
      </p:sp>
    </p:spTree>
    <p:extLst>
      <p:ext uri="{BB962C8B-B14F-4D97-AF65-F5344CB8AC3E}">
        <p14:creationId xmlns:p14="http://schemas.microsoft.com/office/powerpoint/2010/main" val="2739443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p:txBody>
          <a:bodyPr>
            <a:normAutofit fontScale="90000"/>
          </a:bodyPr>
          <a:lstStyle/>
          <a:p>
            <a:r>
              <a:rPr lang="en-US" sz="3800"/>
              <a:t>Designing &amp; Developing Selected Response Assessments</a:t>
            </a:r>
          </a:p>
        </p:txBody>
      </p:sp>
      <p:sp>
        <p:nvSpPr>
          <p:cNvPr id="315395" name="Rectangle 3"/>
          <p:cNvSpPr>
            <a:spLocks noGrp="1" noChangeArrowheads="1"/>
          </p:cNvSpPr>
          <p:nvPr>
            <p:ph type="body" idx="1"/>
          </p:nvPr>
        </p:nvSpPr>
        <p:spPr>
          <a:xfrm>
            <a:off x="762000" y="1600200"/>
            <a:ext cx="7924800" cy="5029200"/>
          </a:xfrm>
        </p:spPr>
        <p:txBody>
          <a:bodyPr/>
          <a:lstStyle/>
          <a:p>
            <a:pPr marL="457200" indent="-457200">
              <a:lnSpc>
                <a:spcPct val="80000"/>
              </a:lnSpc>
              <a:buFont typeface="Wingdings" pitchFamily="2" charset="2"/>
              <a:buAutoNum type="arabicParenR"/>
            </a:pPr>
            <a:r>
              <a:rPr lang="en-US" sz="2400"/>
              <a:t>Focus on a single topic &amp; important objective</a:t>
            </a:r>
          </a:p>
          <a:p>
            <a:pPr marL="457200" indent="-457200">
              <a:lnSpc>
                <a:spcPct val="80000"/>
              </a:lnSpc>
              <a:buFont typeface="Wingdings" pitchFamily="2" charset="2"/>
              <a:buAutoNum type="arabicParenR"/>
            </a:pPr>
            <a:endParaRPr lang="en-US" sz="2400"/>
          </a:p>
          <a:p>
            <a:pPr marL="457200" indent="-457200">
              <a:lnSpc>
                <a:spcPct val="80000"/>
              </a:lnSpc>
              <a:buFont typeface="Wingdings" pitchFamily="2" charset="2"/>
              <a:buAutoNum type="arabicParenR"/>
            </a:pPr>
            <a:r>
              <a:rPr lang="en-US" sz="2400"/>
              <a:t>Select relevant stimulus material for context-dependent items</a:t>
            </a:r>
          </a:p>
          <a:p>
            <a:pPr marL="457200" indent="-457200">
              <a:lnSpc>
                <a:spcPct val="80000"/>
              </a:lnSpc>
              <a:buFont typeface="Wingdings" pitchFamily="2" charset="2"/>
              <a:buAutoNum type="arabicParenR"/>
            </a:pPr>
            <a:endParaRPr lang="en-US" sz="2400"/>
          </a:p>
          <a:p>
            <a:pPr marL="457200" indent="-457200">
              <a:lnSpc>
                <a:spcPct val="80000"/>
              </a:lnSpc>
              <a:buFont typeface="Wingdings" pitchFamily="2" charset="2"/>
              <a:buAutoNum type="arabicParenR"/>
            </a:pPr>
            <a:r>
              <a:rPr lang="en-US" sz="2400"/>
              <a:t>Formulate a clearly stated problem based on the material- Use question or incomplete statement</a:t>
            </a:r>
          </a:p>
          <a:p>
            <a:pPr marL="457200" indent="-457200">
              <a:lnSpc>
                <a:spcPct val="80000"/>
              </a:lnSpc>
              <a:buFont typeface="Wingdings" pitchFamily="2" charset="2"/>
              <a:buAutoNum type="arabicParenR"/>
            </a:pPr>
            <a:endParaRPr lang="en-US" sz="2400"/>
          </a:p>
          <a:p>
            <a:pPr marL="457200" indent="-457200">
              <a:lnSpc>
                <a:spcPct val="80000"/>
              </a:lnSpc>
              <a:buFont typeface="Wingdings" pitchFamily="2" charset="2"/>
              <a:buAutoNum type="arabicParenR"/>
            </a:pPr>
            <a:r>
              <a:rPr lang="en-US" sz="2400"/>
              <a:t>Identify the answer (keyed response)</a:t>
            </a:r>
          </a:p>
          <a:p>
            <a:pPr marL="457200" indent="-457200">
              <a:lnSpc>
                <a:spcPct val="80000"/>
              </a:lnSpc>
              <a:buFont typeface="Wingdings" pitchFamily="2" charset="2"/>
              <a:buAutoNum type="arabicParenR"/>
            </a:pPr>
            <a:endParaRPr lang="en-US" sz="2400"/>
          </a:p>
          <a:p>
            <a:pPr marL="457200" indent="-457200">
              <a:lnSpc>
                <a:spcPct val="80000"/>
              </a:lnSpc>
              <a:buFont typeface="Wingdings" pitchFamily="2" charset="2"/>
              <a:buAutoNum type="arabicParenR"/>
            </a:pPr>
            <a:r>
              <a:rPr lang="en-US" sz="2400"/>
              <a:t>Identify plausible alternatives (distractors)</a:t>
            </a:r>
          </a:p>
          <a:p>
            <a:pPr marL="457200" indent="-457200">
              <a:lnSpc>
                <a:spcPct val="80000"/>
              </a:lnSpc>
              <a:buFont typeface="Wingdings" pitchFamily="2" charset="2"/>
              <a:buAutoNum type="arabicParenR"/>
            </a:pPr>
            <a:endParaRPr lang="en-US" sz="2400"/>
          </a:p>
          <a:p>
            <a:pPr marL="457200" indent="-457200">
              <a:lnSpc>
                <a:spcPct val="80000"/>
              </a:lnSpc>
              <a:buFont typeface="Wingdings" pitchFamily="2" charset="2"/>
              <a:buAutoNum type="arabicParenR"/>
            </a:pPr>
            <a:r>
              <a:rPr lang="en-US" sz="2400"/>
              <a:t>Use checklist to remove cues</a:t>
            </a:r>
          </a:p>
          <a:p>
            <a:pPr marL="457200" indent="-457200">
              <a:lnSpc>
                <a:spcPct val="80000"/>
              </a:lnSpc>
            </a:pPr>
            <a:endParaRPr lang="en-US" sz="2400"/>
          </a:p>
        </p:txBody>
      </p:sp>
    </p:spTree>
    <p:extLst>
      <p:ext uri="{BB962C8B-B14F-4D97-AF65-F5344CB8AC3E}">
        <p14:creationId xmlns:p14="http://schemas.microsoft.com/office/powerpoint/2010/main" val="175234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TT" dirty="0" smtClean="0"/>
              <a:t>How to create distractors</a:t>
            </a:r>
            <a:endParaRPr lang="en-GB" dirty="0"/>
          </a:p>
        </p:txBody>
      </p:sp>
      <p:sp>
        <p:nvSpPr>
          <p:cNvPr id="5" name="Content Placeholder 4"/>
          <p:cNvSpPr>
            <a:spLocks noGrp="1"/>
          </p:cNvSpPr>
          <p:nvPr>
            <p:ph idx="1"/>
          </p:nvPr>
        </p:nvSpPr>
        <p:spPr/>
        <p:txBody>
          <a:bodyPr>
            <a:normAutofit/>
          </a:bodyPr>
          <a:lstStyle/>
          <a:p>
            <a:r>
              <a:rPr lang="en-TT" dirty="0"/>
              <a:t>A term used in the unit but referring to a different concept </a:t>
            </a:r>
            <a:endParaRPr lang="en-GB" dirty="0"/>
          </a:p>
          <a:p>
            <a:r>
              <a:rPr lang="en-TT" dirty="0" smtClean="0"/>
              <a:t>An </a:t>
            </a:r>
            <a:r>
              <a:rPr lang="en-TT" dirty="0"/>
              <a:t>everyday term that is close but misleading in </a:t>
            </a:r>
            <a:r>
              <a:rPr lang="en-TT" dirty="0" smtClean="0"/>
              <a:t>meaning</a:t>
            </a:r>
            <a:endParaRPr lang="en-GB" dirty="0"/>
          </a:p>
          <a:p>
            <a:r>
              <a:rPr lang="en-TT" dirty="0"/>
              <a:t>A common misconception or confusion that students have </a:t>
            </a:r>
            <a:endParaRPr lang="en-GB" dirty="0"/>
          </a:p>
          <a:p>
            <a:r>
              <a:rPr lang="en-TT" dirty="0"/>
              <a:t>A plausible word or phrase that is meaningless but derives from something in the stem </a:t>
            </a:r>
          </a:p>
          <a:p>
            <a:endParaRPr lang="en-TT" dirty="0"/>
          </a:p>
          <a:p>
            <a:endParaRPr lang="en-TT" dirty="0" smtClean="0"/>
          </a:p>
          <a:p>
            <a:endParaRPr lang="en-GB" dirty="0"/>
          </a:p>
        </p:txBody>
      </p:sp>
    </p:spTree>
    <p:extLst>
      <p:ext uri="{BB962C8B-B14F-4D97-AF65-F5344CB8AC3E}">
        <p14:creationId xmlns:p14="http://schemas.microsoft.com/office/powerpoint/2010/main" val="539053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p:txBody>
          <a:bodyPr/>
          <a:lstStyle/>
          <a:p>
            <a:r>
              <a:rPr lang="en-US"/>
              <a:t>Writing Rules</a:t>
            </a:r>
          </a:p>
        </p:txBody>
      </p:sp>
      <p:sp>
        <p:nvSpPr>
          <p:cNvPr id="373763" name="Rectangle 3"/>
          <p:cNvSpPr>
            <a:spLocks noGrp="1" noChangeArrowheads="1"/>
          </p:cNvSpPr>
          <p:nvPr>
            <p:ph type="body" idx="1"/>
          </p:nvPr>
        </p:nvSpPr>
        <p:spPr>
          <a:xfrm>
            <a:off x="539552" y="1340768"/>
            <a:ext cx="8375848" cy="5288632"/>
          </a:xfrm>
        </p:spPr>
        <p:txBody>
          <a:bodyPr>
            <a:normAutofit/>
          </a:bodyPr>
          <a:lstStyle/>
          <a:p>
            <a:pPr marL="533400" indent="-533400">
              <a:lnSpc>
                <a:spcPct val="90000"/>
              </a:lnSpc>
              <a:buFont typeface="Wingdings" pitchFamily="2" charset="2"/>
              <a:buAutoNum type="arabicParenR"/>
            </a:pPr>
            <a:r>
              <a:rPr lang="en-US" sz="2400" i="1" dirty="0"/>
              <a:t>Every item should reflect specific content and a specific mental </a:t>
            </a:r>
            <a:r>
              <a:rPr lang="en-US" sz="2400" i="1" dirty="0" err="1"/>
              <a:t>behaviour</a:t>
            </a:r>
            <a:r>
              <a:rPr lang="en-US" sz="2400" i="1" dirty="0"/>
              <a:t> as derived from a table of specifications</a:t>
            </a:r>
          </a:p>
          <a:p>
            <a:pPr marL="533400" indent="-533400">
              <a:lnSpc>
                <a:spcPct val="90000"/>
              </a:lnSpc>
              <a:buFont typeface="Wingdings" pitchFamily="2" charset="2"/>
              <a:buAutoNum type="arabicParenR"/>
            </a:pPr>
            <a:r>
              <a:rPr lang="en-US" sz="2400" i="1" dirty="0"/>
              <a:t>Base each item on important content to learn; avoid trivial content</a:t>
            </a:r>
            <a:endParaRPr lang="en-US" sz="2400" dirty="0"/>
          </a:p>
          <a:p>
            <a:pPr marL="533400" indent="-533400">
              <a:lnSpc>
                <a:spcPct val="90000"/>
              </a:lnSpc>
              <a:buFont typeface="Wingdings" pitchFamily="2" charset="2"/>
              <a:buAutoNum type="arabicParenR"/>
            </a:pPr>
            <a:r>
              <a:rPr lang="en-US" sz="2400" i="1" dirty="0"/>
              <a:t>Use novel material to test higher order learning.  Paraphrase textbook language when used in a test item</a:t>
            </a:r>
          </a:p>
          <a:p>
            <a:pPr marL="533400" indent="-533400">
              <a:lnSpc>
                <a:spcPct val="90000"/>
              </a:lnSpc>
              <a:buFont typeface="Wingdings" pitchFamily="2" charset="2"/>
              <a:buAutoNum type="arabicParenR"/>
            </a:pPr>
            <a:r>
              <a:rPr lang="en-US" sz="2400" i="1" dirty="0"/>
              <a:t>Keep the content of each item independent from content of other items on the test</a:t>
            </a:r>
          </a:p>
          <a:p>
            <a:pPr marL="533400" indent="-533400">
              <a:lnSpc>
                <a:spcPct val="90000"/>
              </a:lnSpc>
              <a:buFont typeface="Wingdings" pitchFamily="2" charset="2"/>
              <a:buAutoNum type="arabicParenR"/>
            </a:pPr>
            <a:r>
              <a:rPr lang="en-US" sz="2400" i="1" dirty="0"/>
              <a:t>Avoid over specific and over general content when writing items</a:t>
            </a:r>
            <a:endParaRPr lang="en-US" sz="2400" dirty="0"/>
          </a:p>
          <a:p>
            <a:pPr marL="533400" indent="-533400">
              <a:lnSpc>
                <a:spcPct val="90000"/>
              </a:lnSpc>
              <a:buFont typeface="Wingdings" pitchFamily="2" charset="2"/>
              <a:buAutoNum type="arabicParenR"/>
            </a:pPr>
            <a:r>
              <a:rPr lang="en-US" sz="2400" i="1" dirty="0"/>
              <a:t>Avoid opinion-based items.</a:t>
            </a:r>
          </a:p>
          <a:p>
            <a:pPr marL="533400" indent="-533400">
              <a:lnSpc>
                <a:spcPct val="90000"/>
              </a:lnSpc>
              <a:buFont typeface="Wingdings" pitchFamily="2" charset="2"/>
              <a:buAutoNum type="arabicParenR"/>
            </a:pPr>
            <a:r>
              <a:rPr lang="en-US" sz="2400" i="1" dirty="0"/>
              <a:t>Avoid trick items</a:t>
            </a:r>
          </a:p>
          <a:p>
            <a:pPr marL="533400" indent="-533400">
              <a:lnSpc>
                <a:spcPct val="90000"/>
              </a:lnSpc>
              <a:buFont typeface="Wingdings" pitchFamily="2" charset="2"/>
              <a:buAutoNum type="arabicParenR"/>
            </a:pPr>
            <a:r>
              <a:rPr lang="en-US" sz="2400" i="1" dirty="0"/>
              <a:t>Keep vocabulary simple for the group of students tested</a:t>
            </a:r>
            <a:endParaRPr lang="en-US" sz="2400" dirty="0"/>
          </a:p>
        </p:txBody>
      </p:sp>
    </p:spTree>
    <p:extLst>
      <p:ext uri="{BB962C8B-B14F-4D97-AF65-F5344CB8AC3E}">
        <p14:creationId xmlns:p14="http://schemas.microsoft.com/office/powerpoint/2010/main" val="1223064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p:cNvSpPr>
            <a:spLocks noGrp="1" noChangeArrowheads="1"/>
          </p:cNvSpPr>
          <p:nvPr>
            <p:ph type="title"/>
          </p:nvPr>
        </p:nvSpPr>
        <p:spPr/>
        <p:txBody>
          <a:bodyPr/>
          <a:lstStyle/>
          <a:p>
            <a:r>
              <a:rPr lang="en-US"/>
              <a:t>Writing Rules</a:t>
            </a:r>
          </a:p>
        </p:txBody>
      </p:sp>
      <p:sp>
        <p:nvSpPr>
          <p:cNvPr id="374787" name="Rectangle 3"/>
          <p:cNvSpPr>
            <a:spLocks noGrp="1" noChangeArrowheads="1"/>
          </p:cNvSpPr>
          <p:nvPr>
            <p:ph type="body" idx="1"/>
          </p:nvPr>
        </p:nvSpPr>
        <p:spPr>
          <a:xfrm>
            <a:off x="914400" y="1412776"/>
            <a:ext cx="8001000" cy="5216624"/>
          </a:xfrm>
        </p:spPr>
        <p:txBody>
          <a:bodyPr>
            <a:normAutofit/>
          </a:bodyPr>
          <a:lstStyle/>
          <a:p>
            <a:pPr marL="533400" indent="-533400">
              <a:lnSpc>
                <a:spcPct val="90000"/>
              </a:lnSpc>
              <a:buFont typeface="Wingdings" pitchFamily="2" charset="2"/>
              <a:buAutoNum type="arabicParenR"/>
            </a:pPr>
            <a:r>
              <a:rPr lang="en-US" sz="2400" i="1" dirty="0"/>
              <a:t>Avoid complex MC formats (&amp; the </a:t>
            </a:r>
            <a:r>
              <a:rPr lang="en-US" sz="2400" i="1" dirty="0" err="1"/>
              <a:t>MTF</a:t>
            </a:r>
            <a:r>
              <a:rPr lang="en-US" sz="2400" i="1" dirty="0"/>
              <a:t>)</a:t>
            </a:r>
          </a:p>
          <a:p>
            <a:pPr marL="533400" indent="-533400">
              <a:lnSpc>
                <a:spcPct val="90000"/>
              </a:lnSpc>
              <a:buFont typeface="Wingdings" pitchFamily="2" charset="2"/>
              <a:buAutoNum type="arabicParenR"/>
            </a:pPr>
            <a:r>
              <a:rPr lang="en-US" sz="2400" i="1" dirty="0"/>
              <a:t>Format the Item Vertically</a:t>
            </a:r>
          </a:p>
          <a:p>
            <a:pPr marL="533400" indent="-533400">
              <a:lnSpc>
                <a:spcPct val="90000"/>
              </a:lnSpc>
              <a:buFont typeface="Wingdings" pitchFamily="2" charset="2"/>
              <a:buAutoNum type="arabicParenR"/>
            </a:pPr>
            <a:r>
              <a:rPr lang="en-US" sz="2400" i="1" dirty="0"/>
              <a:t>Edit and proof the items</a:t>
            </a:r>
          </a:p>
          <a:p>
            <a:pPr marL="533400" indent="-533400">
              <a:lnSpc>
                <a:spcPct val="90000"/>
              </a:lnSpc>
              <a:buFont typeface="Wingdings" pitchFamily="2" charset="2"/>
              <a:buAutoNum type="arabicParenR"/>
            </a:pPr>
            <a:r>
              <a:rPr lang="en-US" sz="2400" i="1" dirty="0"/>
              <a:t>Use correct grammar, punctuation, capitalization, and spelling</a:t>
            </a:r>
          </a:p>
          <a:p>
            <a:pPr marL="533400" indent="-533400">
              <a:lnSpc>
                <a:spcPct val="90000"/>
              </a:lnSpc>
              <a:buFont typeface="Wingdings" pitchFamily="2" charset="2"/>
              <a:buAutoNum type="arabicParenR"/>
            </a:pPr>
            <a:r>
              <a:rPr lang="en-US" sz="2400" i="1" dirty="0"/>
              <a:t>Minimize the amount of reading in each item</a:t>
            </a:r>
          </a:p>
          <a:p>
            <a:pPr marL="533400" indent="-533400">
              <a:lnSpc>
                <a:spcPct val="90000"/>
              </a:lnSpc>
              <a:buFont typeface="Wingdings" pitchFamily="2" charset="2"/>
              <a:buAutoNum type="arabicParenR"/>
            </a:pPr>
            <a:r>
              <a:rPr lang="en-US" sz="2400" i="1" dirty="0"/>
              <a:t>Ensure that the directions in the stem are very clear</a:t>
            </a:r>
          </a:p>
          <a:p>
            <a:pPr marL="533400" indent="-533400">
              <a:lnSpc>
                <a:spcPct val="90000"/>
              </a:lnSpc>
              <a:buFont typeface="Wingdings" pitchFamily="2" charset="2"/>
              <a:buAutoNum type="arabicParenR"/>
            </a:pPr>
            <a:r>
              <a:rPr lang="en-US" sz="2400" i="1" dirty="0"/>
              <a:t>Include the central item in the stem instead of the choices</a:t>
            </a:r>
          </a:p>
          <a:p>
            <a:pPr marL="533400" indent="-533400">
              <a:lnSpc>
                <a:spcPct val="90000"/>
              </a:lnSpc>
              <a:buFont typeface="Wingdings" pitchFamily="2" charset="2"/>
              <a:buAutoNum type="arabicParenR"/>
            </a:pPr>
            <a:r>
              <a:rPr lang="en-US" sz="2400" i="1" dirty="0"/>
              <a:t>Avoid window dressing (excessive verbiage)</a:t>
            </a:r>
          </a:p>
          <a:p>
            <a:pPr marL="533400" indent="-533400">
              <a:lnSpc>
                <a:spcPct val="90000"/>
              </a:lnSpc>
              <a:buFont typeface="Wingdings" pitchFamily="2" charset="2"/>
              <a:buAutoNum type="arabicParenR"/>
            </a:pPr>
            <a:r>
              <a:rPr lang="en-US" sz="2400" i="1" dirty="0"/>
              <a:t>Word the stem positively, avoid the use of negatives such as NOT or EXCEPT.  If negative words are used, use cautiously and always capitalize or put in boldface.</a:t>
            </a:r>
          </a:p>
        </p:txBody>
      </p:sp>
    </p:spTree>
    <p:extLst>
      <p:ext uri="{BB962C8B-B14F-4D97-AF65-F5344CB8AC3E}">
        <p14:creationId xmlns:p14="http://schemas.microsoft.com/office/powerpoint/2010/main" val="6932977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p:txBody>
          <a:bodyPr/>
          <a:lstStyle/>
          <a:p>
            <a:r>
              <a:rPr lang="en-US"/>
              <a:t>Writing Rules</a:t>
            </a:r>
          </a:p>
        </p:txBody>
      </p:sp>
      <p:sp>
        <p:nvSpPr>
          <p:cNvPr id="375811" name="Rectangle 3"/>
          <p:cNvSpPr>
            <a:spLocks noGrp="1" noChangeArrowheads="1"/>
          </p:cNvSpPr>
          <p:nvPr>
            <p:ph type="body" idx="1"/>
          </p:nvPr>
        </p:nvSpPr>
        <p:spPr>
          <a:xfrm>
            <a:off x="914400" y="1600200"/>
            <a:ext cx="8001000" cy="5029200"/>
          </a:xfrm>
        </p:spPr>
        <p:txBody>
          <a:bodyPr/>
          <a:lstStyle/>
          <a:p>
            <a:pPr marL="533400" indent="-533400">
              <a:lnSpc>
                <a:spcPct val="90000"/>
              </a:lnSpc>
              <a:buFont typeface="Wingdings" pitchFamily="2" charset="2"/>
              <a:buAutoNum type="arabicParenR"/>
            </a:pPr>
            <a:r>
              <a:rPr lang="en-US" sz="2200" i="1" dirty="0"/>
              <a:t>Write as many effective choices (distractors) as possible.</a:t>
            </a:r>
          </a:p>
          <a:p>
            <a:pPr marL="533400" indent="-533400">
              <a:lnSpc>
                <a:spcPct val="90000"/>
              </a:lnSpc>
              <a:buFont typeface="Wingdings" pitchFamily="2" charset="2"/>
              <a:buAutoNum type="arabicParenR"/>
            </a:pPr>
            <a:r>
              <a:rPr lang="en-US" sz="2200" i="1" dirty="0"/>
              <a:t>Make sure that only of these choices is the right answer.</a:t>
            </a:r>
          </a:p>
          <a:p>
            <a:pPr marL="533400" indent="-533400">
              <a:lnSpc>
                <a:spcPct val="90000"/>
              </a:lnSpc>
              <a:buFont typeface="Wingdings" pitchFamily="2" charset="2"/>
              <a:buAutoNum type="arabicParenR"/>
            </a:pPr>
            <a:r>
              <a:rPr lang="en-US" sz="2200" i="1" dirty="0"/>
              <a:t>Vary the location of the right answer according to the number of choices.</a:t>
            </a:r>
          </a:p>
          <a:p>
            <a:pPr marL="533400" indent="-533400">
              <a:lnSpc>
                <a:spcPct val="90000"/>
              </a:lnSpc>
              <a:buFont typeface="Wingdings" pitchFamily="2" charset="2"/>
              <a:buAutoNum type="arabicParenR"/>
            </a:pPr>
            <a:r>
              <a:rPr lang="en-US" sz="2200" i="1" dirty="0"/>
              <a:t>Place the choices in logical or numerical order.</a:t>
            </a:r>
          </a:p>
          <a:p>
            <a:pPr marL="533400" indent="-533400">
              <a:lnSpc>
                <a:spcPct val="90000"/>
              </a:lnSpc>
              <a:buFont typeface="Wingdings" pitchFamily="2" charset="2"/>
              <a:buAutoNum type="arabicParenR"/>
            </a:pPr>
            <a:r>
              <a:rPr lang="en-US" sz="2200" i="1" dirty="0"/>
              <a:t>Keep choices independent; choices should not be overlapping.</a:t>
            </a:r>
          </a:p>
          <a:p>
            <a:pPr marL="533400" indent="-533400">
              <a:lnSpc>
                <a:spcPct val="90000"/>
              </a:lnSpc>
              <a:buFont typeface="Wingdings" pitchFamily="2" charset="2"/>
              <a:buAutoNum type="arabicParenR"/>
            </a:pPr>
            <a:r>
              <a:rPr lang="en-US" sz="2200" i="1" dirty="0"/>
              <a:t>Keep choices homogenous in content and grammatical structure.</a:t>
            </a:r>
          </a:p>
          <a:p>
            <a:pPr marL="533400" indent="-533400">
              <a:lnSpc>
                <a:spcPct val="90000"/>
              </a:lnSpc>
              <a:buFont typeface="Wingdings" pitchFamily="2" charset="2"/>
              <a:buAutoNum type="arabicParenR"/>
            </a:pPr>
            <a:r>
              <a:rPr lang="en-US" sz="2200" i="1" dirty="0"/>
              <a:t>Keep the length of the choices about equal.</a:t>
            </a:r>
          </a:p>
          <a:p>
            <a:pPr marL="533400" indent="-533400">
              <a:lnSpc>
                <a:spcPct val="90000"/>
              </a:lnSpc>
              <a:buFont typeface="Wingdings" pitchFamily="2" charset="2"/>
              <a:buAutoNum type="arabicParenR"/>
            </a:pPr>
            <a:r>
              <a:rPr lang="en-US" sz="2200" i="1" dirty="0"/>
              <a:t>“None of the above” should be used carefully.</a:t>
            </a:r>
          </a:p>
          <a:p>
            <a:pPr marL="533400" indent="-533400">
              <a:lnSpc>
                <a:spcPct val="90000"/>
              </a:lnSpc>
              <a:buFont typeface="Wingdings" pitchFamily="2" charset="2"/>
              <a:buAutoNum type="arabicParenR"/>
            </a:pPr>
            <a:r>
              <a:rPr lang="en-US" sz="2200" i="1" dirty="0"/>
              <a:t>Avoid “All of the above”.</a:t>
            </a:r>
          </a:p>
          <a:p>
            <a:pPr marL="533400" indent="-533400">
              <a:lnSpc>
                <a:spcPct val="90000"/>
              </a:lnSpc>
              <a:buFont typeface="Wingdings" pitchFamily="2" charset="2"/>
              <a:buAutoNum type="arabicParenR"/>
            </a:pPr>
            <a:r>
              <a:rPr lang="en-US" sz="2200" i="1" dirty="0"/>
              <a:t>Phrase choices positively; avoid negatives such as NOT.</a:t>
            </a:r>
          </a:p>
          <a:p>
            <a:pPr marL="533400" indent="-533400">
              <a:lnSpc>
                <a:spcPct val="90000"/>
              </a:lnSpc>
              <a:buFont typeface="Wingdings" pitchFamily="2" charset="2"/>
              <a:buNone/>
            </a:pPr>
            <a:endParaRPr lang="en-US" sz="2200" i="1" dirty="0"/>
          </a:p>
        </p:txBody>
      </p:sp>
    </p:spTree>
    <p:extLst>
      <p:ext uri="{BB962C8B-B14F-4D97-AF65-F5344CB8AC3E}">
        <p14:creationId xmlns:p14="http://schemas.microsoft.com/office/powerpoint/2010/main" val="8472212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1394</Words>
  <Application>Microsoft Office PowerPoint</Application>
  <PresentationFormat>On-screen Show (4:3)</PresentationFormat>
  <Paragraphs>161</Paragraphs>
  <Slides>19</Slides>
  <Notes>19</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Constructing Items &amp; Tasks</vt:lpstr>
      <vt:lpstr>Choosing the right assessment strategy</vt:lpstr>
      <vt:lpstr>Choosing the right assessment strategy</vt:lpstr>
      <vt:lpstr>Choosing the right assessment strategy</vt:lpstr>
      <vt:lpstr>Designing &amp; Developing Selected Response Assessments</vt:lpstr>
      <vt:lpstr>How to create distractors</vt:lpstr>
      <vt:lpstr>Writing Rules</vt:lpstr>
      <vt:lpstr>Writing Rules</vt:lpstr>
      <vt:lpstr>Writing Rules</vt:lpstr>
      <vt:lpstr>More Writing Rules</vt:lpstr>
      <vt:lpstr>Designing &amp; Developing Constructed Response Assessments</vt:lpstr>
      <vt:lpstr>Designing &amp; Developing Performance Assessments</vt:lpstr>
      <vt:lpstr>Help on choosing tasks</vt:lpstr>
      <vt:lpstr>What a performance assessment looks like</vt:lpstr>
      <vt:lpstr>Scaffolding explained</vt:lpstr>
      <vt:lpstr>Adding Authenticity</vt:lpstr>
      <vt:lpstr>Authenticity on a continuum</vt:lpstr>
      <vt:lpstr>Brainstorming authentic tasks</vt:lpstr>
      <vt:lpstr>Brainstorming authentic tasks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Constructing Items &amp; Tasks</dc:title>
  <dc:creator>Jerome De lisle</dc:creator>
  <cp:lastModifiedBy>Jerome De lisle</cp:lastModifiedBy>
  <cp:revision>2</cp:revision>
  <dcterms:created xsi:type="dcterms:W3CDTF">2014-01-25T14:42:13Z</dcterms:created>
  <dcterms:modified xsi:type="dcterms:W3CDTF">2014-01-25T14:48:00Z</dcterms:modified>
</cp:coreProperties>
</file>