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6"/>
  </p:notesMasterIdLst>
  <p:sldIdLst>
    <p:sldId id="415" r:id="rId2"/>
    <p:sldId id="361" r:id="rId3"/>
    <p:sldId id="362" r:id="rId4"/>
    <p:sldId id="363" r:id="rId5"/>
    <p:sldId id="368" r:id="rId6"/>
    <p:sldId id="394" r:id="rId7"/>
    <p:sldId id="371" r:id="rId8"/>
    <p:sldId id="365" r:id="rId9"/>
    <p:sldId id="366" r:id="rId10"/>
    <p:sldId id="367" r:id="rId11"/>
    <p:sldId id="364" r:id="rId12"/>
    <p:sldId id="352" r:id="rId13"/>
    <p:sldId id="351" r:id="rId14"/>
    <p:sldId id="369" r:id="rId15"/>
    <p:sldId id="372" r:id="rId16"/>
    <p:sldId id="370" r:id="rId17"/>
    <p:sldId id="259" r:id="rId18"/>
    <p:sldId id="257" r:id="rId19"/>
    <p:sldId id="296" r:id="rId20"/>
    <p:sldId id="297" r:id="rId21"/>
    <p:sldId id="261" r:id="rId22"/>
    <p:sldId id="340" r:id="rId23"/>
    <p:sldId id="262" r:id="rId24"/>
    <p:sldId id="289" r:id="rId25"/>
    <p:sldId id="373" r:id="rId26"/>
    <p:sldId id="375" r:id="rId27"/>
    <p:sldId id="374" r:id="rId28"/>
    <p:sldId id="299" r:id="rId29"/>
    <p:sldId id="341" r:id="rId30"/>
    <p:sldId id="385" r:id="rId31"/>
    <p:sldId id="298" r:id="rId32"/>
    <p:sldId id="309" r:id="rId33"/>
    <p:sldId id="381" r:id="rId34"/>
    <p:sldId id="382" r:id="rId35"/>
    <p:sldId id="383" r:id="rId36"/>
    <p:sldId id="384" r:id="rId37"/>
    <p:sldId id="376" r:id="rId38"/>
    <p:sldId id="377" r:id="rId39"/>
    <p:sldId id="378" r:id="rId40"/>
    <p:sldId id="379" r:id="rId41"/>
    <p:sldId id="380" r:id="rId42"/>
    <p:sldId id="386" r:id="rId43"/>
    <p:sldId id="311" r:id="rId44"/>
    <p:sldId id="312" r:id="rId45"/>
    <p:sldId id="313" r:id="rId46"/>
    <p:sldId id="314" r:id="rId47"/>
    <p:sldId id="387" r:id="rId48"/>
    <p:sldId id="300" r:id="rId49"/>
    <p:sldId id="301" r:id="rId50"/>
    <p:sldId id="305" r:id="rId51"/>
    <p:sldId id="388" r:id="rId52"/>
    <p:sldId id="389" r:id="rId53"/>
    <p:sldId id="306" r:id="rId54"/>
    <p:sldId id="307" r:id="rId55"/>
    <p:sldId id="302" r:id="rId56"/>
    <p:sldId id="308" r:id="rId57"/>
    <p:sldId id="303" r:id="rId58"/>
    <p:sldId id="304" r:id="rId59"/>
    <p:sldId id="390" r:id="rId60"/>
    <p:sldId id="264" r:id="rId61"/>
    <p:sldId id="275" r:id="rId62"/>
    <p:sldId id="265" r:id="rId63"/>
    <p:sldId id="267" r:id="rId64"/>
    <p:sldId id="266" r:id="rId65"/>
    <p:sldId id="268" r:id="rId66"/>
    <p:sldId id="263" r:id="rId67"/>
    <p:sldId id="392" r:id="rId68"/>
    <p:sldId id="391" r:id="rId69"/>
    <p:sldId id="272" r:id="rId70"/>
    <p:sldId id="273" r:id="rId71"/>
    <p:sldId id="290" r:id="rId72"/>
    <p:sldId id="343" r:id="rId73"/>
    <p:sldId id="344" r:id="rId74"/>
    <p:sldId id="349"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44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4329" autoAdjust="0"/>
    <p:restoredTop sz="94660"/>
  </p:normalViewPr>
  <p:slideViewPr>
    <p:cSldViewPr>
      <p:cViewPr varScale="1">
        <p:scale>
          <a:sx n="45" d="100"/>
          <a:sy n="45" d="100"/>
        </p:scale>
        <p:origin x="43" y="3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E154DA-C2BC-4EAD-BD49-CCFAFBEEFBF7}" type="datetimeFigureOut">
              <a:rPr lang="en-GB" smtClean="0"/>
              <a:pPr/>
              <a:t>23/01/2015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61314B-5B47-4B2D-8BBC-5D5581409580}" type="slidenum">
              <a:rPr lang="en-GB" smtClean="0"/>
              <a:pPr/>
              <a:t>‹#›</a:t>
            </a:fld>
            <a:endParaRPr lang="en-GB"/>
          </a:p>
        </p:txBody>
      </p:sp>
    </p:spTree>
    <p:extLst>
      <p:ext uri="{BB962C8B-B14F-4D97-AF65-F5344CB8AC3E}">
        <p14:creationId xmlns:p14="http://schemas.microsoft.com/office/powerpoint/2010/main" val="332534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a:t>
            </a:fld>
            <a:endParaRPr lang="en-GB"/>
          </a:p>
        </p:txBody>
      </p:sp>
    </p:spTree>
    <p:extLst>
      <p:ext uri="{BB962C8B-B14F-4D97-AF65-F5344CB8AC3E}">
        <p14:creationId xmlns:p14="http://schemas.microsoft.com/office/powerpoint/2010/main" val="338943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10</a:t>
            </a:fld>
            <a:endParaRPr lang="en-GB"/>
          </a:p>
        </p:txBody>
      </p:sp>
    </p:spTree>
    <p:extLst>
      <p:ext uri="{BB962C8B-B14F-4D97-AF65-F5344CB8AC3E}">
        <p14:creationId xmlns:p14="http://schemas.microsoft.com/office/powerpoint/2010/main" val="278472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11</a:t>
            </a:fld>
            <a:endParaRPr lang="en-GB"/>
          </a:p>
        </p:txBody>
      </p:sp>
    </p:spTree>
    <p:extLst>
      <p:ext uri="{BB962C8B-B14F-4D97-AF65-F5344CB8AC3E}">
        <p14:creationId xmlns:p14="http://schemas.microsoft.com/office/powerpoint/2010/main" val="1388402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12</a:t>
            </a:fld>
            <a:endParaRPr lang="en-GB"/>
          </a:p>
        </p:txBody>
      </p:sp>
    </p:spTree>
    <p:extLst>
      <p:ext uri="{BB962C8B-B14F-4D97-AF65-F5344CB8AC3E}">
        <p14:creationId xmlns:p14="http://schemas.microsoft.com/office/powerpoint/2010/main" val="1477663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13</a:t>
            </a:fld>
            <a:endParaRPr lang="en-GB"/>
          </a:p>
        </p:txBody>
      </p:sp>
    </p:spTree>
    <p:extLst>
      <p:ext uri="{BB962C8B-B14F-4D97-AF65-F5344CB8AC3E}">
        <p14:creationId xmlns:p14="http://schemas.microsoft.com/office/powerpoint/2010/main" val="3674245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14</a:t>
            </a:fld>
            <a:endParaRPr lang="en-GB"/>
          </a:p>
        </p:txBody>
      </p:sp>
    </p:spTree>
    <p:extLst>
      <p:ext uri="{BB962C8B-B14F-4D97-AF65-F5344CB8AC3E}">
        <p14:creationId xmlns:p14="http://schemas.microsoft.com/office/powerpoint/2010/main" val="2505417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91E0E2-7591-4C43-A1DE-1DCDB27C1A81}" type="slidenum">
              <a:rPr lang="en-GB" smtClean="0"/>
              <a:pPr/>
              <a:t>15</a:t>
            </a:fld>
            <a:endParaRPr lang="en-GB"/>
          </a:p>
        </p:txBody>
      </p:sp>
    </p:spTree>
    <p:extLst>
      <p:ext uri="{BB962C8B-B14F-4D97-AF65-F5344CB8AC3E}">
        <p14:creationId xmlns:p14="http://schemas.microsoft.com/office/powerpoint/2010/main" val="369417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16</a:t>
            </a:fld>
            <a:endParaRPr lang="en-GB"/>
          </a:p>
        </p:txBody>
      </p:sp>
    </p:spTree>
    <p:extLst>
      <p:ext uri="{BB962C8B-B14F-4D97-AF65-F5344CB8AC3E}">
        <p14:creationId xmlns:p14="http://schemas.microsoft.com/office/powerpoint/2010/main" val="1435976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17</a:t>
            </a:fld>
            <a:endParaRPr lang="en-US"/>
          </a:p>
        </p:txBody>
      </p:sp>
    </p:spTree>
    <p:extLst>
      <p:ext uri="{BB962C8B-B14F-4D97-AF65-F5344CB8AC3E}">
        <p14:creationId xmlns:p14="http://schemas.microsoft.com/office/powerpoint/2010/main" val="1603423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18</a:t>
            </a:fld>
            <a:endParaRPr lang="en-GB"/>
          </a:p>
        </p:txBody>
      </p:sp>
    </p:spTree>
    <p:extLst>
      <p:ext uri="{BB962C8B-B14F-4D97-AF65-F5344CB8AC3E}">
        <p14:creationId xmlns:p14="http://schemas.microsoft.com/office/powerpoint/2010/main" val="2794692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19</a:t>
            </a:fld>
            <a:endParaRPr lang="en-GB"/>
          </a:p>
        </p:txBody>
      </p:sp>
    </p:spTree>
    <p:extLst>
      <p:ext uri="{BB962C8B-B14F-4D97-AF65-F5344CB8AC3E}">
        <p14:creationId xmlns:p14="http://schemas.microsoft.com/office/powerpoint/2010/main" val="98883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2</a:t>
            </a:fld>
            <a:endParaRPr lang="en-GB"/>
          </a:p>
        </p:txBody>
      </p:sp>
    </p:spTree>
    <p:extLst>
      <p:ext uri="{BB962C8B-B14F-4D97-AF65-F5344CB8AC3E}">
        <p14:creationId xmlns:p14="http://schemas.microsoft.com/office/powerpoint/2010/main" val="626481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DD444-31B8-4A51-92AB-5E98A0127BCA}" type="slidenum">
              <a:rPr lang="en-US" smtClean="0"/>
              <a:pPr/>
              <a:t>20</a:t>
            </a:fld>
            <a:endParaRPr lang="en-US"/>
          </a:p>
        </p:txBody>
      </p:sp>
    </p:spTree>
    <p:extLst>
      <p:ext uri="{BB962C8B-B14F-4D97-AF65-F5344CB8AC3E}">
        <p14:creationId xmlns:p14="http://schemas.microsoft.com/office/powerpoint/2010/main" val="2884239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21</a:t>
            </a:fld>
            <a:endParaRPr lang="en-US"/>
          </a:p>
        </p:txBody>
      </p:sp>
    </p:spTree>
    <p:extLst>
      <p:ext uri="{BB962C8B-B14F-4D97-AF65-F5344CB8AC3E}">
        <p14:creationId xmlns:p14="http://schemas.microsoft.com/office/powerpoint/2010/main" val="2949503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22</a:t>
            </a:fld>
            <a:endParaRPr lang="en-US"/>
          </a:p>
        </p:txBody>
      </p:sp>
    </p:spTree>
    <p:extLst>
      <p:ext uri="{BB962C8B-B14F-4D97-AF65-F5344CB8AC3E}">
        <p14:creationId xmlns:p14="http://schemas.microsoft.com/office/powerpoint/2010/main" val="527480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23</a:t>
            </a:fld>
            <a:endParaRPr lang="en-US"/>
          </a:p>
        </p:txBody>
      </p:sp>
    </p:spTree>
    <p:extLst>
      <p:ext uri="{BB962C8B-B14F-4D97-AF65-F5344CB8AC3E}">
        <p14:creationId xmlns:p14="http://schemas.microsoft.com/office/powerpoint/2010/main" val="2029249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24</a:t>
            </a:fld>
            <a:endParaRPr lang="en-GB"/>
          </a:p>
        </p:txBody>
      </p:sp>
    </p:spTree>
    <p:extLst>
      <p:ext uri="{BB962C8B-B14F-4D97-AF65-F5344CB8AC3E}">
        <p14:creationId xmlns:p14="http://schemas.microsoft.com/office/powerpoint/2010/main" val="4171147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91E0E2-7591-4C43-A1DE-1DCDB27C1A81}" type="slidenum">
              <a:rPr lang="en-GB" smtClean="0"/>
              <a:pPr/>
              <a:t>25</a:t>
            </a:fld>
            <a:endParaRPr lang="en-GB"/>
          </a:p>
        </p:txBody>
      </p:sp>
    </p:spTree>
    <p:extLst>
      <p:ext uri="{BB962C8B-B14F-4D97-AF65-F5344CB8AC3E}">
        <p14:creationId xmlns:p14="http://schemas.microsoft.com/office/powerpoint/2010/main" val="677725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291E0E2-7591-4C43-A1DE-1DCDB27C1A81}" type="slidenum">
              <a:rPr lang="en-GB" smtClean="0"/>
              <a:pPr/>
              <a:t>26</a:t>
            </a:fld>
            <a:endParaRPr lang="en-GB"/>
          </a:p>
        </p:txBody>
      </p:sp>
    </p:spTree>
    <p:extLst>
      <p:ext uri="{BB962C8B-B14F-4D97-AF65-F5344CB8AC3E}">
        <p14:creationId xmlns:p14="http://schemas.microsoft.com/office/powerpoint/2010/main" val="59025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0FDA59-CCF5-43A5-9D30-1E18A3B2F49C}" type="slidenum">
              <a:rPr lang="en-GB" smtClean="0"/>
              <a:pPr/>
              <a:t>27</a:t>
            </a:fld>
            <a:endParaRPr lang="en-GB"/>
          </a:p>
        </p:txBody>
      </p:sp>
    </p:spTree>
    <p:extLst>
      <p:ext uri="{BB962C8B-B14F-4D97-AF65-F5344CB8AC3E}">
        <p14:creationId xmlns:p14="http://schemas.microsoft.com/office/powerpoint/2010/main" val="594602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28</a:t>
            </a:fld>
            <a:endParaRPr lang="en-GB"/>
          </a:p>
        </p:txBody>
      </p:sp>
    </p:spTree>
    <p:extLst>
      <p:ext uri="{BB962C8B-B14F-4D97-AF65-F5344CB8AC3E}">
        <p14:creationId xmlns:p14="http://schemas.microsoft.com/office/powerpoint/2010/main" val="1383794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29</a:t>
            </a:fld>
            <a:endParaRPr lang="en-GB"/>
          </a:p>
        </p:txBody>
      </p:sp>
    </p:spTree>
    <p:extLst>
      <p:ext uri="{BB962C8B-B14F-4D97-AF65-F5344CB8AC3E}">
        <p14:creationId xmlns:p14="http://schemas.microsoft.com/office/powerpoint/2010/main" val="138379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3</a:t>
            </a:fld>
            <a:endParaRPr lang="en-GB"/>
          </a:p>
        </p:txBody>
      </p:sp>
    </p:spTree>
    <p:extLst>
      <p:ext uri="{BB962C8B-B14F-4D97-AF65-F5344CB8AC3E}">
        <p14:creationId xmlns:p14="http://schemas.microsoft.com/office/powerpoint/2010/main" val="859163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30</a:t>
            </a:fld>
            <a:endParaRPr lang="en-GB"/>
          </a:p>
        </p:txBody>
      </p:sp>
    </p:spTree>
    <p:extLst>
      <p:ext uri="{BB962C8B-B14F-4D97-AF65-F5344CB8AC3E}">
        <p14:creationId xmlns:p14="http://schemas.microsoft.com/office/powerpoint/2010/main" val="3073251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DD444-31B8-4A51-92AB-5E98A0127BCA}" type="slidenum">
              <a:rPr lang="en-US" smtClean="0"/>
              <a:pPr/>
              <a:t>31</a:t>
            </a:fld>
            <a:endParaRPr lang="en-US"/>
          </a:p>
        </p:txBody>
      </p:sp>
    </p:spTree>
    <p:extLst>
      <p:ext uri="{BB962C8B-B14F-4D97-AF65-F5344CB8AC3E}">
        <p14:creationId xmlns:p14="http://schemas.microsoft.com/office/powerpoint/2010/main" val="1458731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32</a:t>
            </a:fld>
            <a:endParaRPr lang="en-GB"/>
          </a:p>
        </p:txBody>
      </p:sp>
    </p:spTree>
    <p:extLst>
      <p:ext uri="{BB962C8B-B14F-4D97-AF65-F5344CB8AC3E}">
        <p14:creationId xmlns:p14="http://schemas.microsoft.com/office/powerpoint/2010/main" val="2635740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0FDA59-CCF5-43A5-9D30-1E18A3B2F49C}" type="slidenum">
              <a:rPr lang="en-GB" smtClean="0"/>
              <a:pPr/>
              <a:t>33</a:t>
            </a:fld>
            <a:endParaRPr lang="en-GB"/>
          </a:p>
        </p:txBody>
      </p:sp>
    </p:spTree>
    <p:extLst>
      <p:ext uri="{BB962C8B-B14F-4D97-AF65-F5344CB8AC3E}">
        <p14:creationId xmlns:p14="http://schemas.microsoft.com/office/powerpoint/2010/main" val="1992958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0FDA59-CCF5-43A5-9D30-1E18A3B2F49C}" type="slidenum">
              <a:rPr lang="en-GB" smtClean="0"/>
              <a:pPr/>
              <a:t>34</a:t>
            </a:fld>
            <a:endParaRPr lang="en-GB"/>
          </a:p>
        </p:txBody>
      </p:sp>
    </p:spTree>
    <p:extLst>
      <p:ext uri="{BB962C8B-B14F-4D97-AF65-F5344CB8AC3E}">
        <p14:creationId xmlns:p14="http://schemas.microsoft.com/office/powerpoint/2010/main" val="979322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0FDA59-CCF5-43A5-9D30-1E18A3B2F49C}" type="slidenum">
              <a:rPr lang="en-GB" smtClean="0"/>
              <a:pPr/>
              <a:t>35</a:t>
            </a:fld>
            <a:endParaRPr lang="en-GB"/>
          </a:p>
        </p:txBody>
      </p:sp>
    </p:spTree>
    <p:extLst>
      <p:ext uri="{BB962C8B-B14F-4D97-AF65-F5344CB8AC3E}">
        <p14:creationId xmlns:p14="http://schemas.microsoft.com/office/powerpoint/2010/main" val="1801748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0FDA59-CCF5-43A5-9D30-1E18A3B2F49C}" type="slidenum">
              <a:rPr lang="en-GB" smtClean="0"/>
              <a:pPr/>
              <a:t>36</a:t>
            </a:fld>
            <a:endParaRPr lang="en-GB"/>
          </a:p>
        </p:txBody>
      </p:sp>
    </p:spTree>
    <p:extLst>
      <p:ext uri="{BB962C8B-B14F-4D97-AF65-F5344CB8AC3E}">
        <p14:creationId xmlns:p14="http://schemas.microsoft.com/office/powerpoint/2010/main" val="1780221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0FDA59-CCF5-43A5-9D30-1E18A3B2F49C}" type="slidenum">
              <a:rPr lang="en-GB" smtClean="0"/>
              <a:pPr/>
              <a:t>37</a:t>
            </a:fld>
            <a:endParaRPr lang="en-GB"/>
          </a:p>
        </p:txBody>
      </p:sp>
    </p:spTree>
    <p:extLst>
      <p:ext uri="{BB962C8B-B14F-4D97-AF65-F5344CB8AC3E}">
        <p14:creationId xmlns:p14="http://schemas.microsoft.com/office/powerpoint/2010/main" val="2733089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91E0E2-7591-4C43-A1DE-1DCDB27C1A81}" type="slidenum">
              <a:rPr lang="en-GB" smtClean="0"/>
              <a:pPr/>
              <a:t>38</a:t>
            </a:fld>
            <a:endParaRPr lang="en-GB"/>
          </a:p>
        </p:txBody>
      </p:sp>
    </p:spTree>
    <p:extLst>
      <p:ext uri="{BB962C8B-B14F-4D97-AF65-F5344CB8AC3E}">
        <p14:creationId xmlns:p14="http://schemas.microsoft.com/office/powerpoint/2010/main" val="886434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91E0E2-7591-4C43-A1DE-1DCDB27C1A81}" type="slidenum">
              <a:rPr lang="en-GB" smtClean="0"/>
              <a:pPr/>
              <a:t>39</a:t>
            </a:fld>
            <a:endParaRPr lang="en-GB"/>
          </a:p>
        </p:txBody>
      </p:sp>
    </p:spTree>
    <p:extLst>
      <p:ext uri="{BB962C8B-B14F-4D97-AF65-F5344CB8AC3E}">
        <p14:creationId xmlns:p14="http://schemas.microsoft.com/office/powerpoint/2010/main" val="331672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4</a:t>
            </a:fld>
            <a:endParaRPr lang="en-GB"/>
          </a:p>
        </p:txBody>
      </p:sp>
    </p:spTree>
    <p:extLst>
      <p:ext uri="{BB962C8B-B14F-4D97-AF65-F5344CB8AC3E}">
        <p14:creationId xmlns:p14="http://schemas.microsoft.com/office/powerpoint/2010/main" val="104468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91E0E2-7591-4C43-A1DE-1DCDB27C1A81}" type="slidenum">
              <a:rPr lang="en-GB" smtClean="0"/>
              <a:pPr/>
              <a:t>40</a:t>
            </a:fld>
            <a:endParaRPr lang="en-GB"/>
          </a:p>
        </p:txBody>
      </p:sp>
    </p:spTree>
    <p:extLst>
      <p:ext uri="{BB962C8B-B14F-4D97-AF65-F5344CB8AC3E}">
        <p14:creationId xmlns:p14="http://schemas.microsoft.com/office/powerpoint/2010/main" val="2615539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0FDA59-CCF5-43A5-9D30-1E18A3B2F49C}" type="slidenum">
              <a:rPr lang="en-GB" smtClean="0"/>
              <a:pPr/>
              <a:t>41</a:t>
            </a:fld>
            <a:endParaRPr lang="en-GB"/>
          </a:p>
        </p:txBody>
      </p:sp>
    </p:spTree>
    <p:extLst>
      <p:ext uri="{BB962C8B-B14F-4D97-AF65-F5344CB8AC3E}">
        <p14:creationId xmlns:p14="http://schemas.microsoft.com/office/powerpoint/2010/main" val="1338654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91E0E2-7591-4C43-A1DE-1DCDB27C1A81}" type="slidenum">
              <a:rPr lang="en-GB" smtClean="0"/>
              <a:pPr/>
              <a:t>42</a:t>
            </a:fld>
            <a:endParaRPr lang="en-GB"/>
          </a:p>
        </p:txBody>
      </p:sp>
    </p:spTree>
    <p:extLst>
      <p:ext uri="{BB962C8B-B14F-4D97-AF65-F5344CB8AC3E}">
        <p14:creationId xmlns:p14="http://schemas.microsoft.com/office/powerpoint/2010/main" val="25954454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DD444-31B8-4A51-92AB-5E98A0127BCA}" type="slidenum">
              <a:rPr lang="en-US" smtClean="0"/>
              <a:pPr/>
              <a:t>43</a:t>
            </a:fld>
            <a:endParaRPr lang="en-US"/>
          </a:p>
        </p:txBody>
      </p:sp>
    </p:spTree>
    <p:extLst>
      <p:ext uri="{BB962C8B-B14F-4D97-AF65-F5344CB8AC3E}">
        <p14:creationId xmlns:p14="http://schemas.microsoft.com/office/powerpoint/2010/main" val="24342883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DD444-31B8-4A51-92AB-5E98A0127BCA}" type="slidenum">
              <a:rPr lang="en-US" smtClean="0"/>
              <a:pPr/>
              <a:t>44</a:t>
            </a:fld>
            <a:endParaRPr lang="en-US"/>
          </a:p>
        </p:txBody>
      </p:sp>
    </p:spTree>
    <p:extLst>
      <p:ext uri="{BB962C8B-B14F-4D97-AF65-F5344CB8AC3E}">
        <p14:creationId xmlns:p14="http://schemas.microsoft.com/office/powerpoint/2010/main" val="311256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DD444-31B8-4A51-92AB-5E98A0127BCA}" type="slidenum">
              <a:rPr lang="en-US" smtClean="0"/>
              <a:pPr/>
              <a:t>45</a:t>
            </a:fld>
            <a:endParaRPr lang="en-US"/>
          </a:p>
        </p:txBody>
      </p:sp>
    </p:spTree>
    <p:extLst>
      <p:ext uri="{BB962C8B-B14F-4D97-AF65-F5344CB8AC3E}">
        <p14:creationId xmlns:p14="http://schemas.microsoft.com/office/powerpoint/2010/main" val="2870069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DD444-31B8-4A51-92AB-5E98A0127BCA}" type="slidenum">
              <a:rPr lang="en-US" smtClean="0"/>
              <a:pPr/>
              <a:t>46</a:t>
            </a:fld>
            <a:endParaRPr lang="en-US"/>
          </a:p>
        </p:txBody>
      </p:sp>
    </p:spTree>
    <p:extLst>
      <p:ext uri="{BB962C8B-B14F-4D97-AF65-F5344CB8AC3E}">
        <p14:creationId xmlns:p14="http://schemas.microsoft.com/office/powerpoint/2010/main" val="2913700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91E0E2-7591-4C43-A1DE-1DCDB27C1A81}" type="slidenum">
              <a:rPr lang="en-GB" smtClean="0"/>
              <a:pPr/>
              <a:t>47</a:t>
            </a:fld>
            <a:endParaRPr lang="en-GB"/>
          </a:p>
        </p:txBody>
      </p:sp>
    </p:spTree>
    <p:extLst>
      <p:ext uri="{BB962C8B-B14F-4D97-AF65-F5344CB8AC3E}">
        <p14:creationId xmlns:p14="http://schemas.microsoft.com/office/powerpoint/2010/main" val="924008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FE3072-9282-4774-940D-F81CA01A4FA2}" type="slidenum">
              <a:rPr lang="en-US"/>
              <a:pPr/>
              <a:t>48</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2113563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49</a:t>
            </a:fld>
            <a:endParaRPr lang="en-GB"/>
          </a:p>
        </p:txBody>
      </p:sp>
    </p:spTree>
    <p:extLst>
      <p:ext uri="{BB962C8B-B14F-4D97-AF65-F5344CB8AC3E}">
        <p14:creationId xmlns:p14="http://schemas.microsoft.com/office/powerpoint/2010/main" val="305493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5</a:t>
            </a:fld>
            <a:endParaRPr lang="en-GB"/>
          </a:p>
        </p:txBody>
      </p:sp>
    </p:spTree>
    <p:extLst>
      <p:ext uri="{BB962C8B-B14F-4D97-AF65-F5344CB8AC3E}">
        <p14:creationId xmlns:p14="http://schemas.microsoft.com/office/powerpoint/2010/main" val="666899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21257A-4A13-4866-A7F5-2851FF17E94D}" type="slidenum">
              <a:rPr lang="en-US"/>
              <a:pPr/>
              <a:t>50</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24393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91E0E2-7591-4C43-A1DE-1DCDB27C1A81}" type="slidenum">
              <a:rPr lang="en-GB" smtClean="0"/>
              <a:pPr/>
              <a:t>51</a:t>
            </a:fld>
            <a:endParaRPr lang="en-GB"/>
          </a:p>
        </p:txBody>
      </p:sp>
    </p:spTree>
    <p:extLst>
      <p:ext uri="{BB962C8B-B14F-4D97-AF65-F5344CB8AC3E}">
        <p14:creationId xmlns:p14="http://schemas.microsoft.com/office/powerpoint/2010/main" val="11870472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91E0E2-7591-4C43-A1DE-1DCDB27C1A81}" type="slidenum">
              <a:rPr lang="en-GB" smtClean="0"/>
              <a:pPr/>
              <a:t>52</a:t>
            </a:fld>
            <a:endParaRPr lang="en-GB"/>
          </a:p>
        </p:txBody>
      </p:sp>
    </p:spTree>
    <p:extLst>
      <p:ext uri="{BB962C8B-B14F-4D97-AF65-F5344CB8AC3E}">
        <p14:creationId xmlns:p14="http://schemas.microsoft.com/office/powerpoint/2010/main" val="1246336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A7A57-E595-4C4B-A627-1BF2E78EE4FD}" type="slidenum">
              <a:rPr lang="en-US"/>
              <a:pPr/>
              <a:t>53</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45757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B48BA2-68FE-42AF-B485-9CEE1E3C1567}" type="slidenum">
              <a:rPr lang="en-US"/>
              <a:pPr/>
              <a:t>54</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060198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55</a:t>
            </a:fld>
            <a:endParaRPr lang="en-GB"/>
          </a:p>
        </p:txBody>
      </p:sp>
    </p:spTree>
    <p:extLst>
      <p:ext uri="{BB962C8B-B14F-4D97-AF65-F5344CB8AC3E}">
        <p14:creationId xmlns:p14="http://schemas.microsoft.com/office/powerpoint/2010/main" val="14648024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118D04-FA45-4C36-BA59-7E8544AC5A49}" type="slidenum">
              <a:rPr lang="en-US"/>
              <a:pPr/>
              <a:t>56</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944877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C652A-F523-4EE0-9DDF-6BF51BCA1B86}" type="slidenum">
              <a:rPr lang="en-US"/>
              <a:pPr/>
              <a:t>57</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86969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DD444-31B8-4A51-92AB-5E98A0127BCA}" type="slidenum">
              <a:rPr lang="en-US" smtClean="0"/>
              <a:pPr/>
              <a:t>58</a:t>
            </a:fld>
            <a:endParaRPr lang="en-US"/>
          </a:p>
        </p:txBody>
      </p:sp>
    </p:spTree>
    <p:extLst>
      <p:ext uri="{BB962C8B-B14F-4D97-AF65-F5344CB8AC3E}">
        <p14:creationId xmlns:p14="http://schemas.microsoft.com/office/powerpoint/2010/main" val="33913863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59</a:t>
            </a:fld>
            <a:endParaRPr lang="en-GB"/>
          </a:p>
        </p:txBody>
      </p:sp>
    </p:spTree>
    <p:extLst>
      <p:ext uri="{BB962C8B-B14F-4D97-AF65-F5344CB8AC3E}">
        <p14:creationId xmlns:p14="http://schemas.microsoft.com/office/powerpoint/2010/main" val="114478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6</a:t>
            </a:fld>
            <a:endParaRPr lang="en-GB"/>
          </a:p>
        </p:txBody>
      </p:sp>
    </p:spTree>
    <p:extLst>
      <p:ext uri="{BB962C8B-B14F-4D97-AF65-F5344CB8AC3E}">
        <p14:creationId xmlns:p14="http://schemas.microsoft.com/office/powerpoint/2010/main" val="31390073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60</a:t>
            </a:fld>
            <a:endParaRPr lang="en-GB"/>
          </a:p>
        </p:txBody>
      </p:sp>
    </p:spTree>
    <p:extLst>
      <p:ext uri="{BB962C8B-B14F-4D97-AF65-F5344CB8AC3E}">
        <p14:creationId xmlns:p14="http://schemas.microsoft.com/office/powerpoint/2010/main" val="34078492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61</a:t>
            </a:fld>
            <a:endParaRPr lang="en-GB"/>
          </a:p>
        </p:txBody>
      </p:sp>
    </p:spTree>
    <p:extLst>
      <p:ext uri="{BB962C8B-B14F-4D97-AF65-F5344CB8AC3E}">
        <p14:creationId xmlns:p14="http://schemas.microsoft.com/office/powerpoint/2010/main" val="30663039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62</a:t>
            </a:fld>
            <a:endParaRPr lang="en-GB"/>
          </a:p>
        </p:txBody>
      </p:sp>
    </p:spTree>
    <p:extLst>
      <p:ext uri="{BB962C8B-B14F-4D97-AF65-F5344CB8AC3E}">
        <p14:creationId xmlns:p14="http://schemas.microsoft.com/office/powerpoint/2010/main" val="10587132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63</a:t>
            </a:fld>
            <a:endParaRPr lang="en-GB"/>
          </a:p>
        </p:txBody>
      </p:sp>
    </p:spTree>
    <p:extLst>
      <p:ext uri="{BB962C8B-B14F-4D97-AF65-F5344CB8AC3E}">
        <p14:creationId xmlns:p14="http://schemas.microsoft.com/office/powerpoint/2010/main" val="42093756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64</a:t>
            </a:fld>
            <a:endParaRPr lang="en-GB"/>
          </a:p>
        </p:txBody>
      </p:sp>
    </p:spTree>
    <p:extLst>
      <p:ext uri="{BB962C8B-B14F-4D97-AF65-F5344CB8AC3E}">
        <p14:creationId xmlns:p14="http://schemas.microsoft.com/office/powerpoint/2010/main" val="910996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65</a:t>
            </a:fld>
            <a:endParaRPr lang="en-GB"/>
          </a:p>
        </p:txBody>
      </p:sp>
    </p:spTree>
    <p:extLst>
      <p:ext uri="{BB962C8B-B14F-4D97-AF65-F5344CB8AC3E}">
        <p14:creationId xmlns:p14="http://schemas.microsoft.com/office/powerpoint/2010/main" val="5357716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66</a:t>
            </a:fld>
            <a:endParaRPr lang="en-GB"/>
          </a:p>
        </p:txBody>
      </p:sp>
    </p:spTree>
    <p:extLst>
      <p:ext uri="{BB962C8B-B14F-4D97-AF65-F5344CB8AC3E}">
        <p14:creationId xmlns:p14="http://schemas.microsoft.com/office/powerpoint/2010/main" val="11643590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67</a:t>
            </a:fld>
            <a:endParaRPr lang="en-GB"/>
          </a:p>
        </p:txBody>
      </p:sp>
    </p:spTree>
    <p:extLst>
      <p:ext uri="{BB962C8B-B14F-4D97-AF65-F5344CB8AC3E}">
        <p14:creationId xmlns:p14="http://schemas.microsoft.com/office/powerpoint/2010/main" val="926060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68</a:t>
            </a:fld>
            <a:endParaRPr lang="en-GB"/>
          </a:p>
        </p:txBody>
      </p:sp>
    </p:spTree>
    <p:extLst>
      <p:ext uri="{BB962C8B-B14F-4D97-AF65-F5344CB8AC3E}">
        <p14:creationId xmlns:p14="http://schemas.microsoft.com/office/powerpoint/2010/main" val="2856985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69</a:t>
            </a:fld>
            <a:endParaRPr lang="en-GB"/>
          </a:p>
        </p:txBody>
      </p:sp>
    </p:spTree>
    <p:extLst>
      <p:ext uri="{BB962C8B-B14F-4D97-AF65-F5344CB8AC3E}">
        <p14:creationId xmlns:p14="http://schemas.microsoft.com/office/powerpoint/2010/main" val="235883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91E0E2-7591-4C43-A1DE-1DCDB27C1A81}" type="slidenum">
              <a:rPr lang="en-GB" smtClean="0"/>
              <a:pPr/>
              <a:t>7</a:t>
            </a:fld>
            <a:endParaRPr lang="en-GB"/>
          </a:p>
        </p:txBody>
      </p:sp>
    </p:spTree>
    <p:extLst>
      <p:ext uri="{BB962C8B-B14F-4D97-AF65-F5344CB8AC3E}">
        <p14:creationId xmlns:p14="http://schemas.microsoft.com/office/powerpoint/2010/main" val="23459518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70</a:t>
            </a:fld>
            <a:endParaRPr lang="en-GB"/>
          </a:p>
        </p:txBody>
      </p:sp>
    </p:spTree>
    <p:extLst>
      <p:ext uri="{BB962C8B-B14F-4D97-AF65-F5344CB8AC3E}">
        <p14:creationId xmlns:p14="http://schemas.microsoft.com/office/powerpoint/2010/main" val="13258617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71</a:t>
            </a:fld>
            <a:endParaRPr lang="en-GB"/>
          </a:p>
        </p:txBody>
      </p:sp>
    </p:spTree>
    <p:extLst>
      <p:ext uri="{BB962C8B-B14F-4D97-AF65-F5344CB8AC3E}">
        <p14:creationId xmlns:p14="http://schemas.microsoft.com/office/powerpoint/2010/main" val="28089347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72</a:t>
            </a:fld>
            <a:endParaRPr lang="en-GB"/>
          </a:p>
        </p:txBody>
      </p:sp>
    </p:spTree>
    <p:extLst>
      <p:ext uri="{BB962C8B-B14F-4D97-AF65-F5344CB8AC3E}">
        <p14:creationId xmlns:p14="http://schemas.microsoft.com/office/powerpoint/2010/main" val="4234954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73</a:t>
            </a:fld>
            <a:endParaRPr lang="en-GB"/>
          </a:p>
        </p:txBody>
      </p:sp>
    </p:spTree>
    <p:extLst>
      <p:ext uri="{BB962C8B-B14F-4D97-AF65-F5344CB8AC3E}">
        <p14:creationId xmlns:p14="http://schemas.microsoft.com/office/powerpoint/2010/main" val="35784804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74</a:t>
            </a:fld>
            <a:endParaRPr lang="en-GB"/>
          </a:p>
        </p:txBody>
      </p:sp>
    </p:spTree>
    <p:extLst>
      <p:ext uri="{BB962C8B-B14F-4D97-AF65-F5344CB8AC3E}">
        <p14:creationId xmlns:p14="http://schemas.microsoft.com/office/powerpoint/2010/main" val="152476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8</a:t>
            </a:fld>
            <a:endParaRPr lang="en-GB"/>
          </a:p>
        </p:txBody>
      </p:sp>
    </p:spTree>
    <p:extLst>
      <p:ext uri="{BB962C8B-B14F-4D97-AF65-F5344CB8AC3E}">
        <p14:creationId xmlns:p14="http://schemas.microsoft.com/office/powerpoint/2010/main" val="224558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9</a:t>
            </a:fld>
            <a:endParaRPr lang="en-GB"/>
          </a:p>
        </p:txBody>
      </p:sp>
    </p:spTree>
    <p:extLst>
      <p:ext uri="{BB962C8B-B14F-4D97-AF65-F5344CB8AC3E}">
        <p14:creationId xmlns:p14="http://schemas.microsoft.com/office/powerpoint/2010/main" val="295359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図形 1"/>
          <p:cNvSpPr>
            <a:spLocks noGrp="1"/>
          </p:cNvSpPr>
          <p:nvPr>
            <p:ph type="ctrTitle"/>
          </p:nvPr>
        </p:nvSpPr>
        <p:spPr>
          <a:xfrm>
            <a:off x="928662" y="1928803"/>
            <a:ext cx="7172348" cy="1470025"/>
          </a:xfrm>
        </p:spPr>
        <p:txBody>
          <a:bodyPr/>
          <a:lstStyle/>
          <a:p>
            <a:r>
              <a:rPr kumimoji="1" lang="en-US" altLang="ja-JP" smtClean="0"/>
              <a:t>Click to edit Master title style</a:t>
            </a:r>
            <a:endParaRPr kumimoji="1" lang="ja-JP" altLang="en-US" dirty="0"/>
          </a:p>
        </p:txBody>
      </p:sp>
      <p:sp>
        <p:nvSpPr>
          <p:cNvPr id="8" name="図形 7"/>
          <p:cNvSpPr>
            <a:spLocks noGrp="1"/>
          </p:cNvSpPr>
          <p:nvPr>
            <p:ph type="subTitle" idx="1"/>
          </p:nvPr>
        </p:nvSpPr>
        <p:spPr>
          <a:xfrm>
            <a:off x="1371600" y="3643314"/>
            <a:ext cx="6400800" cy="1285884"/>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p:txBody>
          <a:bodyPr/>
          <a:lstStyle/>
          <a:p>
            <a:fld id="{384BAA6C-B51A-45C4-847B-C4168018AC04}" type="datetimeFigureOut">
              <a:rPr lang="en-GB" smtClean="0"/>
              <a:pPr/>
              <a:t>23/01/2015</a:t>
            </a:fld>
            <a:endParaRPr lang="en-GB"/>
          </a:p>
        </p:txBody>
      </p:sp>
      <p:sp>
        <p:nvSpPr>
          <p:cNvPr id="11" name="図形 10"/>
          <p:cNvSpPr>
            <a:spLocks noGrp="1"/>
          </p:cNvSpPr>
          <p:nvPr>
            <p:ph type="ftr" sz="quarter" idx="11"/>
          </p:nvPr>
        </p:nvSpPr>
        <p:spPr/>
        <p:txBody>
          <a:bodyPr/>
          <a:lstStyle/>
          <a:p>
            <a:endParaRPr lang="en-GB"/>
          </a:p>
        </p:txBody>
      </p:sp>
      <p:sp>
        <p:nvSpPr>
          <p:cNvPr id="18" name="図形 17"/>
          <p:cNvSpPr>
            <a:spLocks noGrp="1"/>
          </p:cNvSpPr>
          <p:nvPr>
            <p:ph type="sldNum" sz="quarter" idx="12"/>
          </p:nvPr>
        </p:nvSpPr>
        <p:spPr/>
        <p:txBody>
          <a:bodyPr/>
          <a:lstStyle/>
          <a:p>
            <a:fld id="{FC8734E3-F989-4B85-A1FA-76B282BB327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671514" y="274638"/>
            <a:ext cx="7829576" cy="1011222"/>
          </a:xfrm>
        </p:spPr>
        <p:txBody>
          <a:bodyPr/>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671514" y="1285860"/>
            <a:ext cx="7829576" cy="4357718"/>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fld id="{384BAA6C-B51A-45C4-847B-C4168018AC04}" type="datetimeFigureOut">
              <a:rPr lang="en-GB" smtClean="0"/>
              <a:pPr/>
              <a:t>23/01/2015</a:t>
            </a:fld>
            <a:endParaRPr lang="en-GB"/>
          </a:p>
        </p:txBody>
      </p:sp>
      <p:sp>
        <p:nvSpPr>
          <p:cNvPr id="5" name="図形 4"/>
          <p:cNvSpPr>
            <a:spLocks noGrp="1"/>
          </p:cNvSpPr>
          <p:nvPr>
            <p:ph type="ftr" sz="quarter" idx="11"/>
          </p:nvPr>
        </p:nvSpPr>
        <p:spPr/>
        <p:txBody>
          <a:bodyPr/>
          <a:lstStyle/>
          <a:p>
            <a:endParaRPr lang="en-GB"/>
          </a:p>
        </p:txBody>
      </p:sp>
      <p:sp>
        <p:nvSpPr>
          <p:cNvPr id="6" name="図形 5"/>
          <p:cNvSpPr>
            <a:spLocks noGrp="1"/>
          </p:cNvSpPr>
          <p:nvPr>
            <p:ph type="sldNum" sz="quarter" idx="12"/>
          </p:nvPr>
        </p:nvSpPr>
        <p:spPr/>
        <p:txBody>
          <a:bodyPr/>
          <a:lstStyle/>
          <a:p>
            <a:fld id="{FC8734E3-F989-4B85-A1FA-76B282BB32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43702" y="285730"/>
            <a:ext cx="1785950" cy="5565797"/>
          </a:xfrm>
        </p:spPr>
        <p:txBody>
          <a:bodyPr vert="eaVert"/>
          <a:lstStyle>
            <a:lvl1pPr>
              <a:defRPr>
                <a:gradFill flip="none" rotWithShape="1">
                  <a:gsLst>
                    <a:gs pos="0">
                      <a:schemeClr val="tx1">
                        <a:tint val="65000"/>
                      </a:schemeClr>
                    </a:gs>
                    <a:gs pos="49900">
                      <a:schemeClr val="tx1">
                        <a:tint val="95000"/>
                      </a:schemeClr>
                    </a:gs>
                    <a:gs pos="50000">
                      <a:schemeClr val="tx1"/>
                    </a:gs>
                    <a:gs pos="100000">
                      <a:schemeClr val="tx1">
                        <a:tint val="95000"/>
                      </a:schemeClr>
                    </a:gs>
                  </a:gsLst>
                  <a:lin ang="5400000" scaled="1"/>
                  <a:tileRect/>
                </a:gradFill>
              </a:defRPr>
            </a:lvl1pPr>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642910" y="274640"/>
            <a:ext cx="5834090" cy="5583253"/>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652450" y="6356350"/>
            <a:ext cx="2133600" cy="365125"/>
          </a:xfrm>
        </p:spPr>
        <p:txBody>
          <a:bodyPr/>
          <a:lstStyle/>
          <a:p>
            <a:fld id="{384BAA6C-B51A-45C4-847B-C4168018AC04}" type="datetimeFigureOut">
              <a:rPr lang="en-GB" smtClean="0"/>
              <a:pPr/>
              <a:t>23/01/2015</a:t>
            </a:fld>
            <a:endParaRPr lang="en-GB"/>
          </a:p>
        </p:txBody>
      </p:sp>
      <p:sp>
        <p:nvSpPr>
          <p:cNvPr id="5" name="図形 4"/>
          <p:cNvSpPr>
            <a:spLocks noGrp="1"/>
          </p:cNvSpPr>
          <p:nvPr>
            <p:ph type="ftr" sz="quarter" idx="11"/>
          </p:nvPr>
        </p:nvSpPr>
        <p:spPr/>
        <p:txBody>
          <a:bodyPr/>
          <a:lstStyle/>
          <a:p>
            <a:endParaRPr lang="en-GB"/>
          </a:p>
        </p:txBody>
      </p:sp>
      <p:sp>
        <p:nvSpPr>
          <p:cNvPr id="6" name="図形 5"/>
          <p:cNvSpPr>
            <a:spLocks noGrp="1"/>
          </p:cNvSpPr>
          <p:nvPr>
            <p:ph type="sldNum" sz="quarter" idx="12"/>
          </p:nvPr>
        </p:nvSpPr>
        <p:spPr>
          <a:xfrm>
            <a:off x="6286512" y="6356350"/>
            <a:ext cx="2133600" cy="365125"/>
          </a:xfrm>
        </p:spPr>
        <p:txBody>
          <a:bodyPr/>
          <a:lstStyle/>
          <a:p>
            <a:fld id="{FC8734E3-F989-4B85-A1FA-76B282BB327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29D5F781-C4E5-47C0-92F9-EE6946737C06}" type="slidenum">
              <a:rPr lang="en-US"/>
              <a:pPr/>
              <a:t>‹#›</a:t>
            </a:fld>
            <a:endParaRPr lang="en-US"/>
          </a:p>
        </p:txBody>
      </p:sp>
    </p:spTree>
    <p:extLst>
      <p:ext uri="{BB962C8B-B14F-4D97-AF65-F5344CB8AC3E}">
        <p14:creationId xmlns:p14="http://schemas.microsoft.com/office/powerpoint/2010/main" val="295235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p:txBody>
          <a:bodyPr/>
          <a:lstStyle/>
          <a:p>
            <a:fld id="{384BAA6C-B51A-45C4-847B-C4168018AC04}" type="datetimeFigureOut">
              <a:rPr lang="en-GB" smtClean="0"/>
              <a:pPr/>
              <a:t>23/01/2015</a:t>
            </a:fld>
            <a:endParaRPr lang="en-GB"/>
          </a:p>
        </p:txBody>
      </p:sp>
      <p:sp>
        <p:nvSpPr>
          <p:cNvPr id="5" name="図形 4"/>
          <p:cNvSpPr>
            <a:spLocks noGrp="1"/>
          </p:cNvSpPr>
          <p:nvPr>
            <p:ph type="ftr" sz="quarter" idx="11"/>
          </p:nvPr>
        </p:nvSpPr>
        <p:spPr/>
        <p:txBody>
          <a:bodyPr/>
          <a:lstStyle/>
          <a:p>
            <a:endParaRPr lang="en-GB"/>
          </a:p>
        </p:txBody>
      </p:sp>
      <p:sp>
        <p:nvSpPr>
          <p:cNvPr id="6" name="図形 5"/>
          <p:cNvSpPr>
            <a:spLocks noGrp="1"/>
          </p:cNvSpPr>
          <p:nvPr>
            <p:ph type="sldNum" sz="quarter" idx="12"/>
          </p:nvPr>
        </p:nvSpPr>
        <p:spPr/>
        <p:txBody>
          <a:bodyPr/>
          <a:lstStyle/>
          <a:p>
            <a:fld id="{FC8734E3-F989-4B85-A1FA-76B282BB327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1000100" y="4714884"/>
            <a:ext cx="7215239" cy="862009"/>
          </a:xfrm>
        </p:spPr>
        <p:txBody>
          <a:bodyPr anchor="t"/>
          <a:lstStyle>
            <a:lvl1pPr algn="l">
              <a:defRPr sz="4000" b="1" cap="all"/>
            </a:lvl1pPr>
          </a:lstStyle>
          <a:p>
            <a:r>
              <a:rPr kumimoji="1" lang="en-US" altLang="ja-JP" smtClean="0"/>
              <a:t>Click to edit Master title style</a:t>
            </a:r>
            <a:endParaRPr kumimoji="1" lang="ja-JP" altLang="en-US" dirty="0"/>
          </a:p>
        </p:txBody>
      </p:sp>
      <p:sp>
        <p:nvSpPr>
          <p:cNvPr id="3" name="図形 2"/>
          <p:cNvSpPr>
            <a:spLocks noGrp="1"/>
          </p:cNvSpPr>
          <p:nvPr>
            <p:ph type="body" idx="1"/>
          </p:nvPr>
        </p:nvSpPr>
        <p:spPr>
          <a:xfrm>
            <a:off x="1000101" y="2857496"/>
            <a:ext cx="7215238" cy="1785950"/>
          </a:xfrm>
        </p:spPr>
        <p:txBody>
          <a:bodyPr anchor="b"/>
          <a:lstStyle>
            <a:lvl1pPr marL="0" indent="0">
              <a:buNone/>
              <a:defRPr sz="200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p:txBody>
          <a:bodyPr/>
          <a:lstStyle>
            <a:lvl1pPr>
              <a:defRPr>
                <a:solidFill>
                  <a:schemeClr val="tx1">
                    <a:tint val="75000"/>
                  </a:schemeClr>
                </a:solidFill>
              </a:defRPr>
            </a:lvl1pPr>
          </a:lstStyle>
          <a:p>
            <a:fld id="{384BAA6C-B51A-45C4-847B-C4168018AC04}" type="datetimeFigureOut">
              <a:rPr lang="en-GB" smtClean="0"/>
              <a:pPr/>
              <a:t>23/01/2015</a:t>
            </a:fld>
            <a:endParaRPr lang="en-GB"/>
          </a:p>
        </p:txBody>
      </p:sp>
      <p:sp>
        <p:nvSpPr>
          <p:cNvPr id="5" name="図形 4"/>
          <p:cNvSpPr>
            <a:spLocks noGrp="1"/>
          </p:cNvSpPr>
          <p:nvPr>
            <p:ph type="ftr" sz="quarter" idx="11"/>
          </p:nvPr>
        </p:nvSpPr>
        <p:spPr/>
        <p:txBody>
          <a:bodyPr/>
          <a:lstStyle/>
          <a:p>
            <a:endParaRPr lang="en-GB"/>
          </a:p>
        </p:txBody>
      </p:sp>
      <p:sp>
        <p:nvSpPr>
          <p:cNvPr id="6" name="図形 5"/>
          <p:cNvSpPr>
            <a:spLocks noGrp="1"/>
          </p:cNvSpPr>
          <p:nvPr>
            <p:ph type="sldNum" sz="quarter" idx="12"/>
          </p:nvPr>
        </p:nvSpPr>
        <p:spPr/>
        <p:txBody>
          <a:bodyPr/>
          <a:lstStyle>
            <a:lvl1pPr>
              <a:defRPr>
                <a:solidFill>
                  <a:schemeClr val="tx1">
                    <a:tint val="75000"/>
                  </a:schemeClr>
                </a:solidFill>
              </a:defRPr>
            </a:lvl1pPr>
          </a:lstStyle>
          <a:p>
            <a:fld id="{FC8734E3-F989-4B85-A1FA-76B282BB32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dt" sz="half" idx="10"/>
          </p:nvPr>
        </p:nvSpPr>
        <p:spPr/>
        <p:txBody>
          <a:bodyPr/>
          <a:lstStyle/>
          <a:p>
            <a:fld id="{384BAA6C-B51A-45C4-847B-C4168018AC04}" type="datetimeFigureOut">
              <a:rPr lang="en-GB" smtClean="0"/>
              <a:pPr/>
              <a:t>23/01/2015</a:t>
            </a:fld>
            <a:endParaRPr lang="en-GB"/>
          </a:p>
        </p:txBody>
      </p:sp>
      <p:sp>
        <p:nvSpPr>
          <p:cNvPr id="6" name="図形 5"/>
          <p:cNvSpPr>
            <a:spLocks noGrp="1"/>
          </p:cNvSpPr>
          <p:nvPr>
            <p:ph type="ftr" sz="quarter" idx="11"/>
          </p:nvPr>
        </p:nvSpPr>
        <p:spPr/>
        <p:txBody>
          <a:bodyPr/>
          <a:lstStyle/>
          <a:p>
            <a:endParaRPr lang="en-GB"/>
          </a:p>
        </p:txBody>
      </p:sp>
      <p:sp>
        <p:nvSpPr>
          <p:cNvPr id="7" name="図形 6"/>
          <p:cNvSpPr>
            <a:spLocks noGrp="1"/>
          </p:cNvSpPr>
          <p:nvPr>
            <p:ph type="sldNum" sz="quarter" idx="12"/>
          </p:nvPr>
        </p:nvSpPr>
        <p:spPr/>
        <p:txBody>
          <a:bodyPr/>
          <a:lstStyle/>
          <a:p>
            <a:fld id="{FC8734E3-F989-4B85-A1FA-76B282BB32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4" name="図形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p:txBody>
          <a:bodyPr/>
          <a:lstStyle/>
          <a:p>
            <a:fld id="{384BAA6C-B51A-45C4-847B-C4168018AC04}" type="datetimeFigureOut">
              <a:rPr lang="en-GB" smtClean="0"/>
              <a:pPr/>
              <a:t>23/01/2015</a:t>
            </a:fld>
            <a:endParaRPr lang="en-GB"/>
          </a:p>
        </p:txBody>
      </p:sp>
      <p:sp>
        <p:nvSpPr>
          <p:cNvPr id="8" name="図形 7"/>
          <p:cNvSpPr>
            <a:spLocks noGrp="1"/>
          </p:cNvSpPr>
          <p:nvPr>
            <p:ph type="ftr" sz="quarter" idx="11"/>
          </p:nvPr>
        </p:nvSpPr>
        <p:spPr/>
        <p:txBody>
          <a:bodyPr/>
          <a:lstStyle/>
          <a:p>
            <a:endParaRPr lang="en-GB"/>
          </a:p>
        </p:txBody>
      </p:sp>
      <p:sp>
        <p:nvSpPr>
          <p:cNvPr id="9" name="図形 8"/>
          <p:cNvSpPr>
            <a:spLocks noGrp="1"/>
          </p:cNvSpPr>
          <p:nvPr>
            <p:ph type="sldNum" sz="quarter" idx="12"/>
          </p:nvPr>
        </p:nvSpPr>
        <p:spPr/>
        <p:txBody>
          <a:bodyPr/>
          <a:lstStyle/>
          <a:p>
            <a:fld id="{FC8734E3-F989-4B85-A1FA-76B282BB32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1671646" y="4572008"/>
            <a:ext cx="6400816" cy="928686"/>
          </a:xfrm>
        </p:spPr>
        <p:txBody>
          <a:bodyPr/>
          <a:lstStyle/>
          <a:p>
            <a:r>
              <a:rPr kumimoji="1" lang="en-US" altLang="ja-JP" smtClean="0"/>
              <a:t>Click to edit Master title style</a:t>
            </a:r>
            <a:endParaRPr kumimoji="1" lang="ja-JP" altLang="en-US" dirty="0"/>
          </a:p>
        </p:txBody>
      </p:sp>
      <p:sp>
        <p:nvSpPr>
          <p:cNvPr id="3" name="図形 2"/>
          <p:cNvSpPr>
            <a:spLocks noGrp="1"/>
          </p:cNvSpPr>
          <p:nvPr>
            <p:ph type="dt" sz="half" idx="10"/>
          </p:nvPr>
        </p:nvSpPr>
        <p:spPr/>
        <p:txBody>
          <a:bodyPr/>
          <a:lstStyle/>
          <a:p>
            <a:fld id="{384BAA6C-B51A-45C4-847B-C4168018AC04}" type="datetimeFigureOut">
              <a:rPr lang="en-GB" smtClean="0"/>
              <a:pPr/>
              <a:t>23/01/2015</a:t>
            </a:fld>
            <a:endParaRPr lang="en-GB"/>
          </a:p>
        </p:txBody>
      </p:sp>
      <p:sp>
        <p:nvSpPr>
          <p:cNvPr id="4" name="図形 3"/>
          <p:cNvSpPr>
            <a:spLocks noGrp="1"/>
          </p:cNvSpPr>
          <p:nvPr>
            <p:ph type="ftr" sz="quarter" idx="11"/>
          </p:nvPr>
        </p:nvSpPr>
        <p:spPr/>
        <p:txBody>
          <a:bodyPr/>
          <a:lstStyle/>
          <a:p>
            <a:endParaRPr lang="en-GB"/>
          </a:p>
        </p:txBody>
      </p:sp>
      <p:sp>
        <p:nvSpPr>
          <p:cNvPr id="5" name="図形 4"/>
          <p:cNvSpPr>
            <a:spLocks noGrp="1"/>
          </p:cNvSpPr>
          <p:nvPr>
            <p:ph type="sldNum" sz="quarter" idx="12"/>
          </p:nvPr>
        </p:nvSpPr>
        <p:spPr/>
        <p:txBody>
          <a:bodyPr/>
          <a:lstStyle/>
          <a:p>
            <a:fld id="{FC8734E3-F989-4B85-A1FA-76B282BB32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384BAA6C-B51A-45C4-847B-C4168018AC04}" type="datetimeFigureOut">
              <a:rPr lang="en-GB" smtClean="0"/>
              <a:pPr/>
              <a:t>23/01/2015</a:t>
            </a:fld>
            <a:endParaRPr lang="en-GB"/>
          </a:p>
        </p:txBody>
      </p:sp>
      <p:sp>
        <p:nvSpPr>
          <p:cNvPr id="3" name="図形 2"/>
          <p:cNvSpPr>
            <a:spLocks noGrp="1"/>
          </p:cNvSpPr>
          <p:nvPr>
            <p:ph type="ftr" sz="quarter" idx="11"/>
          </p:nvPr>
        </p:nvSpPr>
        <p:spPr/>
        <p:txBody>
          <a:bodyPr/>
          <a:lstStyle/>
          <a:p>
            <a:endParaRPr lang="en-GB"/>
          </a:p>
        </p:txBody>
      </p:sp>
      <p:sp>
        <p:nvSpPr>
          <p:cNvPr id="4" name="図形 3"/>
          <p:cNvSpPr>
            <a:spLocks noGrp="1"/>
          </p:cNvSpPr>
          <p:nvPr>
            <p:ph type="sldNum" sz="quarter" idx="12"/>
          </p:nvPr>
        </p:nvSpPr>
        <p:spPr/>
        <p:txBody>
          <a:bodyPr/>
          <a:lstStyle/>
          <a:p>
            <a:fld id="{FC8734E3-F989-4B85-A1FA-76B282BB32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57200" y="273050"/>
            <a:ext cx="3008313"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575050" y="1428737"/>
            <a:ext cx="5111750" cy="4697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5" name="図形 4"/>
          <p:cNvSpPr>
            <a:spLocks noGrp="1"/>
          </p:cNvSpPr>
          <p:nvPr>
            <p:ph type="dt" sz="half" idx="10"/>
          </p:nvPr>
        </p:nvSpPr>
        <p:spPr/>
        <p:txBody>
          <a:bodyPr/>
          <a:lstStyle/>
          <a:p>
            <a:fld id="{384BAA6C-B51A-45C4-847B-C4168018AC04}" type="datetimeFigureOut">
              <a:rPr lang="en-GB" smtClean="0"/>
              <a:pPr/>
              <a:t>23/01/2015</a:t>
            </a:fld>
            <a:endParaRPr lang="en-GB"/>
          </a:p>
        </p:txBody>
      </p:sp>
      <p:sp>
        <p:nvSpPr>
          <p:cNvPr id="6" name="図形 5"/>
          <p:cNvSpPr>
            <a:spLocks noGrp="1"/>
          </p:cNvSpPr>
          <p:nvPr>
            <p:ph type="ftr" sz="quarter" idx="11"/>
          </p:nvPr>
        </p:nvSpPr>
        <p:spPr/>
        <p:txBody>
          <a:bodyPr/>
          <a:lstStyle/>
          <a:p>
            <a:endParaRPr lang="en-GB"/>
          </a:p>
        </p:txBody>
      </p:sp>
      <p:sp>
        <p:nvSpPr>
          <p:cNvPr id="7" name="図形 6"/>
          <p:cNvSpPr>
            <a:spLocks noGrp="1"/>
          </p:cNvSpPr>
          <p:nvPr>
            <p:ph type="sldNum" sz="quarter" idx="12"/>
          </p:nvPr>
        </p:nvSpPr>
        <p:spPr/>
        <p:txBody>
          <a:bodyPr/>
          <a:lstStyle/>
          <a:p>
            <a:fld id="{FC8734E3-F989-4B85-A1FA-76B282BB327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1792288" y="5014914"/>
            <a:ext cx="5486400" cy="414350"/>
          </a:xfrm>
        </p:spPr>
        <p:txBody>
          <a:bodyPr anchor="b"/>
          <a:lstStyle>
            <a:lvl1pPr algn="ctr">
              <a:defRPr sz="2000" b="1"/>
            </a:lvl1pPr>
          </a:lstStyle>
          <a:p>
            <a:r>
              <a:rPr kumimoji="1" lang="en-US" altLang="ja-JP" smtClean="0"/>
              <a:t>Click to edit Master title style</a:t>
            </a:r>
            <a:endParaRPr kumimoji="1" lang="ja-JP" altLang="en-US" dirty="0"/>
          </a:p>
        </p:txBody>
      </p:sp>
      <p:sp>
        <p:nvSpPr>
          <p:cNvPr id="3" name="正方形/長方形 2"/>
          <p:cNvSpPr>
            <a:spLocks noGrp="1"/>
          </p:cNvSpPr>
          <p:nvPr>
            <p:ph type="pic" idx="1"/>
          </p:nvPr>
        </p:nvSpPr>
        <p:spPr>
          <a:xfrm>
            <a:off x="1792288" y="742960"/>
            <a:ext cx="5486400" cy="4114800"/>
          </a:xfrm>
          <a:prstGeom prst="rect">
            <a:avLst/>
          </a:prstGeom>
          <a:noFill/>
          <a:ln w="50800" cap="sq">
            <a:solidFill>
              <a:schemeClr val="tx1"/>
            </a:solidFill>
            <a:miter lim="800000"/>
          </a:ln>
          <a:effectLst>
            <a:outerShdw blurRad="76200" dist="50800" dir="13500000" algn="tl" rotWithShape="0">
              <a:schemeClr val="bg1">
                <a:alpha val="80000"/>
              </a:scheme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792288" y="5481658"/>
            <a:ext cx="5486400" cy="804862"/>
          </a:xfrm>
        </p:spPr>
        <p:txBody>
          <a:bodyP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p:txBody>
          <a:bodyPr/>
          <a:lstStyle/>
          <a:p>
            <a:fld id="{384BAA6C-B51A-45C4-847B-C4168018AC04}" type="datetimeFigureOut">
              <a:rPr lang="en-GB" smtClean="0"/>
              <a:pPr/>
              <a:t>23/01/2015</a:t>
            </a:fld>
            <a:endParaRPr lang="en-GB"/>
          </a:p>
        </p:txBody>
      </p:sp>
      <p:sp>
        <p:nvSpPr>
          <p:cNvPr id="6" name="図形 5"/>
          <p:cNvSpPr>
            <a:spLocks noGrp="1"/>
          </p:cNvSpPr>
          <p:nvPr>
            <p:ph type="ftr" sz="quarter" idx="11"/>
          </p:nvPr>
        </p:nvSpPr>
        <p:spPr/>
        <p:txBody>
          <a:bodyPr/>
          <a:lstStyle/>
          <a:p>
            <a:endParaRPr lang="en-GB"/>
          </a:p>
        </p:txBody>
      </p:sp>
      <p:sp>
        <p:nvSpPr>
          <p:cNvPr id="7" name="図形 6"/>
          <p:cNvSpPr>
            <a:spLocks noGrp="1"/>
          </p:cNvSpPr>
          <p:nvPr>
            <p:ph type="sldNum" sz="quarter" idx="12"/>
          </p:nvPr>
        </p:nvSpPr>
        <p:spPr/>
        <p:txBody>
          <a:bodyPr/>
          <a:lstStyle/>
          <a:p>
            <a:fld id="{FC8734E3-F989-4B85-A1FA-76B282BB327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8" name="正方形/長方形 17"/>
          <p:cNvSpPr>
            <a:spLocks noGrp="1"/>
          </p:cNvSpPr>
          <p:nvPr>
            <p:ph type="body" idx="1"/>
          </p:nvPr>
        </p:nvSpPr>
        <p:spPr>
          <a:xfrm>
            <a:off x="457200" y="1600200"/>
            <a:ext cx="8229600" cy="4525963"/>
          </a:xfrm>
          <a:prstGeom prst="rect">
            <a:avLst/>
          </a:prstGeom>
        </p:spPr>
        <p:txBody>
          <a:bodyPr vert="horz" rtlCol="0">
            <a:normAutofit/>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29" name="正方形/長方形 28"/>
          <p:cNvSpPr>
            <a:spLocks noGrp="1"/>
          </p:cNvSpPr>
          <p:nvPr>
            <p:ph type="dt" sz="half" idx="2"/>
          </p:nvPr>
        </p:nvSpPr>
        <p:spPr>
          <a:xfrm>
            <a:off x="457200" y="6356350"/>
            <a:ext cx="2133600" cy="365125"/>
          </a:xfrm>
          <a:prstGeom prst="rect">
            <a:avLst/>
          </a:prstGeom>
        </p:spPr>
        <p:txBody>
          <a:bodyPr vert="horz" rtlCol="0" anchor="ctr"/>
          <a:lstStyle>
            <a:lvl1pPr algn="l">
              <a:defRPr sz="1200">
                <a:solidFill>
                  <a:schemeClr val="bg1"/>
                </a:solidFill>
              </a:defRPr>
            </a:lvl1pPr>
          </a:lstStyle>
          <a:p>
            <a:fld id="{384BAA6C-B51A-45C4-847B-C4168018AC04}" type="datetimeFigureOut">
              <a:rPr lang="en-GB" smtClean="0"/>
              <a:pPr/>
              <a:t>23/01/2015</a:t>
            </a:fld>
            <a:endParaRPr lang="en-GB"/>
          </a:p>
        </p:txBody>
      </p:sp>
      <p:sp>
        <p:nvSpPr>
          <p:cNvPr id="4" name="正方形/長方形 3"/>
          <p:cNvSpPr>
            <a:spLocks noGrp="1"/>
          </p:cNvSpPr>
          <p:nvPr>
            <p:ph type="ftr" sz="quarter" idx="3"/>
          </p:nvPr>
        </p:nvSpPr>
        <p:spPr>
          <a:xfrm>
            <a:off x="3124200" y="6356350"/>
            <a:ext cx="2895600" cy="365125"/>
          </a:xfrm>
          <a:prstGeom prst="rect">
            <a:avLst/>
          </a:prstGeom>
        </p:spPr>
        <p:txBody>
          <a:bodyPr vert="horz" rtlCol="0" anchor="ctr"/>
          <a:lstStyle>
            <a:lvl1pPr algn="ctr">
              <a:defRPr sz="1200">
                <a:solidFill>
                  <a:schemeClr val="tx1">
                    <a:tint val="75000"/>
                  </a:schemeClr>
                </a:solidFill>
              </a:defRPr>
            </a:lvl1pPr>
          </a:lstStyle>
          <a:p>
            <a:endParaRPr lang="en-GB"/>
          </a:p>
        </p:txBody>
      </p:sp>
      <p:sp>
        <p:nvSpPr>
          <p:cNvPr id="10" name="正方形/長方形 9"/>
          <p:cNvSpPr>
            <a:spLocks noGrp="1"/>
          </p:cNvSpPr>
          <p:nvPr>
            <p:ph type="sldNum" sz="quarter" idx="4"/>
          </p:nvPr>
        </p:nvSpPr>
        <p:spPr>
          <a:xfrm>
            <a:off x="6553200" y="6356350"/>
            <a:ext cx="2133600" cy="365125"/>
          </a:xfrm>
          <a:prstGeom prst="rect">
            <a:avLst/>
          </a:prstGeom>
        </p:spPr>
        <p:txBody>
          <a:bodyPr vert="horz" rtlCol="0" anchor="ctr"/>
          <a:lstStyle>
            <a:lvl1pPr algn="r">
              <a:defRPr sz="1200">
                <a:solidFill>
                  <a:schemeClr val="bg1"/>
                </a:solidFill>
              </a:defRPr>
            </a:lvl1pPr>
          </a:lstStyle>
          <a:p>
            <a:fld id="{FC8734E3-F989-4B85-A1FA-76B282BB3278}" type="slidenum">
              <a:rPr lang="en-GB" smtClean="0"/>
              <a:pPr/>
              <a:t>‹#›</a:t>
            </a:fld>
            <a:endParaRPr lang="en-GB"/>
          </a:p>
        </p:txBody>
      </p:sp>
      <p:sp>
        <p:nvSpPr>
          <p:cNvPr id="22" name="正方形/長方形 21"/>
          <p:cNvSpPr>
            <a:spLocks noGrp="1"/>
          </p:cNvSpPr>
          <p:nvPr>
            <p:ph type="title"/>
          </p:nvPr>
        </p:nvSpPr>
        <p:spPr>
          <a:xfrm>
            <a:off x="457200" y="274638"/>
            <a:ext cx="8229600" cy="1143000"/>
          </a:xfrm>
          <a:prstGeom prst="rect">
            <a:avLst/>
          </a:prstGeom>
          <a:noFill/>
        </p:spPr>
        <p:txBody>
          <a:bodyPr vert="horz" rtlCol="0" anchor="ctr">
            <a:normAutofit/>
          </a:bodyPr>
          <a:lstStyle/>
          <a:p>
            <a:r>
              <a:rPr kumimoji="1" lang="en-US" altLang="ja-JP" smtClean="0"/>
              <a:t>Click to edit Master title style</a:t>
            </a:r>
            <a:endParaRPr kumimoji="1" lang="ja-JP"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p:titleStyle>
    <p:bodyStyle>
      <a:lvl1pPr marL="342900" indent="-342900" algn="l" rtl="0" eaLnBrk="1" latinLnBrk="0" hangingPunct="1">
        <a:spcBef>
          <a:spcPct val="20000"/>
        </a:spcBef>
        <a:buClr>
          <a:schemeClr val="tx1"/>
        </a:buClr>
        <a:buFont typeface="Wingdings"/>
        <a:buChar char="n"/>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shade val="75000"/>
          </a:schemeClr>
        </a:buClr>
        <a:buSzPct val="85000"/>
        <a:buFont typeface="Wingdings"/>
        <a:buChar char="n"/>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50000"/>
          </a:schemeClr>
        </a:buClr>
        <a:buSzPct val="75000"/>
        <a:buFont typeface="Wingdings"/>
        <a:buChar char="n"/>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6">
            <a:shade val="50000"/>
          </a:schemeClr>
        </a:buClr>
        <a:buSzPct val="75000"/>
        <a:buFont typeface="Wingdings"/>
        <a:buChar char="n"/>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3">
            <a:shade val="50000"/>
          </a:schemeClr>
        </a:buClr>
        <a:buSzPct val="70000"/>
        <a:buFont typeface="Wingdings"/>
        <a:buChar char="n"/>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shade val="50000"/>
          </a:schemeClr>
        </a:buClr>
        <a:buSzPct val="60000"/>
        <a:buFont typeface="Wingdings"/>
        <a:buChar char="n"/>
        <a:defRPr kumimoji="1" sz="2000">
          <a:solidFill>
            <a:schemeClr val="tx2"/>
          </a:solidFill>
          <a:latin typeface="+mn-lt"/>
          <a:ea typeface="+mn-ea"/>
          <a:cs typeface="+mn-cs"/>
        </a:defRPr>
      </a:lvl6pPr>
      <a:lvl7pPr marL="2971800" indent="-228600" algn="l" rtl="0" eaLnBrk="1" latinLnBrk="0" hangingPunct="1">
        <a:spcBef>
          <a:spcPct val="20000"/>
        </a:spcBef>
        <a:buClr>
          <a:schemeClr val="accent2">
            <a:shade val="50000"/>
          </a:schemeClr>
        </a:buClr>
        <a:buSzPct val="60000"/>
        <a:buFont typeface="Wingdings"/>
        <a:buChar char="n"/>
        <a:defRPr kumimoji="1" sz="2000">
          <a:solidFill>
            <a:schemeClr val="tx2"/>
          </a:solidFill>
          <a:latin typeface="+mn-lt"/>
          <a:ea typeface="+mn-ea"/>
          <a:cs typeface="+mn-cs"/>
        </a:defRPr>
      </a:lvl7pPr>
      <a:lvl8pPr marL="3429000" indent="-228600" algn="l" rtl="0" eaLnBrk="1" latinLnBrk="0" hangingPunct="1">
        <a:spcBef>
          <a:spcPct val="20000"/>
        </a:spcBef>
        <a:buClr>
          <a:schemeClr val="accent5">
            <a:shade val="50000"/>
          </a:schemeClr>
        </a:buClr>
        <a:buSzPct val="60000"/>
        <a:buFont typeface="Wingdings"/>
        <a:buChar char="n"/>
        <a:defRPr kumimoji="1" sz="2000">
          <a:solidFill>
            <a:schemeClr val="tx2"/>
          </a:solidFill>
          <a:latin typeface="+mn-lt"/>
          <a:ea typeface="+mn-ea"/>
          <a:cs typeface="+mn-cs"/>
        </a:defRPr>
      </a:lvl8pPr>
      <a:lvl9pPr marL="3886200" indent="-228600" algn="l" rtl="0" eaLnBrk="1" latinLnBrk="0" hangingPunct="1">
        <a:spcBef>
          <a:spcPct val="20000"/>
        </a:spcBef>
        <a:buClr>
          <a:schemeClr val="tx1"/>
        </a:buClr>
        <a:buSzPct val="50000"/>
        <a:buFont typeface="Wingdings"/>
        <a:buChar char="n"/>
        <a:defRPr kumimoji="1" sz="2000">
          <a:solidFill>
            <a:schemeClr val="tx2"/>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2656"/>
            <a:ext cx="8640960" cy="3744416"/>
          </a:xfrm>
        </p:spPr>
        <p:txBody>
          <a:bodyPr>
            <a:normAutofit fontScale="90000"/>
          </a:bodyPr>
          <a:lstStyle/>
          <a:p>
            <a:r>
              <a:rPr lang="en-TT" sz="7300" dirty="0" smtClean="0">
                <a:solidFill>
                  <a:srgbClr val="FF0000"/>
                </a:solidFill>
              </a:rPr>
              <a:t>EDME 6006: </a:t>
            </a:r>
            <a:br>
              <a:rPr lang="en-TT" sz="7300" dirty="0" smtClean="0">
                <a:solidFill>
                  <a:srgbClr val="FF0000"/>
                </a:solidFill>
              </a:rPr>
            </a:br>
            <a:r>
              <a:rPr lang="en-TT" sz="7300" dirty="0" smtClean="0">
                <a:solidFill>
                  <a:schemeClr val="accent1"/>
                </a:solidFill>
              </a:rPr>
              <a:t>ASSESSMENT </a:t>
            </a:r>
            <a:br>
              <a:rPr lang="en-TT" sz="7300" dirty="0" smtClean="0">
                <a:solidFill>
                  <a:schemeClr val="accent1"/>
                </a:solidFill>
              </a:rPr>
            </a:br>
            <a:r>
              <a:rPr lang="en-TT" sz="7300" dirty="0" smtClean="0">
                <a:solidFill>
                  <a:schemeClr val="accent1"/>
                </a:solidFill>
              </a:rPr>
              <a:t>&amp; EVALUATION</a:t>
            </a:r>
            <a:r>
              <a:rPr lang="en-TT" dirty="0" smtClean="0"/>
              <a:t/>
            </a:r>
            <a:br>
              <a:rPr lang="en-TT" dirty="0" smtClean="0"/>
            </a:br>
            <a:endParaRPr lang="en-GB" dirty="0"/>
          </a:p>
        </p:txBody>
      </p:sp>
      <p:sp>
        <p:nvSpPr>
          <p:cNvPr id="3" name="Subtitle 2"/>
          <p:cNvSpPr>
            <a:spLocks noGrp="1"/>
          </p:cNvSpPr>
          <p:nvPr>
            <p:ph type="subTitle" idx="1"/>
          </p:nvPr>
        </p:nvSpPr>
        <p:spPr>
          <a:xfrm>
            <a:off x="827584" y="3717032"/>
            <a:ext cx="7736904" cy="2232248"/>
          </a:xfrm>
        </p:spPr>
        <p:txBody>
          <a:bodyPr>
            <a:normAutofit lnSpcReduction="10000"/>
          </a:bodyPr>
          <a:lstStyle/>
          <a:p>
            <a:r>
              <a:rPr lang="en-TT" dirty="0"/>
              <a:t>©2014</a:t>
            </a:r>
          </a:p>
          <a:p>
            <a:r>
              <a:rPr lang="en-TT" b="1" dirty="0" smtClean="0"/>
              <a:t>JEROME DE LISLE</a:t>
            </a:r>
          </a:p>
          <a:p>
            <a:r>
              <a:rPr lang="en-TT" dirty="0" smtClean="0"/>
              <a:t>School of Education</a:t>
            </a:r>
          </a:p>
          <a:p>
            <a:r>
              <a:rPr lang="en-TT" dirty="0" smtClean="0"/>
              <a:t>University of the West Indies, St. Augustine</a:t>
            </a:r>
            <a:endParaRPr lang="en-GB" dirty="0"/>
          </a:p>
        </p:txBody>
      </p:sp>
    </p:spTree>
    <p:extLst>
      <p:ext uri="{BB962C8B-B14F-4D97-AF65-F5344CB8AC3E}">
        <p14:creationId xmlns:p14="http://schemas.microsoft.com/office/powerpoint/2010/main" val="2379098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Assignment 3</a:t>
            </a:r>
            <a:endParaRPr lang="en-GB" dirty="0"/>
          </a:p>
        </p:txBody>
      </p:sp>
      <p:sp>
        <p:nvSpPr>
          <p:cNvPr id="3" name="Content Placeholder 2"/>
          <p:cNvSpPr>
            <a:spLocks noGrp="1"/>
          </p:cNvSpPr>
          <p:nvPr>
            <p:ph idx="1"/>
          </p:nvPr>
        </p:nvSpPr>
        <p:spPr/>
        <p:txBody>
          <a:bodyPr/>
          <a:lstStyle/>
          <a:p>
            <a:r>
              <a:rPr lang="en-GB" b="1" dirty="0">
                <a:solidFill>
                  <a:schemeClr val="accent1"/>
                </a:solidFill>
              </a:rPr>
              <a:t>ASSIGNMENT 2- (10 marks) FRIDAY 21</a:t>
            </a:r>
            <a:r>
              <a:rPr lang="en-GB" b="1" baseline="30000" dirty="0">
                <a:solidFill>
                  <a:schemeClr val="accent1"/>
                </a:solidFill>
              </a:rPr>
              <a:t>ST</a:t>
            </a:r>
            <a:r>
              <a:rPr lang="en-GB" b="1" dirty="0">
                <a:solidFill>
                  <a:schemeClr val="accent1"/>
                </a:solidFill>
              </a:rPr>
              <a:t> MARCH</a:t>
            </a:r>
            <a:endParaRPr lang="en-GB" dirty="0">
              <a:solidFill>
                <a:schemeClr val="accent1"/>
              </a:solidFill>
            </a:endParaRPr>
          </a:p>
          <a:p>
            <a:pPr lvl="0"/>
            <a:r>
              <a:rPr lang="en-GB" b="1" dirty="0"/>
              <a:t>CHOOSE AN ASSESSMENT ISSUE IN YOUR AREA-</a:t>
            </a:r>
            <a:r>
              <a:rPr lang="en-GB" b="1" dirty="0" err="1"/>
              <a:t>SBA</a:t>
            </a:r>
            <a:r>
              <a:rPr lang="en-GB" b="1" dirty="0"/>
              <a:t>, </a:t>
            </a:r>
            <a:r>
              <a:rPr lang="en-GB" b="1" dirty="0" err="1"/>
              <a:t>CVQ</a:t>
            </a:r>
            <a:r>
              <a:rPr lang="en-GB" b="1" dirty="0"/>
              <a:t>, CAC, NT etc.</a:t>
            </a:r>
            <a:endParaRPr lang="en-GB" dirty="0"/>
          </a:p>
          <a:p>
            <a:pPr lvl="0"/>
            <a:r>
              <a:rPr lang="en-GB" b="1" dirty="0"/>
              <a:t>In a 15 minute oral presentation, IDENTIFY </a:t>
            </a:r>
            <a:r>
              <a:rPr lang="en-GB" b="1" dirty="0" smtClean="0"/>
              <a:t>THE MAJOR CHALLENGES </a:t>
            </a:r>
            <a:r>
              <a:rPr lang="en-GB" b="1" dirty="0"/>
              <a:t>AND MAKE RECOMMENDATIONS </a:t>
            </a:r>
            <a:r>
              <a:rPr lang="en-GB" b="1" dirty="0" smtClean="0"/>
              <a:t>that are based </a:t>
            </a:r>
            <a:r>
              <a:rPr lang="en-GB" b="1" dirty="0"/>
              <a:t>on </a:t>
            </a:r>
            <a:r>
              <a:rPr lang="en-GB" b="1" dirty="0" smtClean="0"/>
              <a:t>current assessment theory</a:t>
            </a:r>
            <a:endParaRPr lang="en-GB" dirty="0"/>
          </a:p>
          <a:p>
            <a:endParaRPr lang="en-GB" dirty="0"/>
          </a:p>
        </p:txBody>
      </p:sp>
    </p:spTree>
    <p:extLst>
      <p:ext uri="{BB962C8B-B14F-4D97-AF65-F5344CB8AC3E}">
        <p14:creationId xmlns:p14="http://schemas.microsoft.com/office/powerpoint/2010/main" val="3065067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ISSUES IN ASSESSMENT (3 WEEKS)</a:t>
            </a:r>
            <a:br>
              <a:rPr lang="en-GB" b="1" dirty="0"/>
            </a:br>
            <a:endParaRPr lang="en-GB" dirty="0"/>
          </a:p>
        </p:txBody>
      </p:sp>
      <p:sp>
        <p:nvSpPr>
          <p:cNvPr id="3" name="Content Placeholder 2"/>
          <p:cNvSpPr>
            <a:spLocks noGrp="1"/>
          </p:cNvSpPr>
          <p:nvPr>
            <p:ph idx="1"/>
          </p:nvPr>
        </p:nvSpPr>
        <p:spPr>
          <a:xfrm>
            <a:off x="457200" y="980728"/>
            <a:ext cx="8229600" cy="5688632"/>
          </a:xfrm>
        </p:spPr>
        <p:txBody>
          <a:bodyPr>
            <a:normAutofit/>
          </a:bodyPr>
          <a:lstStyle/>
          <a:p>
            <a:pPr lvl="0"/>
            <a:r>
              <a:rPr lang="en-GB" b="1" dirty="0"/>
              <a:t>High stakes and </a:t>
            </a:r>
            <a:r>
              <a:rPr lang="en-GB" b="1" dirty="0" err="1"/>
              <a:t>washback</a:t>
            </a:r>
            <a:r>
              <a:rPr lang="en-GB" b="1" dirty="0"/>
              <a:t> from public examinations and accountability tests</a:t>
            </a:r>
            <a:endParaRPr lang="en-GB" dirty="0"/>
          </a:p>
          <a:p>
            <a:pPr lvl="0"/>
            <a:r>
              <a:rPr lang="en-GB" b="1" dirty="0"/>
              <a:t>The quality of Teacher Judgment in </a:t>
            </a:r>
            <a:r>
              <a:rPr lang="en-GB" b="1" dirty="0" err="1"/>
              <a:t>SBA</a:t>
            </a:r>
            <a:r>
              <a:rPr lang="en-GB" b="1" dirty="0"/>
              <a:t> and CAC-Fostering Assessment Literacy</a:t>
            </a:r>
            <a:endParaRPr lang="en-GB" dirty="0"/>
          </a:p>
          <a:p>
            <a:pPr lvl="0"/>
            <a:r>
              <a:rPr lang="en-GB" b="1" dirty="0"/>
              <a:t>The student in role assessment- Formative Assessment role in fostering autonomy</a:t>
            </a:r>
            <a:endParaRPr lang="en-GB" dirty="0"/>
          </a:p>
          <a:p>
            <a:pPr lvl="0"/>
            <a:r>
              <a:rPr lang="en-GB" b="1" dirty="0"/>
              <a:t>Multiple Purposes of Assessments in Assessment Systems-Certification, Accountability, &amp; Learning</a:t>
            </a:r>
            <a:endParaRPr lang="en-GB" dirty="0"/>
          </a:p>
          <a:p>
            <a:endParaRPr lang="en-GB" dirty="0"/>
          </a:p>
        </p:txBody>
      </p:sp>
    </p:spTree>
    <p:extLst>
      <p:ext uri="{BB962C8B-B14F-4D97-AF65-F5344CB8AC3E}">
        <p14:creationId xmlns:p14="http://schemas.microsoft.com/office/powerpoint/2010/main" val="189638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r>
              <a:rPr lang="en-US" dirty="0" smtClean="0"/>
              <a:t>CURRENT ASSESSMENT TRENDS</a:t>
            </a:r>
            <a:endParaRPr lang="en-US" dirty="0"/>
          </a:p>
        </p:txBody>
      </p:sp>
      <p:sp>
        <p:nvSpPr>
          <p:cNvPr id="3" name="Content Placeholder 2"/>
          <p:cNvSpPr>
            <a:spLocks noGrp="1"/>
          </p:cNvSpPr>
          <p:nvPr>
            <p:ph idx="1"/>
          </p:nvPr>
        </p:nvSpPr>
        <p:spPr>
          <a:xfrm>
            <a:off x="457200" y="1052736"/>
            <a:ext cx="8435280" cy="5616624"/>
          </a:xfrm>
        </p:spPr>
        <p:txBody>
          <a:bodyPr>
            <a:normAutofit lnSpcReduction="10000"/>
          </a:bodyPr>
          <a:lstStyle/>
          <a:p>
            <a:r>
              <a:rPr lang="en-US" dirty="0"/>
              <a:t>F</a:t>
            </a:r>
            <a:r>
              <a:rPr lang="en-US" dirty="0" smtClean="0"/>
              <a:t>ocus on assessment systems</a:t>
            </a:r>
          </a:p>
          <a:p>
            <a:r>
              <a:rPr lang="en-US" dirty="0" smtClean="0"/>
              <a:t>Increasing significance of formative assessment and assessment as learning</a:t>
            </a:r>
          </a:p>
          <a:p>
            <a:r>
              <a:rPr lang="en-US" dirty="0" smtClean="0"/>
              <a:t>Increased role for performance and authentic assessments</a:t>
            </a:r>
          </a:p>
          <a:p>
            <a:r>
              <a:rPr lang="en-US" dirty="0" smtClean="0"/>
              <a:t>Qualitative-evaluative scales-Rubrics</a:t>
            </a:r>
          </a:p>
          <a:p>
            <a:r>
              <a:rPr lang="en-US" dirty="0"/>
              <a:t>M</a:t>
            </a:r>
            <a:r>
              <a:rPr lang="en-US" dirty="0" smtClean="0"/>
              <a:t>ulti-use assessments (Continuous &amp; School Based Assessments)</a:t>
            </a:r>
          </a:p>
          <a:p>
            <a:r>
              <a:rPr lang="en-US" dirty="0" smtClean="0"/>
              <a:t>Computer based and Computer Adaptive Testing</a:t>
            </a:r>
          </a:p>
          <a:p>
            <a:r>
              <a:rPr lang="en-US" dirty="0" smtClean="0"/>
              <a:t>Evidence centered design for assessments</a:t>
            </a:r>
            <a:endParaRPr lang="en-US" dirty="0"/>
          </a:p>
        </p:txBody>
      </p:sp>
    </p:spTree>
    <p:extLst>
      <p:ext uri="{BB962C8B-B14F-4D97-AF65-F5344CB8AC3E}">
        <p14:creationId xmlns:p14="http://schemas.microsoft.com/office/powerpoint/2010/main" val="1790370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228600" y="152400"/>
            <a:ext cx="8763000" cy="990600"/>
          </a:xfrm>
          <a:solidFill>
            <a:schemeClr val="folHlink"/>
          </a:solidFill>
        </p:spPr>
        <p:txBody>
          <a:bodyPr/>
          <a:lstStyle/>
          <a:p>
            <a:pPr algn="ctr" eaLnBrk="1" hangingPunct="1"/>
            <a:r>
              <a:rPr lang="en-US" sz="2400" dirty="0" smtClean="0">
                <a:solidFill>
                  <a:schemeClr val="bg1"/>
                </a:solidFill>
              </a:rPr>
              <a:t>Changes in classroom assessment &amp; teaching-learning</a:t>
            </a:r>
          </a:p>
        </p:txBody>
      </p:sp>
      <p:pic>
        <p:nvPicPr>
          <p:cNvPr id="573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763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60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D</a:t>
            </a:r>
            <a:r>
              <a:rPr lang="en-TT" dirty="0" smtClean="0"/>
              <a:t>EFINITIONS</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8784976" cy="4400550"/>
          </a:xfrm>
          <a:prstGeom prst="rect">
            <a:avLst/>
          </a:prstGeom>
        </p:spPr>
      </p:pic>
    </p:spTree>
    <p:extLst>
      <p:ext uri="{BB962C8B-B14F-4D97-AF65-F5344CB8AC3E}">
        <p14:creationId xmlns:p14="http://schemas.microsoft.com/office/powerpoint/2010/main" val="2694883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TT" dirty="0" smtClean="0"/>
              <a:t>Comparing Measurement with Student Assessment</a:t>
            </a:r>
            <a:endParaRPr lang="en-GB" dirty="0"/>
          </a:p>
        </p:txBody>
      </p:sp>
      <p:sp>
        <p:nvSpPr>
          <p:cNvPr id="3" name="Text Placeholder 2"/>
          <p:cNvSpPr>
            <a:spLocks noGrp="1"/>
          </p:cNvSpPr>
          <p:nvPr>
            <p:ph type="body" idx="1"/>
          </p:nvPr>
        </p:nvSpPr>
        <p:spPr>
          <a:xfrm>
            <a:off x="357158" y="1447800"/>
            <a:ext cx="4291042" cy="762000"/>
          </a:xfrm>
          <a:solidFill>
            <a:schemeClr val="accent2">
              <a:lumMod val="20000"/>
              <a:lumOff val="80000"/>
            </a:schemeClr>
          </a:solidFill>
        </p:spPr>
        <p:txBody>
          <a:bodyPr/>
          <a:lstStyle/>
          <a:p>
            <a:r>
              <a:rPr lang="en-TT" dirty="0" smtClean="0"/>
              <a:t>MEASUREMENT</a:t>
            </a:r>
            <a:endParaRPr lang="en-GB" dirty="0"/>
          </a:p>
        </p:txBody>
      </p:sp>
      <p:sp>
        <p:nvSpPr>
          <p:cNvPr id="4" name="Text Placeholder 3"/>
          <p:cNvSpPr>
            <a:spLocks noGrp="1"/>
          </p:cNvSpPr>
          <p:nvPr>
            <p:ph type="body" sz="half" idx="3"/>
          </p:nvPr>
        </p:nvSpPr>
        <p:spPr>
          <a:xfrm>
            <a:off x="4953000" y="1447800"/>
            <a:ext cx="4048156" cy="762000"/>
          </a:xfrm>
          <a:solidFill>
            <a:schemeClr val="accent2">
              <a:lumMod val="20000"/>
              <a:lumOff val="80000"/>
            </a:schemeClr>
          </a:solidFill>
        </p:spPr>
        <p:txBody>
          <a:bodyPr/>
          <a:lstStyle/>
          <a:p>
            <a:r>
              <a:rPr lang="en-TT" dirty="0" smtClean="0"/>
              <a:t>STUDENT ASSESSMENT</a:t>
            </a:r>
            <a:endParaRPr lang="en-GB" dirty="0"/>
          </a:p>
        </p:txBody>
      </p:sp>
      <p:sp>
        <p:nvSpPr>
          <p:cNvPr id="5" name="Content Placeholder 4"/>
          <p:cNvSpPr>
            <a:spLocks noGrp="1"/>
          </p:cNvSpPr>
          <p:nvPr>
            <p:ph sz="half" idx="2"/>
          </p:nvPr>
        </p:nvSpPr>
        <p:spPr>
          <a:xfrm>
            <a:off x="285720" y="2247900"/>
            <a:ext cx="4500594" cy="4181496"/>
          </a:xfrm>
        </p:spPr>
        <p:txBody>
          <a:bodyPr>
            <a:normAutofit/>
          </a:bodyPr>
          <a:lstStyle/>
          <a:p>
            <a:r>
              <a:rPr lang="en-US" sz="2800" b="1" dirty="0" smtClean="0"/>
              <a:t>the process by which attributes or dimensions of some element is determined and the target qualities or </a:t>
            </a:r>
            <a:r>
              <a:rPr lang="en-US" sz="2800" b="1" dirty="0" err="1" smtClean="0"/>
              <a:t>behaviours</a:t>
            </a:r>
            <a:r>
              <a:rPr lang="en-US" sz="2800" b="1" dirty="0" smtClean="0"/>
              <a:t> are </a:t>
            </a:r>
            <a:r>
              <a:rPr lang="en-US" sz="2800" b="1" dirty="0" smtClean="0">
                <a:solidFill>
                  <a:schemeClr val="accent2"/>
                </a:solidFill>
              </a:rPr>
              <a:t>transformed into categories or numbers</a:t>
            </a:r>
            <a:endParaRPr lang="en-US" b="1" dirty="0" smtClean="0"/>
          </a:p>
          <a:p>
            <a:endParaRPr lang="en-GB" dirty="0"/>
          </a:p>
        </p:txBody>
      </p:sp>
      <p:sp>
        <p:nvSpPr>
          <p:cNvPr id="6" name="Content Placeholder 5"/>
          <p:cNvSpPr>
            <a:spLocks noGrp="1"/>
          </p:cNvSpPr>
          <p:nvPr>
            <p:ph sz="half" idx="4"/>
          </p:nvPr>
        </p:nvSpPr>
        <p:spPr>
          <a:xfrm>
            <a:off x="4953000" y="2247900"/>
            <a:ext cx="3976718" cy="3886200"/>
          </a:xfrm>
        </p:spPr>
        <p:txBody>
          <a:bodyPr>
            <a:normAutofit/>
          </a:bodyPr>
          <a:lstStyle/>
          <a:p>
            <a:r>
              <a:rPr lang="en-US" sz="2800" b="1" dirty="0" smtClean="0"/>
              <a:t>the process of observing learning</a:t>
            </a:r>
            <a:r>
              <a:rPr lang="en-US" sz="2800" dirty="0" smtClean="0"/>
              <a:t>; </a:t>
            </a:r>
            <a:r>
              <a:rPr lang="en-US" sz="2800" b="1" dirty="0" smtClean="0"/>
              <a:t>describing, collecting, recording, scoring, and interpreting information about a student's learning.</a:t>
            </a:r>
            <a:endParaRPr lang="en-GB" sz="2800" dirty="0"/>
          </a:p>
        </p:txBody>
      </p:sp>
    </p:spTree>
    <p:extLst>
      <p:ext uri="{BB962C8B-B14F-4D97-AF65-F5344CB8AC3E}">
        <p14:creationId xmlns:p14="http://schemas.microsoft.com/office/powerpoint/2010/main" val="4259469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TT" dirty="0" smtClean="0"/>
              <a:t>How is assessment different to evaluation and measurement?</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556792"/>
            <a:ext cx="8640525" cy="5152813"/>
          </a:xfrm>
        </p:spPr>
      </p:pic>
    </p:spTree>
    <p:extLst>
      <p:ext uri="{BB962C8B-B14F-4D97-AF65-F5344CB8AC3E}">
        <p14:creationId xmlns:p14="http://schemas.microsoft.com/office/powerpoint/2010/main" val="1071958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539552" y="116632"/>
            <a:ext cx="8229600" cy="1143000"/>
          </a:xfrm>
        </p:spPr>
        <p:txBody>
          <a:bodyPr/>
          <a:lstStyle/>
          <a:p>
            <a:r>
              <a:rPr lang="en-US" sz="3200" dirty="0" smtClean="0"/>
              <a:t>What is </a:t>
            </a:r>
            <a:r>
              <a:rPr lang="en-US" sz="3200" dirty="0"/>
              <a:t>Educational </a:t>
            </a:r>
            <a:r>
              <a:rPr lang="en-US" sz="3200" dirty="0" smtClean="0"/>
              <a:t>Assessment?</a:t>
            </a:r>
            <a:endParaRPr lang="en-US" sz="3200" dirty="0"/>
          </a:p>
        </p:txBody>
      </p:sp>
      <p:sp>
        <p:nvSpPr>
          <p:cNvPr id="135171" name="Rectangle 3"/>
          <p:cNvSpPr>
            <a:spLocks noGrp="1" noChangeArrowheads="1"/>
          </p:cNvSpPr>
          <p:nvPr>
            <p:ph type="body" idx="1"/>
          </p:nvPr>
        </p:nvSpPr>
        <p:spPr>
          <a:xfrm>
            <a:off x="457200" y="980728"/>
            <a:ext cx="8229600" cy="5145435"/>
          </a:xfrm>
        </p:spPr>
        <p:txBody>
          <a:bodyPr>
            <a:normAutofit/>
          </a:bodyPr>
          <a:lstStyle/>
          <a:p>
            <a:pPr lvl="1"/>
            <a:r>
              <a:rPr lang="en-US" sz="3200" dirty="0"/>
              <a:t>The Latin root </a:t>
            </a:r>
            <a:r>
              <a:rPr lang="en-US" sz="3200" i="1" dirty="0" err="1"/>
              <a:t>assidere</a:t>
            </a:r>
            <a:r>
              <a:rPr lang="en-US" sz="3200" dirty="0"/>
              <a:t> means to sit </a:t>
            </a:r>
            <a:r>
              <a:rPr lang="en-US" sz="3200" dirty="0" smtClean="0"/>
              <a:t>beside (as someone assisting a judge to gather and document </a:t>
            </a:r>
            <a:r>
              <a:rPr lang="en-US" sz="3200" u="sng" dirty="0" smtClean="0"/>
              <a:t>evidence</a:t>
            </a:r>
            <a:r>
              <a:rPr lang="en-US" sz="3200" dirty="0" smtClean="0"/>
              <a:t> in a court of law). </a:t>
            </a:r>
            <a:endParaRPr lang="en-US" sz="3200" dirty="0"/>
          </a:p>
        </p:txBody>
      </p:sp>
      <p:pic>
        <p:nvPicPr>
          <p:cNvPr id="4" name="Picture 3" descr="court.gif"/>
          <p:cNvPicPr>
            <a:picLocks noChangeAspect="1"/>
          </p:cNvPicPr>
          <p:nvPr/>
        </p:nvPicPr>
        <p:blipFill>
          <a:blip r:embed="rId3" cstate="print"/>
          <a:stretch>
            <a:fillRect/>
          </a:stretch>
        </p:blipFill>
        <p:spPr>
          <a:xfrm>
            <a:off x="1619672" y="2708920"/>
            <a:ext cx="5947804" cy="3760649"/>
          </a:xfrm>
          <a:prstGeom prst="rect">
            <a:avLst/>
          </a:prstGeom>
        </p:spPr>
      </p:pic>
      <p:sp>
        <p:nvSpPr>
          <p:cNvPr id="2" name="Isosceles Triangle 1"/>
          <p:cNvSpPr/>
          <p:nvPr/>
        </p:nvSpPr>
        <p:spPr>
          <a:xfrm rot="5400000">
            <a:off x="1119674" y="3793098"/>
            <a:ext cx="792088" cy="8002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1115616" y="2564904"/>
            <a:ext cx="2160240" cy="3744416"/>
          </a:xfrm>
          <a:prstGeom prst="ellipse">
            <a:avLst/>
          </a:prstGeom>
          <a:solidFill>
            <a:srgbClr val="C24400">
              <a:alpha val="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What is educational assessment?</a:t>
            </a:r>
            <a:endParaRPr lang="en-GB" dirty="0"/>
          </a:p>
        </p:txBody>
      </p:sp>
      <p:sp>
        <p:nvSpPr>
          <p:cNvPr id="3" name="Content Placeholder 2"/>
          <p:cNvSpPr>
            <a:spLocks noGrp="1"/>
          </p:cNvSpPr>
          <p:nvPr>
            <p:ph idx="1"/>
          </p:nvPr>
        </p:nvSpPr>
        <p:spPr>
          <a:xfrm>
            <a:off x="107504" y="1268760"/>
            <a:ext cx="8579296" cy="5472608"/>
          </a:xfrm>
        </p:spPr>
        <p:txBody>
          <a:bodyPr>
            <a:normAutofit/>
          </a:bodyPr>
          <a:lstStyle/>
          <a:p>
            <a:pPr lvl="2"/>
            <a:r>
              <a:rPr lang="en-US" sz="2800" dirty="0" smtClean="0"/>
              <a:t>Educational assessment is about </a:t>
            </a:r>
            <a:r>
              <a:rPr lang="en-US" sz="2800" b="1" dirty="0" smtClean="0"/>
              <a:t>evidence and inference</a:t>
            </a:r>
            <a:r>
              <a:rPr lang="en-US" sz="2800" dirty="0" smtClean="0"/>
              <a:t>. </a:t>
            </a:r>
          </a:p>
          <a:p>
            <a:pPr lvl="2"/>
            <a:r>
              <a:rPr lang="en-US" sz="2800" dirty="0" smtClean="0"/>
              <a:t>In all cases it involves collecting evidence of student learning. That evidence may be used to make a judgment for different purposes.</a:t>
            </a:r>
          </a:p>
          <a:p>
            <a:pPr lvl="2"/>
            <a:r>
              <a:rPr lang="en-US" sz="2800" dirty="0" smtClean="0"/>
              <a:t>Assessment may be formal or informal and include processes such as observing learning; describing, collecting, recording, scoring, and interpreting information on student learning.</a:t>
            </a: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What is educational assessment?</a:t>
            </a:r>
            <a:endParaRPr lang="en-GB" dirty="0"/>
          </a:p>
        </p:txBody>
      </p:sp>
      <p:sp>
        <p:nvSpPr>
          <p:cNvPr id="3" name="Content Placeholder 2"/>
          <p:cNvSpPr>
            <a:spLocks noGrp="1"/>
          </p:cNvSpPr>
          <p:nvPr>
            <p:ph idx="1"/>
          </p:nvPr>
        </p:nvSpPr>
        <p:spPr/>
        <p:txBody>
          <a:bodyPr/>
          <a:lstStyle/>
          <a:p>
            <a:pPr marL="342900" lvl="2" indent="-342900">
              <a:buClr>
                <a:schemeClr val="tx1"/>
              </a:buClr>
              <a:buSzTx/>
            </a:pPr>
            <a:r>
              <a:rPr lang="en-TT" sz="3200" dirty="0" smtClean="0"/>
              <a:t>Since the evidence may be used for different purposes assessment has different forms. </a:t>
            </a:r>
          </a:p>
          <a:p>
            <a:pPr marL="342900" lvl="2" indent="-342900">
              <a:buClr>
                <a:schemeClr val="tx1"/>
              </a:buClr>
              <a:buSzTx/>
            </a:pPr>
            <a:r>
              <a:rPr lang="en-TT" sz="3200" dirty="0" smtClean="0"/>
              <a:t>It is </a:t>
            </a:r>
            <a:r>
              <a:rPr lang="en-US" sz="3200" dirty="0" smtClean="0"/>
              <a:t>sometimes considered </a:t>
            </a:r>
            <a:r>
              <a:rPr lang="en-US" sz="3200" dirty="0"/>
              <a:t>as an episode in the learning process; part of reflection and autobiographical understanding of progress </a:t>
            </a:r>
            <a:r>
              <a:rPr lang="en-US" sz="3200" u="sng" dirty="0"/>
              <a:t>or</a:t>
            </a:r>
            <a:r>
              <a:rPr lang="en-US" sz="3200" dirty="0"/>
              <a:t> data may be used to determine placement, promotion, graduation, or retention. </a:t>
            </a:r>
          </a:p>
          <a:p>
            <a:endParaRPr lang="en-GB" dirty="0"/>
          </a:p>
        </p:txBody>
      </p:sp>
    </p:spTree>
    <p:extLst>
      <p:ext uri="{BB962C8B-B14F-4D97-AF65-F5344CB8AC3E}">
        <p14:creationId xmlns:p14="http://schemas.microsoft.com/office/powerpoint/2010/main" val="1641123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err="1" smtClean="0"/>
              <a:t>EDME</a:t>
            </a:r>
            <a:r>
              <a:rPr lang="en-TT" dirty="0" smtClean="0"/>
              <a:t> 6006 Schedule</a:t>
            </a:r>
            <a:endParaRPr lang="en-GB" dirty="0"/>
          </a:p>
        </p:txBody>
      </p:sp>
      <p:sp>
        <p:nvSpPr>
          <p:cNvPr id="3" name="Content Placeholder 2"/>
          <p:cNvSpPr>
            <a:spLocks noGrp="1"/>
          </p:cNvSpPr>
          <p:nvPr>
            <p:ph idx="1"/>
          </p:nvPr>
        </p:nvSpPr>
        <p:spPr/>
        <p:txBody>
          <a:bodyPr/>
          <a:lstStyle/>
          <a:p>
            <a:r>
              <a:rPr lang="en-GB" b="1" dirty="0"/>
              <a:t>PAPER AND PENCIL ASSESSMENTS (4 </a:t>
            </a:r>
            <a:r>
              <a:rPr lang="en-GB" b="1" dirty="0" smtClean="0"/>
              <a:t>WEEKS)</a:t>
            </a:r>
            <a:endParaRPr lang="en-GB" dirty="0"/>
          </a:p>
          <a:p>
            <a:r>
              <a:rPr lang="en-GB" b="1" dirty="0"/>
              <a:t>PERFORMANCE ASSESSMENTS </a:t>
            </a:r>
            <a:r>
              <a:rPr lang="en-GB" b="1" dirty="0" smtClean="0"/>
              <a:t> (4 WEEKS)</a:t>
            </a:r>
          </a:p>
          <a:p>
            <a:r>
              <a:rPr lang="en-GB" b="1" dirty="0" smtClean="0"/>
              <a:t>ISSUES IN ASSESSMENT (3 WEEKS)</a:t>
            </a:r>
          </a:p>
          <a:p>
            <a:r>
              <a:rPr lang="en-TT" b="1" dirty="0" smtClean="0"/>
              <a:t>ASSIGNMENT (2 WEEKS)</a:t>
            </a:r>
            <a:endParaRPr lang="en-GB" dirty="0"/>
          </a:p>
        </p:txBody>
      </p:sp>
    </p:spTree>
    <p:extLst>
      <p:ext uri="{BB962C8B-B14F-4D97-AF65-F5344CB8AC3E}">
        <p14:creationId xmlns:p14="http://schemas.microsoft.com/office/powerpoint/2010/main" val="2350455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idx="4294967295"/>
          </p:nvPr>
        </p:nvSpPr>
        <p:spPr>
          <a:xfrm>
            <a:off x="179512" y="260648"/>
            <a:ext cx="8686800" cy="990600"/>
          </a:xfrm>
        </p:spPr>
        <p:txBody>
          <a:bodyPr>
            <a:normAutofit/>
          </a:bodyPr>
          <a:lstStyle/>
          <a:p>
            <a:r>
              <a:rPr lang="en-US" sz="2400" dirty="0">
                <a:effectLst>
                  <a:outerShdw blurRad="38100" dist="38100" dir="2700000" algn="tl">
                    <a:srgbClr val="000000"/>
                  </a:outerShdw>
                </a:effectLst>
              </a:rPr>
              <a:t>Defining Assessment from an “Evidence Based Design Perspective” </a:t>
            </a:r>
            <a:r>
              <a:rPr lang="en-US" sz="2400" dirty="0" smtClean="0">
                <a:effectLst>
                  <a:outerShdw blurRad="38100" dist="38100" dir="2700000" algn="tl">
                    <a:srgbClr val="000000"/>
                  </a:outerShdw>
                </a:effectLst>
              </a:rPr>
              <a:t>-</a:t>
            </a:r>
            <a:r>
              <a:rPr lang="en-US" sz="2400" i="1" dirty="0"/>
              <a:t>Robert J. </a:t>
            </a:r>
            <a:r>
              <a:rPr lang="en-US" sz="2400" i="1" dirty="0" err="1"/>
              <a:t>Mislevy</a:t>
            </a:r>
            <a:r>
              <a:rPr lang="en-US" sz="2400" i="1" dirty="0"/>
              <a:t>, Linda S. Steinberg, &amp; Russell G. Almond</a:t>
            </a:r>
            <a:endParaRPr lang="en-US" sz="3400" dirty="0"/>
          </a:p>
        </p:txBody>
      </p:sp>
      <p:pic>
        <p:nvPicPr>
          <p:cNvPr id="483331" name="Picture 3"/>
          <p:cNvPicPr>
            <a:picLocks noChangeAspect="1" noChangeArrowheads="1"/>
          </p:cNvPicPr>
          <p:nvPr/>
        </p:nvPicPr>
        <p:blipFill>
          <a:blip r:embed="rId3" cstate="print"/>
          <a:srcRect/>
          <a:stretch>
            <a:fillRect/>
          </a:stretch>
        </p:blipFill>
        <p:spPr bwMode="auto">
          <a:xfrm>
            <a:off x="4572000" y="1477093"/>
            <a:ext cx="3672408" cy="4445547"/>
          </a:xfrm>
          <a:prstGeom prst="rect">
            <a:avLst/>
          </a:prstGeom>
          <a:noFill/>
          <a:ln w="9525">
            <a:noFill/>
            <a:miter lim="800000"/>
            <a:headEnd/>
            <a:tailEnd/>
          </a:ln>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98" y="1480556"/>
            <a:ext cx="3901602" cy="4442084"/>
          </a:xfrm>
          <a:prstGeom prst="rect">
            <a:avLst/>
          </a:prstGeom>
        </p:spPr>
      </p:pic>
    </p:spTree>
    <p:extLst>
      <p:ext uri="{BB962C8B-B14F-4D97-AF65-F5344CB8AC3E}">
        <p14:creationId xmlns:p14="http://schemas.microsoft.com/office/powerpoint/2010/main" val="38119825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p:spPr>
        <p:txBody>
          <a:bodyPr>
            <a:normAutofit/>
          </a:bodyPr>
          <a:lstStyle/>
          <a:p>
            <a:r>
              <a:rPr lang="en-US" sz="3600" dirty="0"/>
              <a:t>A working definition of assessment</a:t>
            </a:r>
          </a:p>
        </p:txBody>
      </p:sp>
      <p:sp>
        <p:nvSpPr>
          <p:cNvPr id="81923" name="Rectangle 3"/>
          <p:cNvSpPr>
            <a:spLocks noGrp="1" noChangeArrowheads="1"/>
          </p:cNvSpPr>
          <p:nvPr>
            <p:ph type="body" idx="1"/>
          </p:nvPr>
        </p:nvSpPr>
        <p:spPr>
          <a:xfrm>
            <a:off x="457200" y="1268760"/>
            <a:ext cx="8003232" cy="5328592"/>
          </a:xfrm>
          <a:noFill/>
        </p:spPr>
        <p:txBody>
          <a:bodyPr>
            <a:normAutofit/>
          </a:bodyPr>
          <a:lstStyle/>
          <a:p>
            <a:pPr algn="just"/>
            <a:r>
              <a:rPr lang="en-US" sz="3600" dirty="0"/>
              <a:t>An assessment is </a:t>
            </a:r>
            <a:r>
              <a:rPr lang="en-US" sz="3600" u="sng" dirty="0"/>
              <a:t>a machine</a:t>
            </a:r>
            <a:r>
              <a:rPr lang="en-US" sz="3600" dirty="0"/>
              <a:t> for reasoning about what students know, can do, or have accomplished, based on a handful of things they say, do, or make in particular settings. </a:t>
            </a:r>
          </a:p>
        </p:txBody>
      </p:sp>
      <p:sp>
        <p:nvSpPr>
          <p:cNvPr id="2" name="Oval 1"/>
          <p:cNvSpPr/>
          <p:nvPr/>
        </p:nvSpPr>
        <p:spPr>
          <a:xfrm>
            <a:off x="179512" y="116632"/>
            <a:ext cx="1512168"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dirty="0" err="1" smtClean="0"/>
              <a:t>TTASCD</a:t>
            </a:r>
            <a:endParaRPr lang="en-GB"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p:spPr>
        <p:txBody>
          <a:bodyPr>
            <a:normAutofit/>
          </a:bodyPr>
          <a:lstStyle/>
          <a:p>
            <a:r>
              <a:rPr lang="en-US" sz="3600" dirty="0"/>
              <a:t>A working definition of assessment</a:t>
            </a:r>
          </a:p>
        </p:txBody>
      </p:sp>
      <p:sp>
        <p:nvSpPr>
          <p:cNvPr id="81923" name="Rectangle 3"/>
          <p:cNvSpPr>
            <a:spLocks noGrp="1" noChangeArrowheads="1"/>
          </p:cNvSpPr>
          <p:nvPr>
            <p:ph type="body" idx="1"/>
          </p:nvPr>
        </p:nvSpPr>
        <p:spPr>
          <a:xfrm>
            <a:off x="457200" y="1268760"/>
            <a:ext cx="8003232" cy="5328592"/>
          </a:xfrm>
          <a:noFill/>
        </p:spPr>
        <p:txBody>
          <a:bodyPr>
            <a:normAutofit/>
          </a:bodyPr>
          <a:lstStyle/>
          <a:p>
            <a:pPr algn="just"/>
            <a:r>
              <a:rPr lang="en-US" sz="3600" dirty="0" smtClean="0"/>
              <a:t>An </a:t>
            </a:r>
            <a:r>
              <a:rPr lang="en-US" sz="3600" dirty="0"/>
              <a:t>assessment is more than this, of course. All assessments are </a:t>
            </a:r>
            <a:r>
              <a:rPr lang="en-US" sz="3600" u="sng" dirty="0"/>
              <a:t>embedded in a cultural setting and address social purposes both stated and implicit</a:t>
            </a:r>
            <a:r>
              <a:rPr lang="en-US" sz="3600" dirty="0"/>
              <a:t>. </a:t>
            </a:r>
          </a:p>
        </p:txBody>
      </p:sp>
    </p:spTree>
    <p:extLst>
      <p:ext uri="{BB962C8B-B14F-4D97-AF65-F5344CB8AC3E}">
        <p14:creationId xmlns:p14="http://schemas.microsoft.com/office/powerpoint/2010/main" val="47201267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noFill/>
        </p:spPr>
        <p:txBody>
          <a:bodyPr>
            <a:normAutofit/>
          </a:bodyPr>
          <a:lstStyle/>
          <a:p>
            <a:r>
              <a:rPr lang="en-US" sz="3600" dirty="0"/>
              <a:t>A working definition of assessment</a:t>
            </a:r>
          </a:p>
        </p:txBody>
      </p:sp>
      <p:sp>
        <p:nvSpPr>
          <p:cNvPr id="116739" name="Rectangle 3"/>
          <p:cNvSpPr>
            <a:spLocks noGrp="1" noChangeArrowheads="1"/>
          </p:cNvSpPr>
          <p:nvPr>
            <p:ph type="body" idx="1"/>
          </p:nvPr>
        </p:nvSpPr>
        <p:spPr>
          <a:xfrm>
            <a:off x="457200" y="1268760"/>
            <a:ext cx="7931224" cy="5472608"/>
          </a:xfrm>
          <a:noFill/>
        </p:spPr>
        <p:txBody>
          <a:bodyPr>
            <a:normAutofit/>
          </a:bodyPr>
          <a:lstStyle/>
          <a:p>
            <a:pPr algn="just"/>
            <a:r>
              <a:rPr lang="en-US" sz="3600" u="sng" dirty="0"/>
              <a:t>Assessments communicate values, standards, and expectations</a:t>
            </a:r>
            <a:r>
              <a:rPr lang="en-US" sz="3600" dirty="0"/>
              <a:t>. Some assessments are opportunities to extend learning. Others don’t even look like assessments as we usually think of them; they look like conversations between a student and a teacher or between two students.</a:t>
            </a:r>
          </a:p>
          <a:p>
            <a:endParaRPr lang="en-US" sz="36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ke.jpg"/>
          <p:cNvPicPr>
            <a:picLocks noChangeAspect="1"/>
          </p:cNvPicPr>
          <p:nvPr/>
        </p:nvPicPr>
        <p:blipFill>
          <a:blip r:embed="rId3"/>
          <a:stretch>
            <a:fillRect/>
          </a:stretch>
        </p:blipFill>
        <p:spPr>
          <a:xfrm>
            <a:off x="285720" y="500042"/>
            <a:ext cx="8595791" cy="5953294"/>
          </a:xfrm>
          <a:prstGeom prst="rect">
            <a:avLst/>
          </a:prstGeom>
        </p:spPr>
      </p:pic>
      <p:sp>
        <p:nvSpPr>
          <p:cNvPr id="5" name="TextBox 4"/>
          <p:cNvSpPr txBox="1"/>
          <p:nvPr/>
        </p:nvSpPr>
        <p:spPr>
          <a:xfrm>
            <a:off x="6072198" y="3500438"/>
            <a:ext cx="2143140" cy="1631216"/>
          </a:xfrm>
          <a:prstGeom prst="rect">
            <a:avLst/>
          </a:prstGeom>
          <a:no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rPr>
              <a:t>Reasoning about what students know, can do, or have accomplished</a:t>
            </a:r>
            <a:endParaRPr lang="en-US" sz="20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785786" y="3500438"/>
            <a:ext cx="2214578" cy="1323439"/>
          </a:xfrm>
          <a:prstGeom prst="rect">
            <a:avLst/>
          </a:prstGeom>
          <a:no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rPr>
              <a:t>A handful of things students say, do, or make in particular settings</a:t>
            </a:r>
            <a:endParaRPr lang="en-US" sz="20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2821769" y="5530006"/>
            <a:ext cx="3500462" cy="923330"/>
          </a:xfrm>
          <a:prstGeom prst="rect">
            <a:avLst/>
          </a:prstGeom>
          <a:noFill/>
        </p:spPr>
        <p:txBody>
          <a:bodyPr wrap="square" rtlCol="0">
            <a:spAutoFit/>
          </a:bodyPr>
          <a:lstStyle/>
          <a:p>
            <a:r>
              <a:rPr lang="en-US" b="1" dirty="0" smtClean="0">
                <a:solidFill>
                  <a:schemeClr val="accent2">
                    <a:lumMod val="75000"/>
                  </a:schemeClr>
                </a:solidFill>
              </a:rPr>
              <a:t>embedded in a cultural setting and address social purposes both stated and implicit</a:t>
            </a:r>
            <a:endParaRPr lang="en-US" b="1" dirty="0">
              <a:solidFill>
                <a:schemeClr val="accent2">
                  <a:lumMod val="75000"/>
                </a:schemeClr>
              </a:solidFill>
            </a:endParaRPr>
          </a:p>
        </p:txBody>
      </p:sp>
      <p:sp>
        <p:nvSpPr>
          <p:cNvPr id="8" name="TextBox 7"/>
          <p:cNvSpPr txBox="1"/>
          <p:nvPr/>
        </p:nvSpPr>
        <p:spPr>
          <a:xfrm>
            <a:off x="3643306" y="928670"/>
            <a:ext cx="1857388" cy="1200329"/>
          </a:xfrm>
          <a:prstGeom prst="rect">
            <a:avLst/>
          </a:prstGeom>
          <a:noFill/>
        </p:spPr>
        <p:txBody>
          <a:bodyPr wrap="square" rtlCol="0">
            <a:spAutoFit/>
          </a:bodyPr>
          <a:lstStyle/>
          <a:p>
            <a:r>
              <a:rPr lang="en-US" dirty="0" smtClean="0"/>
              <a:t>Assessments communicate values, standards, and expectations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720080"/>
          </a:xfrm>
          <a:solidFill>
            <a:schemeClr val="accent1">
              <a:lumMod val="20000"/>
              <a:lumOff val="80000"/>
            </a:schemeClr>
          </a:solidFill>
        </p:spPr>
        <p:txBody>
          <a:bodyPr>
            <a:normAutofit/>
          </a:bodyPr>
          <a:lstStyle/>
          <a:p>
            <a:r>
              <a:rPr lang="en-TT" sz="1800" b="1" dirty="0" err="1" smtClean="0">
                <a:solidFill>
                  <a:schemeClr val="accent2">
                    <a:lumMod val="60000"/>
                    <a:lumOff val="40000"/>
                  </a:schemeClr>
                </a:solidFill>
                <a:effectLst>
                  <a:outerShdw blurRad="38100" dist="38100" dir="2700000" algn="tl">
                    <a:srgbClr val="000000">
                      <a:alpha val="43137"/>
                    </a:srgbClr>
                  </a:outerShdw>
                </a:effectLst>
              </a:rPr>
              <a:t>Mislevy</a:t>
            </a:r>
            <a:r>
              <a:rPr lang="en-TT" sz="1800" b="1" dirty="0" smtClean="0">
                <a:solidFill>
                  <a:schemeClr val="accent2">
                    <a:lumMod val="60000"/>
                    <a:lumOff val="40000"/>
                  </a:schemeClr>
                </a:solidFill>
                <a:effectLst>
                  <a:outerShdw blurRad="38100" dist="38100" dir="2700000" algn="tl">
                    <a:srgbClr val="000000">
                      <a:alpha val="43137"/>
                    </a:srgbClr>
                  </a:outerShdw>
                </a:effectLst>
              </a:rPr>
              <a:t>, R. J., Steinberg, L. S., &amp; Almond, R. G. (2003). On the structure of educational assessments. </a:t>
            </a:r>
            <a:r>
              <a:rPr lang="en-TT" sz="1800" b="1" i="1" dirty="0" smtClean="0">
                <a:solidFill>
                  <a:schemeClr val="accent2">
                    <a:lumMod val="60000"/>
                    <a:lumOff val="40000"/>
                  </a:schemeClr>
                </a:solidFill>
                <a:effectLst>
                  <a:outerShdw blurRad="38100" dist="38100" dir="2700000" algn="tl">
                    <a:srgbClr val="000000">
                      <a:alpha val="43137"/>
                    </a:srgbClr>
                  </a:outerShdw>
                </a:effectLst>
              </a:rPr>
              <a:t>Measurement: Interdisciplinary Research and Perspectives, 1, 3–67.</a:t>
            </a:r>
            <a:endParaRPr lang="en-GB" sz="1800" b="1" dirty="0">
              <a:solidFill>
                <a:schemeClr val="accent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14282" y="908720"/>
            <a:ext cx="8472518" cy="5734990"/>
          </a:xfrm>
          <a:solidFill>
            <a:schemeClr val="bg2">
              <a:lumMod val="20000"/>
              <a:lumOff val="80000"/>
            </a:schemeClr>
          </a:solidFill>
        </p:spPr>
        <p:txBody>
          <a:bodyPr>
            <a:noAutofit/>
          </a:bodyPr>
          <a:lstStyle/>
          <a:p>
            <a:r>
              <a:rPr lang="en-TT" sz="2200" dirty="0" smtClean="0"/>
              <a:t>An assessment is a machine for reasoning about what students know, can do, or have accomplished, based on a handful of things they say, do, or make in particular settings. An assessment is more than this, of course. All assessments are embedded in a cultural setting, and address social purposes both stated and implicit. Assessments communicate values, standards, and expectations. Some assessments are opportunities to extend learning. Others don’t even look like assessments as we usually think of them; they look like conversations between a student and a teacher, or one student with another. What all assessments share, though, is reasoning that relates the particular things students say or do, to what they know or can do as more broadly conceived; that is, in terms that have meanings beyond the specifics of the immediate observations. The argument behind such reasoning is grounded in beliefs about the nature of knowledge in the domain in question, how we recognize it when we see it, and situations in which evidence about that </a:t>
            </a:r>
            <a:r>
              <a:rPr lang="en-GB" sz="2200" dirty="0" smtClean="0"/>
              <a:t>knowledge might be manifest.</a:t>
            </a:r>
            <a:endParaRPr lang="en-GB" sz="2200" dirty="0"/>
          </a:p>
        </p:txBody>
      </p:sp>
    </p:spTree>
    <p:extLst>
      <p:ext uri="{BB962C8B-B14F-4D97-AF65-F5344CB8AC3E}">
        <p14:creationId xmlns:p14="http://schemas.microsoft.com/office/powerpoint/2010/main" val="3102743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TT" b="1" dirty="0" smtClean="0"/>
              <a:t>A mature </a:t>
            </a:r>
            <a:r>
              <a:rPr lang="en-TT" b="1" dirty="0" smtClean="0"/>
              <a:t>and </a:t>
            </a:r>
            <a:r>
              <a:rPr lang="en-TT" b="1" dirty="0" smtClean="0"/>
              <a:t>expanded view of student assessment</a:t>
            </a:r>
            <a:endParaRPr lang="en-GB" b="1" dirty="0"/>
          </a:p>
        </p:txBody>
      </p:sp>
      <p:sp>
        <p:nvSpPr>
          <p:cNvPr id="3" name="Content Placeholder 2"/>
          <p:cNvSpPr>
            <a:spLocks noGrp="1"/>
          </p:cNvSpPr>
          <p:nvPr>
            <p:ph sz="quarter" idx="1"/>
          </p:nvPr>
        </p:nvSpPr>
        <p:spPr>
          <a:xfrm>
            <a:off x="251520" y="1447800"/>
            <a:ext cx="8435280" cy="5195910"/>
          </a:xfrm>
        </p:spPr>
        <p:txBody>
          <a:bodyPr>
            <a:normAutofit fontScale="92500" lnSpcReduction="10000"/>
          </a:bodyPr>
          <a:lstStyle/>
          <a:p>
            <a:r>
              <a:rPr lang="en-TT" sz="3200" dirty="0" smtClean="0"/>
              <a:t>Assessment is more than making judgements based on test scores.  Information is carried or assumed about context and history of the test taker with the situation.</a:t>
            </a:r>
          </a:p>
          <a:p>
            <a:r>
              <a:rPr lang="en-TT" sz="3200" dirty="0" smtClean="0"/>
              <a:t>Several inferences are made and assumptions that begin with the test design process- </a:t>
            </a:r>
            <a:r>
              <a:rPr lang="en-TT" sz="3200" i="1" dirty="0" smtClean="0"/>
              <a:t>Is the content/skill being measured truly important?  To whom?  Is the sample of items/tasks truly representative of the domain?  Does the task or item really elicit the behaviour inferred?  Is the evidence sufficient for making the final judgement?</a:t>
            </a:r>
            <a:endParaRPr lang="en-GB" sz="3200" i="1" dirty="0"/>
          </a:p>
        </p:txBody>
      </p:sp>
    </p:spTree>
    <p:extLst>
      <p:ext uri="{BB962C8B-B14F-4D97-AF65-F5344CB8AC3E}">
        <p14:creationId xmlns:p14="http://schemas.microsoft.com/office/powerpoint/2010/main" val="2822848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4000">
                <a:solidFill>
                  <a:schemeClr val="accent2"/>
                </a:solidFill>
              </a:rPr>
              <a:t>What we learn from the definition</a:t>
            </a:r>
          </a:p>
        </p:txBody>
      </p:sp>
      <p:sp>
        <p:nvSpPr>
          <p:cNvPr id="31747" name="Rectangle 3"/>
          <p:cNvSpPr>
            <a:spLocks noGrp="1" noChangeArrowheads="1"/>
          </p:cNvSpPr>
          <p:nvPr>
            <p:ph type="body" idx="1"/>
          </p:nvPr>
        </p:nvSpPr>
        <p:spPr>
          <a:xfrm>
            <a:off x="457200" y="1600200"/>
            <a:ext cx="8382000" cy="5029200"/>
          </a:xfrm>
        </p:spPr>
        <p:txBody>
          <a:bodyPr/>
          <a:lstStyle/>
          <a:p>
            <a:pPr marL="533400" indent="-533400">
              <a:buFontTx/>
              <a:buAutoNum type="arabicParenR"/>
            </a:pPr>
            <a:r>
              <a:rPr lang="en-US" sz="2800"/>
              <a:t>Assessments are always a sample of the domain universe</a:t>
            </a:r>
          </a:p>
          <a:p>
            <a:pPr marL="533400" indent="-533400">
              <a:buFontTx/>
              <a:buAutoNum type="arabicParenR"/>
            </a:pPr>
            <a:r>
              <a:rPr lang="en-US" sz="2800"/>
              <a:t>Assessments reflect what is valued by the culture</a:t>
            </a:r>
          </a:p>
          <a:p>
            <a:pPr marL="533400" indent="-533400">
              <a:buFontTx/>
              <a:buAutoNum type="arabicParenR"/>
            </a:pPr>
            <a:r>
              <a:rPr lang="en-US" sz="2800"/>
              <a:t>We must extrapolate to the real domain universe </a:t>
            </a:r>
          </a:p>
          <a:p>
            <a:pPr marL="533400" indent="-533400">
              <a:buFontTx/>
              <a:buAutoNum type="arabicParenR"/>
            </a:pPr>
            <a:r>
              <a:rPr lang="en-US" sz="2800"/>
              <a:t>The meanings we attach to the performance relate to this extrapolation</a:t>
            </a:r>
          </a:p>
          <a:p>
            <a:pPr marL="533400" indent="-533400">
              <a:buFontTx/>
              <a:buAutoNum type="arabicParenR"/>
            </a:pPr>
            <a:r>
              <a:rPr lang="en-US" sz="2800"/>
              <a:t>Assessments are therefore fallible </a:t>
            </a:r>
          </a:p>
          <a:p>
            <a:pPr marL="533400" indent="-533400">
              <a:buFontTx/>
              <a:buAutoNum type="arabicParenR"/>
            </a:pPr>
            <a:r>
              <a:rPr lang="en-US" sz="2800"/>
              <a:t>We can make assessments better by focusing upon evidence-centred design</a:t>
            </a:r>
          </a:p>
        </p:txBody>
      </p:sp>
    </p:spTree>
    <p:extLst>
      <p:ext uri="{BB962C8B-B14F-4D97-AF65-F5344CB8AC3E}">
        <p14:creationId xmlns:p14="http://schemas.microsoft.com/office/powerpoint/2010/main" val="1430360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 focus on assessment systems</a:t>
            </a:r>
            <a:endParaRPr lang="en-GB" dirty="0"/>
          </a:p>
        </p:txBody>
      </p:sp>
      <p:sp>
        <p:nvSpPr>
          <p:cNvPr id="3" name="Content Placeholder 2"/>
          <p:cNvSpPr>
            <a:spLocks noGrp="1"/>
          </p:cNvSpPr>
          <p:nvPr>
            <p:ph idx="1"/>
          </p:nvPr>
        </p:nvSpPr>
        <p:spPr>
          <a:xfrm>
            <a:off x="457200" y="1268760"/>
            <a:ext cx="8229600" cy="5328592"/>
          </a:xfrm>
        </p:spPr>
        <p:txBody>
          <a:bodyPr>
            <a:normAutofit/>
          </a:bodyPr>
          <a:lstStyle/>
          <a:p>
            <a:r>
              <a:rPr lang="en-GB" dirty="0" smtClean="0">
                <a:solidFill>
                  <a:srgbClr val="FF0000"/>
                </a:solidFill>
              </a:rPr>
              <a:t>An </a:t>
            </a:r>
            <a:r>
              <a:rPr lang="en-GB" i="1" dirty="0" smtClean="0">
                <a:solidFill>
                  <a:srgbClr val="FF0000"/>
                </a:solidFill>
              </a:rPr>
              <a:t>assessment system </a:t>
            </a:r>
            <a:r>
              <a:rPr lang="en-GB" dirty="0" smtClean="0">
                <a:solidFill>
                  <a:srgbClr val="FF0000"/>
                </a:solidFill>
              </a:rPr>
              <a:t>is a group of policies, structures, practices, and tools for generating and using information on student learning and achievement. </a:t>
            </a:r>
          </a:p>
          <a:p>
            <a:r>
              <a:rPr lang="en-TT" b="1" dirty="0" smtClean="0"/>
              <a:t>Marguerite Clarke, World Bank, 2012</a:t>
            </a:r>
            <a:endParaRPr lang="en-GB" b="1" dirty="0"/>
          </a:p>
        </p:txBody>
      </p:sp>
    </p:spTree>
    <p:extLst>
      <p:ext uri="{BB962C8B-B14F-4D97-AF65-F5344CB8AC3E}">
        <p14:creationId xmlns:p14="http://schemas.microsoft.com/office/powerpoint/2010/main" val="585995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AN EMERGING FOCUS ON ASSESSMENT SYSTEMS</a:t>
            </a:r>
            <a:endParaRPr lang="en-GB" dirty="0"/>
          </a:p>
        </p:txBody>
      </p:sp>
      <p:sp>
        <p:nvSpPr>
          <p:cNvPr id="3" name="Content Placeholder 2"/>
          <p:cNvSpPr>
            <a:spLocks noGrp="1"/>
          </p:cNvSpPr>
          <p:nvPr>
            <p:ph idx="1"/>
          </p:nvPr>
        </p:nvSpPr>
        <p:spPr>
          <a:xfrm>
            <a:off x="457200" y="1268760"/>
            <a:ext cx="8229600" cy="5328592"/>
          </a:xfrm>
        </p:spPr>
        <p:txBody>
          <a:bodyPr>
            <a:normAutofit/>
          </a:bodyPr>
          <a:lstStyle/>
          <a:p>
            <a:r>
              <a:rPr lang="en-GB" dirty="0" smtClean="0"/>
              <a:t>Effective assessment systems are those that provide information of sufficient quality and</a:t>
            </a:r>
            <a:r>
              <a:rPr lang="en-GB" dirty="0"/>
              <a:t> </a:t>
            </a:r>
            <a:r>
              <a:rPr lang="en-GB" dirty="0" smtClean="0"/>
              <a:t>quantity to meet stakeholder information and decision-making needs in support</a:t>
            </a:r>
            <a:r>
              <a:rPr lang="en-GB" dirty="0"/>
              <a:t> </a:t>
            </a:r>
            <a:r>
              <a:rPr lang="en-TT" dirty="0" smtClean="0"/>
              <a:t>of </a:t>
            </a:r>
            <a:r>
              <a:rPr lang="en-TT" dirty="0"/>
              <a:t>improved education quality and student learning </a:t>
            </a:r>
            <a:r>
              <a:rPr lang="en-TT" dirty="0" smtClean="0"/>
              <a:t>outcomes.</a:t>
            </a:r>
          </a:p>
          <a:p>
            <a:pPr lvl="1"/>
            <a:r>
              <a:rPr lang="en-TT" dirty="0" smtClean="0"/>
              <a:t> </a:t>
            </a:r>
            <a:r>
              <a:rPr lang="en-TT" b="1" dirty="0" smtClean="0"/>
              <a:t>Marguerite Clarke, World Bank, 2012</a:t>
            </a:r>
            <a:endParaRPr lang="en-GB" b="1" dirty="0"/>
          </a:p>
        </p:txBody>
      </p:sp>
    </p:spTree>
    <p:extLst>
      <p:ext uri="{BB962C8B-B14F-4D97-AF65-F5344CB8AC3E}">
        <p14:creationId xmlns:p14="http://schemas.microsoft.com/office/powerpoint/2010/main" val="2851658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t>PAPER </a:t>
            </a:r>
            <a:r>
              <a:rPr lang="en-GB" b="1" dirty="0"/>
              <a:t>AND PENCIL ASSESSMENTS </a:t>
            </a:r>
            <a:r>
              <a:rPr lang="en-GB" b="1" dirty="0" smtClean="0"/>
              <a:t/>
            </a:r>
            <a:br>
              <a:rPr lang="en-GB" b="1" dirty="0" smtClean="0"/>
            </a:br>
            <a:r>
              <a:rPr lang="en-GB" b="1" dirty="0" smtClean="0"/>
              <a:t>(</a:t>
            </a:r>
            <a:r>
              <a:rPr lang="en-GB" b="1" dirty="0"/>
              <a:t>4 WEEKS)</a:t>
            </a:r>
            <a:r>
              <a:rPr lang="en-GB" dirty="0"/>
              <a:t/>
            </a:r>
            <a:br>
              <a:rPr lang="en-GB" dirty="0"/>
            </a:br>
            <a:endParaRPr lang="en-GB" dirty="0"/>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pPr lvl="0"/>
            <a:r>
              <a:rPr lang="en-GB" b="1" dirty="0"/>
              <a:t>Item Types</a:t>
            </a:r>
            <a:endParaRPr lang="en-GB" dirty="0"/>
          </a:p>
          <a:p>
            <a:pPr lvl="0"/>
            <a:r>
              <a:rPr lang="en-GB" b="1" dirty="0"/>
              <a:t>Item Development</a:t>
            </a:r>
            <a:endParaRPr lang="en-GB" dirty="0"/>
          </a:p>
          <a:p>
            <a:pPr lvl="0"/>
            <a:r>
              <a:rPr lang="en-GB" b="1" dirty="0"/>
              <a:t>Item Analysis-Approaches &amp; Software</a:t>
            </a:r>
            <a:endParaRPr lang="en-GB" dirty="0"/>
          </a:p>
          <a:p>
            <a:pPr lvl="0"/>
            <a:r>
              <a:rPr lang="en-GB" b="1" dirty="0"/>
              <a:t>Ensuring quality in test and item development</a:t>
            </a:r>
            <a:endParaRPr lang="en-GB" dirty="0"/>
          </a:p>
          <a:p>
            <a:pPr lvl="0"/>
            <a:r>
              <a:rPr lang="en-GB" b="1" dirty="0"/>
              <a:t>Validity &amp; </a:t>
            </a:r>
            <a:r>
              <a:rPr lang="en-GB" b="1" dirty="0" smtClean="0"/>
              <a:t>Reliability Conceptions</a:t>
            </a:r>
            <a:endParaRPr lang="en-GB" dirty="0"/>
          </a:p>
          <a:p>
            <a:pPr lvl="0"/>
            <a:r>
              <a:rPr lang="en-GB" b="1" dirty="0"/>
              <a:t>Validation of test and items</a:t>
            </a:r>
            <a:endParaRPr lang="en-GB" dirty="0"/>
          </a:p>
          <a:p>
            <a:pPr lvl="0"/>
            <a:r>
              <a:rPr lang="en-GB" b="1" dirty="0"/>
              <a:t>Summarizing Test Scores</a:t>
            </a:r>
            <a:endParaRPr lang="en-GB" dirty="0"/>
          </a:p>
          <a:p>
            <a:pPr lvl="0"/>
            <a:r>
              <a:rPr lang="en-GB" b="1" dirty="0"/>
              <a:t>Reporting Test Scores</a:t>
            </a:r>
            <a:endParaRPr lang="en-GB" dirty="0"/>
          </a:p>
          <a:p>
            <a:pPr lvl="0"/>
            <a:r>
              <a:rPr lang="en-GB" b="1" dirty="0"/>
              <a:t>Standards-based Assessment1-Setting standards in accountability tests and public examinations</a:t>
            </a:r>
            <a:endParaRPr lang="en-GB" dirty="0"/>
          </a:p>
          <a:p>
            <a:endParaRPr lang="en-GB" dirty="0"/>
          </a:p>
        </p:txBody>
      </p:sp>
    </p:spTree>
    <p:extLst>
      <p:ext uri="{BB962C8B-B14F-4D97-AF65-F5344CB8AC3E}">
        <p14:creationId xmlns:p14="http://schemas.microsoft.com/office/powerpoint/2010/main" val="1584930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 VARIETY OF ASSESSMENTS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06259907"/>
              </p:ext>
            </p:extLst>
          </p:nvPr>
        </p:nvGraphicFramePr>
        <p:xfrm>
          <a:off x="467544" y="1556792"/>
          <a:ext cx="8229600" cy="4917048"/>
        </p:xfrm>
        <a:graphic>
          <a:graphicData uri="http://schemas.openxmlformats.org/drawingml/2006/table">
            <a:tbl>
              <a:tblPr firstRow="1" bandRow="1">
                <a:tableStyleId>{5C22544A-7EE6-4342-B048-85BDC9FD1C3A}</a:tableStyleId>
              </a:tblPr>
              <a:tblGrid>
                <a:gridCol w="2057400"/>
                <a:gridCol w="2057400"/>
                <a:gridCol w="2057400"/>
                <a:gridCol w="2057400"/>
              </a:tblGrid>
              <a:tr h="442050">
                <a:tc>
                  <a:txBody>
                    <a:bodyPr/>
                    <a:lstStyle/>
                    <a:p>
                      <a:r>
                        <a:rPr lang="en-TT" sz="2000" dirty="0" smtClean="0"/>
                        <a:t>TYPES</a:t>
                      </a:r>
                      <a:endParaRPr lang="en-GB" sz="2000" dirty="0"/>
                    </a:p>
                  </a:txBody>
                  <a:tcPr/>
                </a:tc>
                <a:tc>
                  <a:txBody>
                    <a:bodyPr/>
                    <a:lstStyle/>
                    <a:p>
                      <a:r>
                        <a:rPr lang="en-TT" sz="2000" dirty="0" smtClean="0"/>
                        <a:t>PURPOSES</a:t>
                      </a:r>
                      <a:endParaRPr lang="en-GB" sz="2000" dirty="0"/>
                    </a:p>
                  </a:txBody>
                  <a:tcPr/>
                </a:tc>
                <a:tc>
                  <a:txBody>
                    <a:bodyPr/>
                    <a:lstStyle/>
                    <a:p>
                      <a:r>
                        <a:rPr lang="en-TT" sz="2000" dirty="0" smtClean="0"/>
                        <a:t>ROLES </a:t>
                      </a:r>
                      <a:endParaRPr lang="en-GB" sz="2000" dirty="0"/>
                    </a:p>
                  </a:txBody>
                  <a:tcPr/>
                </a:tc>
                <a:tc>
                  <a:txBody>
                    <a:bodyPr/>
                    <a:lstStyle/>
                    <a:p>
                      <a:r>
                        <a:rPr lang="en-TT" sz="2000" dirty="0" smtClean="0"/>
                        <a:t>FORMATS</a:t>
                      </a:r>
                      <a:endParaRPr lang="en-GB" sz="2000" dirty="0"/>
                    </a:p>
                  </a:txBody>
                  <a:tcPr/>
                </a:tc>
              </a:tr>
              <a:tr h="1089986">
                <a:tc>
                  <a:txBody>
                    <a:bodyPr/>
                    <a:lstStyle/>
                    <a:p>
                      <a:r>
                        <a:rPr lang="en-TT" sz="2000" dirty="0" smtClean="0"/>
                        <a:t>PUBLIC EXAMINATIONS</a:t>
                      </a:r>
                      <a:endParaRPr lang="en-GB" sz="2000" dirty="0"/>
                    </a:p>
                  </a:txBody>
                  <a:tcPr/>
                </a:tc>
                <a:tc>
                  <a:txBody>
                    <a:bodyPr/>
                    <a:lstStyle/>
                    <a:p>
                      <a:r>
                        <a:rPr lang="en-TT" sz="2000" dirty="0" smtClean="0"/>
                        <a:t>CERTIFY</a:t>
                      </a:r>
                      <a:r>
                        <a:rPr lang="en-TT" sz="2000" baseline="0" dirty="0" smtClean="0"/>
                        <a:t> AND SELECT</a:t>
                      </a:r>
                      <a:endParaRPr lang="en-GB" sz="2000" dirty="0"/>
                    </a:p>
                  </a:txBody>
                  <a:tcPr/>
                </a:tc>
                <a:tc>
                  <a:txBody>
                    <a:bodyPr/>
                    <a:lstStyle/>
                    <a:p>
                      <a:r>
                        <a:rPr lang="en-TT" sz="2000" dirty="0" smtClean="0"/>
                        <a:t>SUMMATIVE AND ASSESSMENT OF LEARNING</a:t>
                      </a:r>
                      <a:endParaRPr lang="en-GB" sz="2000" dirty="0"/>
                    </a:p>
                  </a:txBody>
                  <a:tcPr/>
                </a:tc>
                <a:tc>
                  <a:txBody>
                    <a:bodyPr/>
                    <a:lstStyle/>
                    <a:p>
                      <a:r>
                        <a:rPr lang="en-TT" sz="2000" dirty="0" smtClean="0"/>
                        <a:t>CONSTRUCTED RESPONSE</a:t>
                      </a:r>
                      <a:endParaRPr lang="en-GB" sz="2000" dirty="0"/>
                    </a:p>
                  </a:txBody>
                  <a:tcPr/>
                </a:tc>
              </a:tr>
              <a:tr h="1089986">
                <a:tc>
                  <a:txBody>
                    <a:bodyPr/>
                    <a:lstStyle/>
                    <a:p>
                      <a:r>
                        <a:rPr lang="en-TT" sz="2000" dirty="0" smtClean="0"/>
                        <a:t>NATIONAL LEARNING ASSESSMENTS</a:t>
                      </a:r>
                      <a:endParaRPr lang="en-GB" sz="2000" dirty="0"/>
                    </a:p>
                  </a:txBody>
                  <a:tcPr/>
                </a:tc>
                <a:tc>
                  <a:txBody>
                    <a:bodyPr/>
                    <a:lstStyle/>
                    <a:p>
                      <a:r>
                        <a:rPr lang="en-TT" sz="2000" dirty="0" smtClean="0"/>
                        <a:t>MONITOR</a:t>
                      </a:r>
                      <a:r>
                        <a:rPr lang="en-TT" sz="2000" baseline="0" dirty="0" smtClean="0"/>
                        <a:t> AND HOLD ACCOUNTABLE</a:t>
                      </a:r>
                      <a:endParaRPr lang="en-GB" sz="2000" dirty="0"/>
                    </a:p>
                  </a:txBody>
                  <a:tcPr/>
                </a:tc>
                <a:tc>
                  <a:txBody>
                    <a:bodyPr/>
                    <a:lstStyle/>
                    <a:p>
                      <a:endParaRPr lang="en-GB" sz="2000" dirty="0"/>
                    </a:p>
                  </a:txBody>
                  <a:tcPr/>
                </a:tc>
                <a:tc>
                  <a:txBody>
                    <a:bodyPr/>
                    <a:lstStyle/>
                    <a:p>
                      <a:r>
                        <a:rPr lang="en-TT" sz="2000" dirty="0" smtClean="0"/>
                        <a:t>SELECTED RESPONSE</a:t>
                      </a:r>
                      <a:endParaRPr lang="en-GB" sz="2000" dirty="0"/>
                    </a:p>
                  </a:txBody>
                  <a:tcPr/>
                </a:tc>
              </a:tr>
              <a:tr h="762990">
                <a:tc>
                  <a:txBody>
                    <a:bodyPr/>
                    <a:lstStyle/>
                    <a:p>
                      <a:r>
                        <a:rPr lang="en-TT" sz="2000" dirty="0" smtClean="0"/>
                        <a:t>INTERNATIONAL ASSESSMENTS</a:t>
                      </a:r>
                      <a:endParaRPr lang="en-GB" sz="2000" dirty="0"/>
                    </a:p>
                  </a:txBody>
                  <a:tcPr/>
                </a:tc>
                <a:tc>
                  <a:txBody>
                    <a:bodyPr/>
                    <a:lstStyle/>
                    <a:p>
                      <a:r>
                        <a:rPr lang="en-TT" sz="2000" dirty="0" smtClean="0"/>
                        <a:t>MONITOR</a:t>
                      </a:r>
                      <a:endParaRPr lang="en-GB" sz="2000" dirty="0"/>
                    </a:p>
                  </a:txBody>
                  <a:tcPr/>
                </a:tc>
                <a:tc>
                  <a:txBody>
                    <a:bodyPr/>
                    <a:lstStyle/>
                    <a:p>
                      <a:endParaRPr lang="en-GB" sz="2000" dirty="0"/>
                    </a:p>
                  </a:txBody>
                  <a:tcPr/>
                </a:tc>
                <a:tc>
                  <a:txBody>
                    <a:bodyPr/>
                    <a:lstStyle/>
                    <a:p>
                      <a:r>
                        <a:rPr lang="en-TT" sz="2000" dirty="0" smtClean="0"/>
                        <a:t>PERFORMANCE ASSESSMENT</a:t>
                      </a:r>
                      <a:endParaRPr lang="en-GB" sz="2000" dirty="0"/>
                    </a:p>
                  </a:txBody>
                  <a:tcPr/>
                </a:tc>
              </a:tr>
              <a:tr h="1089986">
                <a:tc>
                  <a:txBody>
                    <a:bodyPr/>
                    <a:lstStyle/>
                    <a:p>
                      <a:r>
                        <a:rPr lang="en-TT" sz="2000" dirty="0" smtClean="0"/>
                        <a:t>CLASSROOM ASSESSMENT</a:t>
                      </a:r>
                      <a:endParaRPr lang="en-GB" sz="2000" dirty="0"/>
                    </a:p>
                  </a:txBody>
                  <a:tcPr/>
                </a:tc>
                <a:tc>
                  <a:txBody>
                    <a:bodyPr/>
                    <a:lstStyle/>
                    <a:p>
                      <a:r>
                        <a:rPr lang="en-TT" sz="2000" dirty="0" smtClean="0"/>
                        <a:t>PROMOTE STUDENT LEARNING</a:t>
                      </a:r>
                      <a:endParaRPr lang="en-GB" sz="2000" dirty="0"/>
                    </a:p>
                  </a:txBody>
                  <a:tcPr/>
                </a:tc>
                <a:tc>
                  <a:txBody>
                    <a:bodyPr/>
                    <a:lstStyle/>
                    <a:p>
                      <a:r>
                        <a:rPr lang="en-TT" sz="2000" dirty="0" smtClean="0"/>
                        <a:t>FORMATIVE &amp; ASSESSMENT FOR LEARNING</a:t>
                      </a:r>
                      <a:endParaRPr lang="en-GB" sz="2000" dirty="0"/>
                    </a:p>
                  </a:txBody>
                  <a:tcPr/>
                </a:tc>
                <a:tc>
                  <a:txBody>
                    <a:bodyPr/>
                    <a:lstStyle/>
                    <a:p>
                      <a:endParaRPr lang="en-GB" sz="2000" dirty="0"/>
                    </a:p>
                  </a:txBody>
                  <a:tcPr/>
                </a:tc>
              </a:tr>
              <a:tr h="442050">
                <a:tc>
                  <a:txBody>
                    <a:bodyPr/>
                    <a:lstStyle/>
                    <a:p>
                      <a:r>
                        <a:rPr lang="en-TT" sz="2000" dirty="0" err="1" smtClean="0"/>
                        <a:t>SBA</a:t>
                      </a:r>
                      <a:endParaRPr lang="en-GB" sz="2000" dirty="0"/>
                    </a:p>
                  </a:txBody>
                  <a:tcPr/>
                </a:tc>
                <a:tc>
                  <a:txBody>
                    <a:bodyPr/>
                    <a:lstStyle/>
                    <a:p>
                      <a:r>
                        <a:rPr lang="en-TT" sz="2000" dirty="0" smtClean="0"/>
                        <a:t>MULTIPURPOSE</a:t>
                      </a:r>
                      <a:endParaRPr lang="en-GB" sz="2000" dirty="0"/>
                    </a:p>
                  </a:txBody>
                  <a:tcPr/>
                </a:tc>
                <a:tc>
                  <a:txBody>
                    <a:bodyPr/>
                    <a:lstStyle/>
                    <a:p>
                      <a:endParaRPr lang="en-GB" sz="2000"/>
                    </a:p>
                  </a:txBody>
                  <a:tcPr/>
                </a:tc>
                <a:tc>
                  <a:txBody>
                    <a:bodyPr/>
                    <a:lstStyle/>
                    <a:p>
                      <a:endParaRPr lang="en-GB" sz="2000" dirty="0"/>
                    </a:p>
                  </a:txBody>
                  <a:tcPr/>
                </a:tc>
              </a:tr>
            </a:tbl>
          </a:graphicData>
        </a:graphic>
      </p:graphicFrame>
    </p:spTree>
    <p:extLst>
      <p:ext uri="{BB962C8B-B14F-4D97-AF65-F5344CB8AC3E}">
        <p14:creationId xmlns:p14="http://schemas.microsoft.com/office/powerpoint/2010/main" val="1320894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152400" y="228600"/>
            <a:ext cx="8763000" cy="685800"/>
          </a:xfrm>
        </p:spPr>
        <p:txBody>
          <a:bodyPr/>
          <a:lstStyle/>
          <a:p>
            <a:r>
              <a:rPr lang="en-US" sz="3200" dirty="0" smtClean="0"/>
              <a:t>MATCHING TYPES &amp; PURPOSES</a:t>
            </a:r>
            <a:endParaRPr lang="en-US" sz="3200" dirty="0"/>
          </a:p>
        </p:txBody>
      </p:sp>
      <p:grpSp>
        <p:nvGrpSpPr>
          <p:cNvPr id="485379" name="Group 3"/>
          <p:cNvGrpSpPr>
            <a:grpSpLocks/>
          </p:cNvGrpSpPr>
          <p:nvPr/>
        </p:nvGrpSpPr>
        <p:grpSpPr bwMode="auto">
          <a:xfrm>
            <a:off x="609600" y="1143000"/>
            <a:ext cx="7620000" cy="5410200"/>
            <a:chOff x="96" y="432"/>
            <a:chExt cx="4800" cy="3408"/>
          </a:xfrm>
        </p:grpSpPr>
        <p:sp>
          <p:nvSpPr>
            <p:cNvPr id="485380" name="AutoShape 4"/>
            <p:cNvSpPr>
              <a:spLocks noChangeAspect="1" noChangeArrowheads="1" noTextEdit="1"/>
            </p:cNvSpPr>
            <p:nvPr/>
          </p:nvSpPr>
          <p:spPr bwMode="auto">
            <a:xfrm>
              <a:off x="96" y="432"/>
              <a:ext cx="4800" cy="3360"/>
            </a:xfrm>
            <a:prstGeom prst="rect">
              <a:avLst/>
            </a:prstGeom>
            <a:noFill/>
            <a:ln w="9525">
              <a:noFill/>
              <a:miter lim="800000"/>
              <a:headEnd/>
              <a:tailEnd/>
            </a:ln>
          </p:spPr>
          <p:txBody>
            <a:bodyPr/>
            <a:lstStyle/>
            <a:p>
              <a:endParaRPr lang="en-GB"/>
            </a:p>
          </p:txBody>
        </p:sp>
        <p:grpSp>
          <p:nvGrpSpPr>
            <p:cNvPr id="485381" name="Group 5"/>
            <p:cNvGrpSpPr>
              <a:grpSpLocks/>
            </p:cNvGrpSpPr>
            <p:nvPr/>
          </p:nvGrpSpPr>
          <p:grpSpPr bwMode="auto">
            <a:xfrm>
              <a:off x="99" y="435"/>
              <a:ext cx="4784" cy="3342"/>
              <a:chOff x="195" y="483"/>
              <a:chExt cx="4784" cy="3342"/>
            </a:xfrm>
          </p:grpSpPr>
          <p:sp>
            <p:nvSpPr>
              <p:cNvPr id="485382" name="Rectangle 6"/>
              <p:cNvSpPr>
                <a:spLocks noChangeArrowheads="1"/>
              </p:cNvSpPr>
              <p:nvPr/>
            </p:nvSpPr>
            <p:spPr bwMode="auto">
              <a:xfrm>
                <a:off x="195" y="483"/>
                <a:ext cx="4784" cy="3342"/>
              </a:xfrm>
              <a:prstGeom prst="rect">
                <a:avLst/>
              </a:prstGeom>
              <a:solidFill>
                <a:srgbClr val="FF3300"/>
              </a:solidFill>
              <a:ln w="9525">
                <a:noFill/>
                <a:miter lim="800000"/>
                <a:headEnd/>
                <a:tailEnd/>
              </a:ln>
            </p:spPr>
            <p:txBody>
              <a:bodyPr/>
              <a:lstStyle/>
              <a:p>
                <a:endParaRPr lang="en-GB"/>
              </a:p>
            </p:txBody>
          </p:sp>
          <p:sp>
            <p:nvSpPr>
              <p:cNvPr id="485383" name="Rectangle 7"/>
              <p:cNvSpPr>
                <a:spLocks noChangeArrowheads="1"/>
              </p:cNvSpPr>
              <p:nvPr/>
            </p:nvSpPr>
            <p:spPr bwMode="auto">
              <a:xfrm>
                <a:off x="195" y="483"/>
                <a:ext cx="4784" cy="3342"/>
              </a:xfrm>
              <a:prstGeom prst="rect">
                <a:avLst/>
              </a:prstGeom>
              <a:noFill/>
              <a:ln w="11113" cap="rnd">
                <a:solidFill>
                  <a:srgbClr val="000000"/>
                </a:solidFill>
                <a:miter lim="800000"/>
                <a:headEnd/>
                <a:tailEnd/>
              </a:ln>
            </p:spPr>
            <p:txBody>
              <a:bodyPr/>
              <a:lstStyle/>
              <a:p>
                <a:endParaRPr lang="en-GB"/>
              </a:p>
            </p:txBody>
          </p:sp>
        </p:grpSp>
        <p:grpSp>
          <p:nvGrpSpPr>
            <p:cNvPr id="485384" name="Group 8"/>
            <p:cNvGrpSpPr>
              <a:grpSpLocks/>
            </p:cNvGrpSpPr>
            <p:nvPr/>
          </p:nvGrpSpPr>
          <p:grpSpPr bwMode="auto">
            <a:xfrm>
              <a:off x="351" y="549"/>
              <a:ext cx="4129" cy="2322"/>
              <a:chOff x="447" y="597"/>
              <a:chExt cx="4129" cy="2322"/>
            </a:xfrm>
          </p:grpSpPr>
          <p:sp>
            <p:nvSpPr>
              <p:cNvPr id="485385" name="Rectangle 9"/>
              <p:cNvSpPr>
                <a:spLocks noChangeArrowheads="1"/>
              </p:cNvSpPr>
              <p:nvPr/>
            </p:nvSpPr>
            <p:spPr bwMode="auto">
              <a:xfrm>
                <a:off x="447" y="597"/>
                <a:ext cx="4129" cy="2322"/>
              </a:xfrm>
              <a:prstGeom prst="rect">
                <a:avLst/>
              </a:prstGeom>
              <a:solidFill>
                <a:srgbClr val="FFEF66"/>
              </a:solidFill>
              <a:ln w="9525">
                <a:noFill/>
                <a:miter lim="800000"/>
                <a:headEnd/>
                <a:tailEnd/>
              </a:ln>
            </p:spPr>
            <p:txBody>
              <a:bodyPr/>
              <a:lstStyle/>
              <a:p>
                <a:endParaRPr lang="en-GB"/>
              </a:p>
            </p:txBody>
          </p:sp>
          <p:sp>
            <p:nvSpPr>
              <p:cNvPr id="485386" name="Rectangle 10"/>
              <p:cNvSpPr>
                <a:spLocks noChangeArrowheads="1"/>
              </p:cNvSpPr>
              <p:nvPr/>
            </p:nvSpPr>
            <p:spPr bwMode="auto">
              <a:xfrm>
                <a:off x="447" y="597"/>
                <a:ext cx="4129" cy="2322"/>
              </a:xfrm>
              <a:prstGeom prst="rect">
                <a:avLst/>
              </a:prstGeom>
              <a:noFill/>
              <a:ln w="11113" cap="rnd">
                <a:solidFill>
                  <a:srgbClr val="000000"/>
                </a:solidFill>
                <a:miter lim="800000"/>
                <a:headEnd/>
                <a:tailEnd/>
              </a:ln>
            </p:spPr>
            <p:txBody>
              <a:bodyPr/>
              <a:lstStyle/>
              <a:p>
                <a:endParaRPr lang="en-GB"/>
              </a:p>
            </p:txBody>
          </p:sp>
        </p:grpSp>
        <p:grpSp>
          <p:nvGrpSpPr>
            <p:cNvPr id="485387" name="Group 11"/>
            <p:cNvGrpSpPr>
              <a:grpSpLocks/>
            </p:cNvGrpSpPr>
            <p:nvPr/>
          </p:nvGrpSpPr>
          <p:grpSpPr bwMode="auto">
            <a:xfrm>
              <a:off x="1106" y="662"/>
              <a:ext cx="2719" cy="586"/>
              <a:chOff x="1202" y="710"/>
              <a:chExt cx="2719" cy="586"/>
            </a:xfrm>
          </p:grpSpPr>
          <p:sp>
            <p:nvSpPr>
              <p:cNvPr id="485388" name="Rectangle 12"/>
              <p:cNvSpPr>
                <a:spLocks noChangeArrowheads="1"/>
              </p:cNvSpPr>
              <p:nvPr/>
            </p:nvSpPr>
            <p:spPr bwMode="auto">
              <a:xfrm>
                <a:off x="1202" y="710"/>
                <a:ext cx="2719" cy="586"/>
              </a:xfrm>
              <a:prstGeom prst="rect">
                <a:avLst/>
              </a:prstGeom>
              <a:solidFill>
                <a:srgbClr val="FFFFFF"/>
              </a:solidFill>
              <a:ln w="9525">
                <a:noFill/>
                <a:miter lim="800000"/>
                <a:headEnd/>
                <a:tailEnd/>
              </a:ln>
            </p:spPr>
            <p:txBody>
              <a:bodyPr/>
              <a:lstStyle/>
              <a:p>
                <a:endParaRPr lang="en-GB"/>
              </a:p>
            </p:txBody>
          </p:sp>
          <p:sp>
            <p:nvSpPr>
              <p:cNvPr id="485389" name="Rectangle 13"/>
              <p:cNvSpPr>
                <a:spLocks noChangeArrowheads="1"/>
              </p:cNvSpPr>
              <p:nvPr/>
            </p:nvSpPr>
            <p:spPr bwMode="auto">
              <a:xfrm>
                <a:off x="1202" y="710"/>
                <a:ext cx="2719" cy="586"/>
              </a:xfrm>
              <a:prstGeom prst="rect">
                <a:avLst/>
              </a:prstGeom>
              <a:noFill/>
              <a:ln w="11113" cap="rnd">
                <a:solidFill>
                  <a:srgbClr val="FF0000"/>
                </a:solidFill>
                <a:miter lim="800000"/>
                <a:headEnd/>
                <a:tailEnd/>
              </a:ln>
            </p:spPr>
            <p:txBody>
              <a:bodyPr/>
              <a:lstStyle/>
              <a:p>
                <a:endParaRPr lang="en-GB"/>
              </a:p>
            </p:txBody>
          </p:sp>
        </p:grpSp>
        <p:sp>
          <p:nvSpPr>
            <p:cNvPr id="485390" name="Rectangle 14"/>
            <p:cNvSpPr>
              <a:spLocks noChangeArrowheads="1"/>
            </p:cNvSpPr>
            <p:nvPr/>
          </p:nvSpPr>
          <p:spPr bwMode="auto">
            <a:xfrm>
              <a:off x="1411" y="674"/>
              <a:ext cx="2348"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CC"/>
                  </a:solidFill>
                  <a:latin typeface="Comic Sans MS" pitchFamily="66" charset="0"/>
                </a:rPr>
                <a:t>CLASSROOM ASSESSMENT</a:t>
              </a:r>
              <a:endParaRPr lang="en-US"/>
            </a:p>
          </p:txBody>
        </p:sp>
        <p:sp>
          <p:nvSpPr>
            <p:cNvPr id="485391" name="Rectangle 15"/>
            <p:cNvSpPr>
              <a:spLocks noChangeArrowheads="1"/>
            </p:cNvSpPr>
            <p:nvPr/>
          </p:nvSpPr>
          <p:spPr bwMode="auto">
            <a:xfrm>
              <a:off x="1391" y="980"/>
              <a:ext cx="2390"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CC"/>
                  </a:solidFill>
                  <a:latin typeface="Comic Sans MS" pitchFamily="66" charset="0"/>
                </a:rPr>
                <a:t>To promote Student Learning</a:t>
              </a:r>
              <a:endParaRPr lang="en-US"/>
            </a:p>
          </p:txBody>
        </p:sp>
        <p:grpSp>
          <p:nvGrpSpPr>
            <p:cNvPr id="485392" name="Group 16"/>
            <p:cNvGrpSpPr>
              <a:grpSpLocks/>
            </p:cNvGrpSpPr>
            <p:nvPr/>
          </p:nvGrpSpPr>
          <p:grpSpPr bwMode="auto">
            <a:xfrm>
              <a:off x="703" y="1398"/>
              <a:ext cx="3475" cy="587"/>
              <a:chOff x="799" y="1446"/>
              <a:chExt cx="3475" cy="587"/>
            </a:xfrm>
          </p:grpSpPr>
          <p:sp>
            <p:nvSpPr>
              <p:cNvPr id="485393" name="Rectangle 17"/>
              <p:cNvSpPr>
                <a:spLocks noChangeArrowheads="1"/>
              </p:cNvSpPr>
              <p:nvPr/>
            </p:nvSpPr>
            <p:spPr bwMode="auto">
              <a:xfrm>
                <a:off x="799" y="1446"/>
                <a:ext cx="3475" cy="587"/>
              </a:xfrm>
              <a:prstGeom prst="rect">
                <a:avLst/>
              </a:prstGeom>
              <a:solidFill>
                <a:srgbClr val="B8AEB1"/>
              </a:solidFill>
              <a:ln w="9525">
                <a:noFill/>
                <a:miter lim="800000"/>
                <a:headEnd/>
                <a:tailEnd/>
              </a:ln>
            </p:spPr>
            <p:txBody>
              <a:bodyPr/>
              <a:lstStyle/>
              <a:p>
                <a:endParaRPr lang="en-GB"/>
              </a:p>
            </p:txBody>
          </p:sp>
          <p:sp>
            <p:nvSpPr>
              <p:cNvPr id="485394" name="Rectangle 18"/>
              <p:cNvSpPr>
                <a:spLocks noChangeArrowheads="1"/>
              </p:cNvSpPr>
              <p:nvPr/>
            </p:nvSpPr>
            <p:spPr bwMode="auto">
              <a:xfrm>
                <a:off x="799" y="1446"/>
                <a:ext cx="3475" cy="587"/>
              </a:xfrm>
              <a:prstGeom prst="rect">
                <a:avLst/>
              </a:prstGeom>
              <a:noFill/>
              <a:ln w="11113" cap="rnd">
                <a:solidFill>
                  <a:srgbClr val="FF0000"/>
                </a:solidFill>
                <a:miter lim="800000"/>
                <a:headEnd/>
                <a:tailEnd/>
              </a:ln>
            </p:spPr>
            <p:txBody>
              <a:bodyPr/>
              <a:lstStyle/>
              <a:p>
                <a:endParaRPr lang="en-GB"/>
              </a:p>
            </p:txBody>
          </p:sp>
        </p:grpSp>
        <p:sp>
          <p:nvSpPr>
            <p:cNvPr id="485395" name="Rectangle 19"/>
            <p:cNvSpPr>
              <a:spLocks noChangeArrowheads="1"/>
            </p:cNvSpPr>
            <p:nvPr/>
          </p:nvSpPr>
          <p:spPr bwMode="auto">
            <a:xfrm>
              <a:off x="1387" y="1411"/>
              <a:ext cx="2344"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latin typeface="Comic Sans MS" pitchFamily="66" charset="0"/>
                </a:rPr>
                <a:t>NATIONAL ASSESSMENTS</a:t>
              </a:r>
              <a:endParaRPr lang="en-US"/>
            </a:p>
          </p:txBody>
        </p:sp>
        <p:sp>
          <p:nvSpPr>
            <p:cNvPr id="485396" name="Rectangle 20"/>
            <p:cNvSpPr>
              <a:spLocks noChangeArrowheads="1"/>
            </p:cNvSpPr>
            <p:nvPr/>
          </p:nvSpPr>
          <p:spPr bwMode="auto">
            <a:xfrm>
              <a:off x="904" y="1717"/>
              <a:ext cx="3419"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latin typeface="Comic Sans MS" pitchFamily="66" charset="0"/>
                </a:rPr>
                <a:t>To measure institutional &amp; System quality</a:t>
              </a:r>
              <a:endParaRPr lang="en-US"/>
            </a:p>
          </p:txBody>
        </p:sp>
        <p:grpSp>
          <p:nvGrpSpPr>
            <p:cNvPr id="485397" name="Group 21"/>
            <p:cNvGrpSpPr>
              <a:grpSpLocks/>
            </p:cNvGrpSpPr>
            <p:nvPr/>
          </p:nvGrpSpPr>
          <p:grpSpPr bwMode="auto">
            <a:xfrm>
              <a:off x="804" y="2135"/>
              <a:ext cx="3475" cy="586"/>
              <a:chOff x="900" y="2183"/>
              <a:chExt cx="3475" cy="586"/>
            </a:xfrm>
          </p:grpSpPr>
          <p:sp>
            <p:nvSpPr>
              <p:cNvPr id="485398" name="Rectangle 22"/>
              <p:cNvSpPr>
                <a:spLocks noChangeArrowheads="1"/>
              </p:cNvSpPr>
              <p:nvPr/>
            </p:nvSpPr>
            <p:spPr bwMode="auto">
              <a:xfrm>
                <a:off x="900" y="2183"/>
                <a:ext cx="3475" cy="586"/>
              </a:xfrm>
              <a:prstGeom prst="rect">
                <a:avLst/>
              </a:prstGeom>
              <a:solidFill>
                <a:srgbClr val="FFFFFF"/>
              </a:solidFill>
              <a:ln w="9525">
                <a:noFill/>
                <a:miter lim="800000"/>
                <a:headEnd/>
                <a:tailEnd/>
              </a:ln>
            </p:spPr>
            <p:txBody>
              <a:bodyPr/>
              <a:lstStyle/>
              <a:p>
                <a:endParaRPr lang="en-GB"/>
              </a:p>
            </p:txBody>
          </p:sp>
          <p:sp>
            <p:nvSpPr>
              <p:cNvPr id="485399" name="Rectangle 23"/>
              <p:cNvSpPr>
                <a:spLocks noChangeArrowheads="1"/>
              </p:cNvSpPr>
              <p:nvPr/>
            </p:nvSpPr>
            <p:spPr bwMode="auto">
              <a:xfrm>
                <a:off x="900" y="2183"/>
                <a:ext cx="3475" cy="586"/>
              </a:xfrm>
              <a:prstGeom prst="rect">
                <a:avLst/>
              </a:prstGeom>
              <a:noFill/>
              <a:ln w="11113" cap="rnd">
                <a:solidFill>
                  <a:srgbClr val="FF0000"/>
                </a:solidFill>
                <a:miter lim="800000"/>
                <a:headEnd/>
                <a:tailEnd/>
              </a:ln>
            </p:spPr>
            <p:txBody>
              <a:bodyPr/>
              <a:lstStyle/>
              <a:p>
                <a:endParaRPr lang="en-GB"/>
              </a:p>
            </p:txBody>
          </p:sp>
        </p:grpSp>
        <p:sp>
          <p:nvSpPr>
            <p:cNvPr id="485400" name="Rectangle 24"/>
            <p:cNvSpPr>
              <a:spLocks noChangeArrowheads="1"/>
            </p:cNvSpPr>
            <p:nvPr/>
          </p:nvSpPr>
          <p:spPr bwMode="auto">
            <a:xfrm>
              <a:off x="1587" y="2147"/>
              <a:ext cx="2127"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latin typeface="Comic Sans MS" pitchFamily="66" charset="0"/>
                </a:rPr>
                <a:t>PUBLIC EXAMINATIONS</a:t>
              </a:r>
              <a:endParaRPr lang="en-US"/>
            </a:p>
          </p:txBody>
        </p:sp>
        <p:sp>
          <p:nvSpPr>
            <p:cNvPr id="485401" name="Rectangle 25"/>
            <p:cNvSpPr>
              <a:spLocks noChangeArrowheads="1"/>
            </p:cNvSpPr>
            <p:nvPr/>
          </p:nvSpPr>
          <p:spPr bwMode="auto">
            <a:xfrm>
              <a:off x="1832" y="2453"/>
              <a:ext cx="1580"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latin typeface="Comic Sans MS" pitchFamily="66" charset="0"/>
                </a:rPr>
                <a:t>To select &amp; certify</a:t>
              </a:r>
              <a:endParaRPr lang="en-US"/>
            </a:p>
          </p:txBody>
        </p:sp>
        <p:grpSp>
          <p:nvGrpSpPr>
            <p:cNvPr id="485402" name="Group 26"/>
            <p:cNvGrpSpPr>
              <a:grpSpLocks/>
            </p:cNvGrpSpPr>
            <p:nvPr/>
          </p:nvGrpSpPr>
          <p:grpSpPr bwMode="auto">
            <a:xfrm>
              <a:off x="754" y="2984"/>
              <a:ext cx="3474" cy="587"/>
              <a:chOff x="850" y="3032"/>
              <a:chExt cx="3474" cy="587"/>
            </a:xfrm>
          </p:grpSpPr>
          <p:sp>
            <p:nvSpPr>
              <p:cNvPr id="485403" name="Rectangle 27"/>
              <p:cNvSpPr>
                <a:spLocks noChangeArrowheads="1"/>
              </p:cNvSpPr>
              <p:nvPr/>
            </p:nvSpPr>
            <p:spPr bwMode="auto">
              <a:xfrm>
                <a:off x="850" y="3032"/>
                <a:ext cx="3474" cy="587"/>
              </a:xfrm>
              <a:prstGeom prst="rect">
                <a:avLst/>
              </a:prstGeom>
              <a:solidFill>
                <a:srgbClr val="FFFFFF"/>
              </a:solidFill>
              <a:ln w="9525">
                <a:noFill/>
                <a:miter lim="800000"/>
                <a:headEnd/>
                <a:tailEnd/>
              </a:ln>
            </p:spPr>
            <p:txBody>
              <a:bodyPr/>
              <a:lstStyle/>
              <a:p>
                <a:endParaRPr lang="en-GB"/>
              </a:p>
            </p:txBody>
          </p:sp>
          <p:sp>
            <p:nvSpPr>
              <p:cNvPr id="485404" name="Rectangle 28"/>
              <p:cNvSpPr>
                <a:spLocks noChangeArrowheads="1"/>
              </p:cNvSpPr>
              <p:nvPr/>
            </p:nvSpPr>
            <p:spPr bwMode="auto">
              <a:xfrm>
                <a:off x="850" y="3032"/>
                <a:ext cx="3474" cy="587"/>
              </a:xfrm>
              <a:prstGeom prst="rect">
                <a:avLst/>
              </a:prstGeom>
              <a:noFill/>
              <a:ln w="11113" cap="rnd">
                <a:solidFill>
                  <a:srgbClr val="FF0000"/>
                </a:solidFill>
                <a:miter lim="800000"/>
                <a:headEnd/>
                <a:tailEnd/>
              </a:ln>
            </p:spPr>
            <p:txBody>
              <a:bodyPr/>
              <a:lstStyle/>
              <a:p>
                <a:endParaRPr lang="en-GB"/>
              </a:p>
            </p:txBody>
          </p:sp>
        </p:grpSp>
        <p:sp>
          <p:nvSpPr>
            <p:cNvPr id="485405" name="Rectangle 29"/>
            <p:cNvSpPr>
              <a:spLocks noChangeArrowheads="1"/>
            </p:cNvSpPr>
            <p:nvPr/>
          </p:nvSpPr>
          <p:spPr bwMode="auto">
            <a:xfrm>
              <a:off x="1188" y="2997"/>
              <a:ext cx="2903"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latin typeface="Comic Sans MS" pitchFamily="66" charset="0"/>
                </a:rPr>
                <a:t>INTERNATIONAL ASSESSMENTS</a:t>
              </a:r>
              <a:endParaRPr lang="en-US"/>
            </a:p>
          </p:txBody>
        </p:sp>
        <p:sp>
          <p:nvSpPr>
            <p:cNvPr id="485406" name="Rectangle 30"/>
            <p:cNvSpPr>
              <a:spLocks noChangeArrowheads="1"/>
            </p:cNvSpPr>
            <p:nvPr/>
          </p:nvSpPr>
          <p:spPr bwMode="auto">
            <a:xfrm>
              <a:off x="1023" y="3303"/>
              <a:ext cx="3268"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latin typeface="Comic Sans MS" pitchFamily="66" charset="0"/>
                </a:rPr>
                <a:t>To measure and compare system quality</a:t>
              </a:r>
              <a:endParaRPr lang="en-US"/>
            </a:p>
          </p:txBody>
        </p:sp>
        <p:grpSp>
          <p:nvGrpSpPr>
            <p:cNvPr id="485407" name="Group 31"/>
            <p:cNvGrpSpPr>
              <a:grpSpLocks/>
            </p:cNvGrpSpPr>
            <p:nvPr/>
          </p:nvGrpSpPr>
          <p:grpSpPr bwMode="auto">
            <a:xfrm>
              <a:off x="99" y="435"/>
              <a:ext cx="4784" cy="3405"/>
              <a:chOff x="195" y="483"/>
              <a:chExt cx="4784" cy="3342"/>
            </a:xfrm>
          </p:grpSpPr>
          <p:sp>
            <p:nvSpPr>
              <p:cNvPr id="485408" name="Rectangle 32"/>
              <p:cNvSpPr>
                <a:spLocks noChangeArrowheads="1"/>
              </p:cNvSpPr>
              <p:nvPr/>
            </p:nvSpPr>
            <p:spPr bwMode="auto">
              <a:xfrm>
                <a:off x="195" y="483"/>
                <a:ext cx="4784" cy="3342"/>
              </a:xfrm>
              <a:prstGeom prst="rect">
                <a:avLst/>
              </a:prstGeom>
              <a:solidFill>
                <a:srgbClr val="FF3300"/>
              </a:solidFill>
              <a:ln w="9525">
                <a:noFill/>
                <a:miter lim="800000"/>
                <a:headEnd/>
                <a:tailEnd/>
              </a:ln>
            </p:spPr>
            <p:txBody>
              <a:bodyPr/>
              <a:lstStyle/>
              <a:p>
                <a:endParaRPr lang="en-GB"/>
              </a:p>
            </p:txBody>
          </p:sp>
          <p:sp>
            <p:nvSpPr>
              <p:cNvPr id="485409" name="Rectangle 33"/>
              <p:cNvSpPr>
                <a:spLocks noChangeArrowheads="1"/>
              </p:cNvSpPr>
              <p:nvPr/>
            </p:nvSpPr>
            <p:spPr bwMode="auto">
              <a:xfrm>
                <a:off x="195" y="483"/>
                <a:ext cx="4784" cy="3342"/>
              </a:xfrm>
              <a:prstGeom prst="rect">
                <a:avLst/>
              </a:prstGeom>
              <a:noFill/>
              <a:ln w="11113" cap="rnd">
                <a:solidFill>
                  <a:srgbClr val="000000"/>
                </a:solidFill>
                <a:miter lim="800000"/>
                <a:headEnd/>
                <a:tailEnd/>
              </a:ln>
            </p:spPr>
            <p:txBody>
              <a:bodyPr/>
              <a:lstStyle/>
              <a:p>
                <a:endParaRPr lang="en-GB"/>
              </a:p>
            </p:txBody>
          </p:sp>
        </p:grpSp>
        <p:grpSp>
          <p:nvGrpSpPr>
            <p:cNvPr id="485410" name="Group 34"/>
            <p:cNvGrpSpPr>
              <a:grpSpLocks/>
            </p:cNvGrpSpPr>
            <p:nvPr/>
          </p:nvGrpSpPr>
          <p:grpSpPr bwMode="auto">
            <a:xfrm>
              <a:off x="351" y="549"/>
              <a:ext cx="4129" cy="2322"/>
              <a:chOff x="447" y="597"/>
              <a:chExt cx="4129" cy="2322"/>
            </a:xfrm>
          </p:grpSpPr>
          <p:sp>
            <p:nvSpPr>
              <p:cNvPr id="485411" name="Rectangle 35"/>
              <p:cNvSpPr>
                <a:spLocks noChangeArrowheads="1"/>
              </p:cNvSpPr>
              <p:nvPr/>
            </p:nvSpPr>
            <p:spPr bwMode="auto">
              <a:xfrm>
                <a:off x="447" y="597"/>
                <a:ext cx="4129" cy="2322"/>
              </a:xfrm>
              <a:prstGeom prst="rect">
                <a:avLst/>
              </a:prstGeom>
              <a:solidFill>
                <a:srgbClr val="FFEF66"/>
              </a:solidFill>
              <a:ln w="9525">
                <a:noFill/>
                <a:miter lim="800000"/>
                <a:headEnd/>
                <a:tailEnd/>
              </a:ln>
            </p:spPr>
            <p:txBody>
              <a:bodyPr/>
              <a:lstStyle/>
              <a:p>
                <a:endParaRPr lang="en-GB"/>
              </a:p>
            </p:txBody>
          </p:sp>
          <p:sp>
            <p:nvSpPr>
              <p:cNvPr id="485412" name="Rectangle 36"/>
              <p:cNvSpPr>
                <a:spLocks noChangeArrowheads="1"/>
              </p:cNvSpPr>
              <p:nvPr/>
            </p:nvSpPr>
            <p:spPr bwMode="auto">
              <a:xfrm>
                <a:off x="447" y="597"/>
                <a:ext cx="4129" cy="2322"/>
              </a:xfrm>
              <a:prstGeom prst="rect">
                <a:avLst/>
              </a:prstGeom>
              <a:noFill/>
              <a:ln w="11113" cap="rnd">
                <a:solidFill>
                  <a:srgbClr val="000000"/>
                </a:solidFill>
                <a:miter lim="800000"/>
                <a:headEnd/>
                <a:tailEnd/>
              </a:ln>
            </p:spPr>
            <p:txBody>
              <a:bodyPr/>
              <a:lstStyle/>
              <a:p>
                <a:endParaRPr lang="en-GB"/>
              </a:p>
            </p:txBody>
          </p:sp>
        </p:grpSp>
        <p:grpSp>
          <p:nvGrpSpPr>
            <p:cNvPr id="485413" name="Group 37"/>
            <p:cNvGrpSpPr>
              <a:grpSpLocks/>
            </p:cNvGrpSpPr>
            <p:nvPr/>
          </p:nvGrpSpPr>
          <p:grpSpPr bwMode="auto">
            <a:xfrm>
              <a:off x="960" y="662"/>
              <a:ext cx="2865" cy="634"/>
              <a:chOff x="1202" y="710"/>
              <a:chExt cx="2719" cy="586"/>
            </a:xfrm>
          </p:grpSpPr>
          <p:sp>
            <p:nvSpPr>
              <p:cNvPr id="485414" name="Rectangle 38"/>
              <p:cNvSpPr>
                <a:spLocks noChangeArrowheads="1"/>
              </p:cNvSpPr>
              <p:nvPr/>
            </p:nvSpPr>
            <p:spPr bwMode="auto">
              <a:xfrm>
                <a:off x="1202" y="710"/>
                <a:ext cx="2719" cy="586"/>
              </a:xfrm>
              <a:prstGeom prst="rect">
                <a:avLst/>
              </a:prstGeom>
              <a:solidFill>
                <a:srgbClr val="FFFFFF"/>
              </a:solidFill>
              <a:ln w="9525">
                <a:noFill/>
                <a:miter lim="800000"/>
                <a:headEnd/>
                <a:tailEnd/>
              </a:ln>
            </p:spPr>
            <p:txBody>
              <a:bodyPr/>
              <a:lstStyle/>
              <a:p>
                <a:endParaRPr lang="en-GB"/>
              </a:p>
            </p:txBody>
          </p:sp>
          <p:sp>
            <p:nvSpPr>
              <p:cNvPr id="485415" name="Rectangle 39"/>
              <p:cNvSpPr>
                <a:spLocks noChangeArrowheads="1"/>
              </p:cNvSpPr>
              <p:nvPr/>
            </p:nvSpPr>
            <p:spPr bwMode="auto">
              <a:xfrm>
                <a:off x="1202" y="710"/>
                <a:ext cx="2719" cy="586"/>
              </a:xfrm>
              <a:prstGeom prst="rect">
                <a:avLst/>
              </a:prstGeom>
              <a:noFill/>
              <a:ln w="11113" cap="rnd">
                <a:solidFill>
                  <a:srgbClr val="FF0000"/>
                </a:solidFill>
                <a:miter lim="800000"/>
                <a:headEnd/>
                <a:tailEnd/>
              </a:ln>
            </p:spPr>
            <p:txBody>
              <a:bodyPr/>
              <a:lstStyle/>
              <a:p>
                <a:endParaRPr lang="en-GB"/>
              </a:p>
            </p:txBody>
          </p:sp>
        </p:grpSp>
        <p:sp>
          <p:nvSpPr>
            <p:cNvPr id="485416" name="Rectangle 40"/>
            <p:cNvSpPr>
              <a:spLocks noChangeArrowheads="1"/>
            </p:cNvSpPr>
            <p:nvPr/>
          </p:nvSpPr>
          <p:spPr bwMode="auto">
            <a:xfrm>
              <a:off x="1411" y="674"/>
              <a:ext cx="2348"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CC"/>
                  </a:solidFill>
                  <a:latin typeface="Comic Sans MS" pitchFamily="66" charset="0"/>
                </a:rPr>
                <a:t>CLASSROOM ASSESSMENT</a:t>
              </a:r>
              <a:endParaRPr lang="en-US"/>
            </a:p>
          </p:txBody>
        </p:sp>
        <p:sp>
          <p:nvSpPr>
            <p:cNvPr id="485417" name="Rectangle 41"/>
            <p:cNvSpPr>
              <a:spLocks noChangeArrowheads="1"/>
            </p:cNvSpPr>
            <p:nvPr/>
          </p:nvSpPr>
          <p:spPr bwMode="auto">
            <a:xfrm>
              <a:off x="1152" y="864"/>
              <a:ext cx="2593" cy="404"/>
            </a:xfrm>
            <a:prstGeom prst="rect">
              <a:avLst/>
            </a:prstGeom>
            <a:noFill/>
            <a:ln w="9525">
              <a:noFill/>
              <a:miter lim="800000"/>
              <a:headEnd/>
              <a:tailEnd/>
            </a:ln>
          </p:spPr>
          <p:txBody>
            <a:bodyPr lIns="0" tIns="0" rIns="0" bIns="0">
              <a:spAutoFit/>
            </a:bodyPr>
            <a:lstStyle/>
            <a:p>
              <a:pPr algn="ctr" eaLnBrk="0" hangingPunct="0"/>
              <a:r>
                <a:rPr lang="en-US" sz="2100" b="1">
                  <a:solidFill>
                    <a:srgbClr val="0000CC"/>
                  </a:solidFill>
                  <a:latin typeface="Comic Sans MS" pitchFamily="66" charset="0"/>
                </a:rPr>
                <a:t>To promote &amp; measure</a:t>
              </a:r>
            </a:p>
            <a:p>
              <a:pPr algn="ctr" eaLnBrk="0" hangingPunct="0"/>
              <a:r>
                <a:rPr lang="en-US" sz="2100" b="1">
                  <a:solidFill>
                    <a:srgbClr val="0000CC"/>
                  </a:solidFill>
                  <a:latin typeface="Comic Sans MS" pitchFamily="66" charset="0"/>
                </a:rPr>
                <a:t>Student Learning</a:t>
              </a:r>
              <a:endParaRPr lang="en-US"/>
            </a:p>
          </p:txBody>
        </p:sp>
        <p:grpSp>
          <p:nvGrpSpPr>
            <p:cNvPr id="485418" name="Group 42"/>
            <p:cNvGrpSpPr>
              <a:grpSpLocks/>
            </p:cNvGrpSpPr>
            <p:nvPr/>
          </p:nvGrpSpPr>
          <p:grpSpPr bwMode="auto">
            <a:xfrm>
              <a:off x="703" y="1398"/>
              <a:ext cx="3475" cy="587"/>
              <a:chOff x="799" y="1446"/>
              <a:chExt cx="3475" cy="587"/>
            </a:xfrm>
          </p:grpSpPr>
          <p:sp>
            <p:nvSpPr>
              <p:cNvPr id="485419" name="Rectangle 43"/>
              <p:cNvSpPr>
                <a:spLocks noChangeArrowheads="1"/>
              </p:cNvSpPr>
              <p:nvPr/>
            </p:nvSpPr>
            <p:spPr bwMode="auto">
              <a:xfrm>
                <a:off x="799" y="1446"/>
                <a:ext cx="3475" cy="587"/>
              </a:xfrm>
              <a:prstGeom prst="rect">
                <a:avLst/>
              </a:prstGeom>
              <a:solidFill>
                <a:srgbClr val="B8AEB1"/>
              </a:solidFill>
              <a:ln w="9525">
                <a:noFill/>
                <a:miter lim="800000"/>
                <a:headEnd/>
                <a:tailEnd/>
              </a:ln>
            </p:spPr>
            <p:txBody>
              <a:bodyPr/>
              <a:lstStyle/>
              <a:p>
                <a:endParaRPr lang="en-GB"/>
              </a:p>
            </p:txBody>
          </p:sp>
          <p:sp>
            <p:nvSpPr>
              <p:cNvPr id="485420" name="Rectangle 44"/>
              <p:cNvSpPr>
                <a:spLocks noChangeArrowheads="1"/>
              </p:cNvSpPr>
              <p:nvPr/>
            </p:nvSpPr>
            <p:spPr bwMode="auto">
              <a:xfrm>
                <a:off x="799" y="1446"/>
                <a:ext cx="3475" cy="587"/>
              </a:xfrm>
              <a:prstGeom prst="rect">
                <a:avLst/>
              </a:prstGeom>
              <a:noFill/>
              <a:ln w="11113" cap="rnd">
                <a:solidFill>
                  <a:srgbClr val="FF0000"/>
                </a:solidFill>
                <a:miter lim="800000"/>
                <a:headEnd/>
                <a:tailEnd/>
              </a:ln>
            </p:spPr>
            <p:txBody>
              <a:bodyPr/>
              <a:lstStyle/>
              <a:p>
                <a:endParaRPr lang="en-GB"/>
              </a:p>
            </p:txBody>
          </p:sp>
        </p:grpSp>
        <p:sp>
          <p:nvSpPr>
            <p:cNvPr id="485421" name="Rectangle 45"/>
            <p:cNvSpPr>
              <a:spLocks noChangeArrowheads="1"/>
            </p:cNvSpPr>
            <p:nvPr/>
          </p:nvSpPr>
          <p:spPr bwMode="auto">
            <a:xfrm>
              <a:off x="1387" y="1411"/>
              <a:ext cx="2344" cy="202"/>
            </a:xfrm>
            <a:prstGeom prst="rect">
              <a:avLst/>
            </a:prstGeom>
            <a:noFill/>
            <a:ln w="9525">
              <a:noFill/>
              <a:miter lim="800000"/>
              <a:headEnd/>
              <a:tailEnd/>
            </a:ln>
          </p:spPr>
          <p:txBody>
            <a:bodyPr wrap="none" lIns="0" tIns="0" rIns="0" bIns="0">
              <a:spAutoFit/>
            </a:bodyPr>
            <a:lstStyle/>
            <a:p>
              <a:pPr eaLnBrk="0" hangingPunct="0"/>
              <a:r>
                <a:rPr lang="en-US" sz="2100" b="1">
                  <a:solidFill>
                    <a:srgbClr val="F8F8F8"/>
                  </a:solidFill>
                  <a:effectLst>
                    <a:outerShdw blurRad="38100" dist="38100" dir="2700000" algn="tl">
                      <a:srgbClr val="000000"/>
                    </a:outerShdw>
                  </a:effectLst>
                  <a:latin typeface="Comic Sans MS" pitchFamily="66" charset="0"/>
                </a:rPr>
                <a:t>NATIONAL ASSESSMENTS</a:t>
              </a:r>
              <a:endParaRPr lang="en-US">
                <a:solidFill>
                  <a:srgbClr val="F8F8F8"/>
                </a:solidFill>
                <a:effectLst>
                  <a:outerShdw blurRad="38100" dist="38100" dir="2700000" algn="tl">
                    <a:srgbClr val="000000"/>
                  </a:outerShdw>
                </a:effectLst>
              </a:endParaRPr>
            </a:p>
          </p:txBody>
        </p:sp>
        <p:sp>
          <p:nvSpPr>
            <p:cNvPr id="485422" name="Rectangle 46"/>
            <p:cNvSpPr>
              <a:spLocks noChangeArrowheads="1"/>
            </p:cNvSpPr>
            <p:nvPr/>
          </p:nvSpPr>
          <p:spPr bwMode="auto">
            <a:xfrm>
              <a:off x="768" y="1680"/>
              <a:ext cx="3385"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latin typeface="Comic Sans MS" pitchFamily="66" charset="0"/>
                </a:rPr>
                <a:t>To measure institutional &amp; system quality</a:t>
              </a:r>
              <a:endParaRPr lang="en-US"/>
            </a:p>
          </p:txBody>
        </p:sp>
        <p:grpSp>
          <p:nvGrpSpPr>
            <p:cNvPr id="485423" name="Group 47"/>
            <p:cNvGrpSpPr>
              <a:grpSpLocks/>
            </p:cNvGrpSpPr>
            <p:nvPr/>
          </p:nvGrpSpPr>
          <p:grpSpPr bwMode="auto">
            <a:xfrm>
              <a:off x="804" y="2135"/>
              <a:ext cx="3475" cy="586"/>
              <a:chOff x="900" y="2183"/>
              <a:chExt cx="3475" cy="586"/>
            </a:xfrm>
          </p:grpSpPr>
          <p:sp>
            <p:nvSpPr>
              <p:cNvPr id="485424" name="Rectangle 48"/>
              <p:cNvSpPr>
                <a:spLocks noChangeArrowheads="1"/>
              </p:cNvSpPr>
              <p:nvPr/>
            </p:nvSpPr>
            <p:spPr bwMode="auto">
              <a:xfrm>
                <a:off x="900" y="2183"/>
                <a:ext cx="3475" cy="586"/>
              </a:xfrm>
              <a:prstGeom prst="rect">
                <a:avLst/>
              </a:prstGeom>
              <a:solidFill>
                <a:srgbClr val="FFFFFF"/>
              </a:solidFill>
              <a:ln w="9525">
                <a:noFill/>
                <a:miter lim="800000"/>
                <a:headEnd/>
                <a:tailEnd/>
              </a:ln>
            </p:spPr>
            <p:txBody>
              <a:bodyPr/>
              <a:lstStyle/>
              <a:p>
                <a:endParaRPr lang="en-GB"/>
              </a:p>
            </p:txBody>
          </p:sp>
          <p:sp>
            <p:nvSpPr>
              <p:cNvPr id="485425" name="Rectangle 49"/>
              <p:cNvSpPr>
                <a:spLocks noChangeArrowheads="1"/>
              </p:cNvSpPr>
              <p:nvPr/>
            </p:nvSpPr>
            <p:spPr bwMode="auto">
              <a:xfrm>
                <a:off x="900" y="2183"/>
                <a:ext cx="3475" cy="586"/>
              </a:xfrm>
              <a:prstGeom prst="rect">
                <a:avLst/>
              </a:prstGeom>
              <a:noFill/>
              <a:ln w="11113" cap="rnd">
                <a:solidFill>
                  <a:srgbClr val="FF0000"/>
                </a:solidFill>
                <a:miter lim="800000"/>
                <a:headEnd/>
                <a:tailEnd/>
              </a:ln>
            </p:spPr>
            <p:txBody>
              <a:bodyPr/>
              <a:lstStyle/>
              <a:p>
                <a:endParaRPr lang="en-GB"/>
              </a:p>
            </p:txBody>
          </p:sp>
        </p:grpSp>
        <p:sp>
          <p:nvSpPr>
            <p:cNvPr id="485426" name="Rectangle 50"/>
            <p:cNvSpPr>
              <a:spLocks noChangeArrowheads="1"/>
            </p:cNvSpPr>
            <p:nvPr/>
          </p:nvSpPr>
          <p:spPr bwMode="auto">
            <a:xfrm>
              <a:off x="1440" y="2147"/>
              <a:ext cx="2274" cy="202"/>
            </a:xfrm>
            <a:prstGeom prst="rect">
              <a:avLst/>
            </a:prstGeom>
            <a:noFill/>
            <a:ln w="9525">
              <a:noFill/>
              <a:miter lim="800000"/>
              <a:headEnd/>
              <a:tailEnd/>
            </a:ln>
          </p:spPr>
          <p:txBody>
            <a:bodyPr lIns="0" tIns="0" rIns="0" bIns="0">
              <a:spAutoFit/>
            </a:bodyPr>
            <a:lstStyle/>
            <a:p>
              <a:pPr eaLnBrk="0" hangingPunct="0"/>
              <a:r>
                <a:rPr lang="en-US" sz="2100" b="1">
                  <a:solidFill>
                    <a:srgbClr val="336699"/>
                  </a:solidFill>
                  <a:effectLst>
                    <a:outerShdw blurRad="38100" dist="38100" dir="2700000" algn="tl">
                      <a:srgbClr val="000000"/>
                    </a:outerShdw>
                  </a:effectLst>
                  <a:latin typeface="Comic Sans MS" pitchFamily="66" charset="0"/>
                </a:rPr>
                <a:t>PUBLIC EXAMINATIONS</a:t>
              </a:r>
              <a:endParaRPr lang="en-US">
                <a:solidFill>
                  <a:srgbClr val="336699"/>
                </a:solidFill>
                <a:effectLst>
                  <a:outerShdw blurRad="38100" dist="38100" dir="2700000" algn="tl">
                    <a:srgbClr val="000000"/>
                  </a:outerShdw>
                </a:effectLst>
              </a:endParaRPr>
            </a:p>
          </p:txBody>
        </p:sp>
        <p:sp>
          <p:nvSpPr>
            <p:cNvPr id="485427" name="Rectangle 51"/>
            <p:cNvSpPr>
              <a:spLocks noChangeArrowheads="1"/>
            </p:cNvSpPr>
            <p:nvPr/>
          </p:nvSpPr>
          <p:spPr bwMode="auto">
            <a:xfrm>
              <a:off x="1680" y="2448"/>
              <a:ext cx="1580"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latin typeface="Comic Sans MS" pitchFamily="66" charset="0"/>
                </a:rPr>
                <a:t>To select &amp; certify</a:t>
              </a:r>
              <a:endParaRPr lang="en-US"/>
            </a:p>
          </p:txBody>
        </p:sp>
        <p:grpSp>
          <p:nvGrpSpPr>
            <p:cNvPr id="485428" name="Group 52"/>
            <p:cNvGrpSpPr>
              <a:grpSpLocks/>
            </p:cNvGrpSpPr>
            <p:nvPr/>
          </p:nvGrpSpPr>
          <p:grpSpPr bwMode="auto">
            <a:xfrm>
              <a:off x="576" y="2984"/>
              <a:ext cx="3792" cy="712"/>
              <a:chOff x="850" y="3032"/>
              <a:chExt cx="3474" cy="587"/>
            </a:xfrm>
          </p:grpSpPr>
          <p:sp>
            <p:nvSpPr>
              <p:cNvPr id="485429" name="Rectangle 53"/>
              <p:cNvSpPr>
                <a:spLocks noChangeArrowheads="1"/>
              </p:cNvSpPr>
              <p:nvPr/>
            </p:nvSpPr>
            <p:spPr bwMode="auto">
              <a:xfrm>
                <a:off x="850" y="3032"/>
                <a:ext cx="3474" cy="587"/>
              </a:xfrm>
              <a:prstGeom prst="rect">
                <a:avLst/>
              </a:prstGeom>
              <a:solidFill>
                <a:srgbClr val="FFFFFF"/>
              </a:solidFill>
              <a:ln w="9525">
                <a:noFill/>
                <a:miter lim="800000"/>
                <a:headEnd/>
                <a:tailEnd/>
              </a:ln>
            </p:spPr>
            <p:txBody>
              <a:bodyPr/>
              <a:lstStyle/>
              <a:p>
                <a:endParaRPr lang="en-GB"/>
              </a:p>
            </p:txBody>
          </p:sp>
          <p:sp>
            <p:nvSpPr>
              <p:cNvPr id="485430" name="Rectangle 54"/>
              <p:cNvSpPr>
                <a:spLocks noChangeArrowheads="1"/>
              </p:cNvSpPr>
              <p:nvPr/>
            </p:nvSpPr>
            <p:spPr bwMode="auto">
              <a:xfrm>
                <a:off x="850" y="3032"/>
                <a:ext cx="3474" cy="587"/>
              </a:xfrm>
              <a:prstGeom prst="rect">
                <a:avLst/>
              </a:prstGeom>
              <a:noFill/>
              <a:ln w="11113" cap="rnd">
                <a:solidFill>
                  <a:srgbClr val="FF0000"/>
                </a:solidFill>
                <a:miter lim="800000"/>
                <a:headEnd/>
                <a:tailEnd/>
              </a:ln>
            </p:spPr>
            <p:txBody>
              <a:bodyPr/>
              <a:lstStyle/>
              <a:p>
                <a:endParaRPr lang="en-GB"/>
              </a:p>
            </p:txBody>
          </p:sp>
        </p:grpSp>
        <p:sp>
          <p:nvSpPr>
            <p:cNvPr id="485431" name="Rectangle 55"/>
            <p:cNvSpPr>
              <a:spLocks noChangeArrowheads="1"/>
            </p:cNvSpPr>
            <p:nvPr/>
          </p:nvSpPr>
          <p:spPr bwMode="auto">
            <a:xfrm>
              <a:off x="960" y="2997"/>
              <a:ext cx="2928" cy="202"/>
            </a:xfrm>
            <a:prstGeom prst="rect">
              <a:avLst/>
            </a:prstGeom>
            <a:noFill/>
            <a:ln w="9525">
              <a:noFill/>
              <a:miter lim="800000"/>
              <a:headEnd/>
              <a:tailEnd/>
            </a:ln>
          </p:spPr>
          <p:txBody>
            <a:bodyPr lIns="0" tIns="0" rIns="0" bIns="0">
              <a:spAutoFit/>
            </a:bodyPr>
            <a:lstStyle/>
            <a:p>
              <a:pPr eaLnBrk="0" hangingPunct="0"/>
              <a:r>
                <a:rPr lang="en-US" sz="2100" b="1">
                  <a:solidFill>
                    <a:srgbClr val="336699"/>
                  </a:solidFill>
                  <a:effectLst>
                    <a:outerShdw blurRad="38100" dist="38100" dir="2700000" algn="tl">
                      <a:srgbClr val="000000"/>
                    </a:outerShdw>
                  </a:effectLst>
                  <a:latin typeface="Comic Sans MS" pitchFamily="66" charset="0"/>
                </a:rPr>
                <a:t>INTERNATIONAL ASSESSMENTS</a:t>
              </a:r>
              <a:endParaRPr lang="en-US">
                <a:solidFill>
                  <a:srgbClr val="336699"/>
                </a:solidFill>
                <a:effectLst>
                  <a:outerShdw blurRad="38100" dist="38100" dir="2700000" algn="tl">
                    <a:srgbClr val="000000"/>
                  </a:outerShdw>
                </a:effectLst>
              </a:endParaRPr>
            </a:p>
          </p:txBody>
        </p:sp>
        <p:sp>
          <p:nvSpPr>
            <p:cNvPr id="485432" name="Rectangle 56"/>
            <p:cNvSpPr>
              <a:spLocks noChangeArrowheads="1"/>
            </p:cNvSpPr>
            <p:nvPr/>
          </p:nvSpPr>
          <p:spPr bwMode="auto">
            <a:xfrm>
              <a:off x="960" y="3216"/>
              <a:ext cx="2736" cy="404"/>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latin typeface="Comic Sans MS" pitchFamily="66" charset="0"/>
                </a:rPr>
                <a:t>To measure and compare system </a:t>
              </a:r>
            </a:p>
            <a:p>
              <a:pPr eaLnBrk="0" hangingPunct="0"/>
              <a:r>
                <a:rPr lang="en-US" sz="2100" b="1">
                  <a:solidFill>
                    <a:srgbClr val="000000"/>
                  </a:solidFill>
                  <a:latin typeface="Comic Sans MS" pitchFamily="66" charset="0"/>
                </a:rPr>
                <a:t>quality across nations</a:t>
              </a:r>
              <a:endParaRPr lang="en-US"/>
            </a:p>
          </p:txBody>
        </p:sp>
      </p:grpSp>
    </p:spTree>
    <p:extLst>
      <p:ext uri="{BB962C8B-B14F-4D97-AF65-F5344CB8AC3E}">
        <p14:creationId xmlns:p14="http://schemas.microsoft.com/office/powerpoint/2010/main" val="24291299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94122"/>
          </a:xfrm>
        </p:spPr>
        <p:txBody>
          <a:bodyPr/>
          <a:lstStyle/>
          <a:p>
            <a:r>
              <a:rPr lang="en-TT" dirty="0" smtClean="0"/>
              <a:t>Definitions</a:t>
            </a:r>
            <a:endParaRPr lang="en-GB" dirty="0"/>
          </a:p>
        </p:txBody>
      </p:sp>
      <p:sp>
        <p:nvSpPr>
          <p:cNvPr id="4" name="Content Placeholder 3"/>
          <p:cNvSpPr>
            <a:spLocks noGrp="1"/>
          </p:cNvSpPr>
          <p:nvPr>
            <p:ph idx="1"/>
          </p:nvPr>
        </p:nvSpPr>
        <p:spPr>
          <a:xfrm>
            <a:off x="457200" y="1268760"/>
            <a:ext cx="8229600" cy="5400600"/>
          </a:xfrm>
        </p:spPr>
        <p:txBody>
          <a:bodyPr>
            <a:normAutofit fontScale="85000" lnSpcReduction="10000"/>
          </a:bodyPr>
          <a:lstStyle/>
          <a:p>
            <a:r>
              <a:rPr lang="en-US" u="sng" dirty="0"/>
              <a:t>Public examinations </a:t>
            </a:r>
            <a:r>
              <a:rPr lang="en-US" dirty="0"/>
              <a:t>are high-stakes assessments used for selection, certification, or </a:t>
            </a:r>
            <a:r>
              <a:rPr lang="en-US" dirty="0" smtClean="0"/>
              <a:t>qualification. </a:t>
            </a:r>
            <a:r>
              <a:rPr lang="en-US" dirty="0"/>
              <a:t>(traditionally at 11+, 16+, &amp; 18+).</a:t>
            </a:r>
          </a:p>
          <a:p>
            <a:r>
              <a:rPr lang="en-US" u="sng" dirty="0"/>
              <a:t>Classroom assessment</a:t>
            </a:r>
            <a:r>
              <a:rPr lang="en-US" dirty="0"/>
              <a:t> includes all the assessment and measurement strategies </a:t>
            </a:r>
            <a:r>
              <a:rPr lang="en-US" dirty="0" smtClean="0"/>
              <a:t>(formative &amp; Summative (Assessment of, as and for learning) used </a:t>
            </a:r>
            <a:r>
              <a:rPr lang="en-US" dirty="0"/>
              <a:t>by the teacher within the </a:t>
            </a:r>
            <a:r>
              <a:rPr lang="en-US" dirty="0" smtClean="0"/>
              <a:t>classroom.</a:t>
            </a:r>
          </a:p>
          <a:p>
            <a:r>
              <a:rPr lang="en-US" u="sng" dirty="0" smtClean="0"/>
              <a:t>National assessments </a:t>
            </a:r>
            <a:r>
              <a:rPr lang="en-US" dirty="0" smtClean="0"/>
              <a:t>are large scale assessments used for monitoring a nation al system or parts of that system.</a:t>
            </a:r>
          </a:p>
          <a:p>
            <a:r>
              <a:rPr lang="en-US" u="sng" dirty="0" smtClean="0"/>
              <a:t>International assessments </a:t>
            </a:r>
            <a:r>
              <a:rPr lang="en-US" dirty="0" smtClean="0"/>
              <a:t>are large scale assessments used for comparing performance across several nation systems or within a region.</a:t>
            </a:r>
            <a:endParaRPr lang="en-GB" dirty="0"/>
          </a:p>
        </p:txBody>
      </p:sp>
    </p:spTree>
    <p:extLst>
      <p:ext uri="{BB962C8B-B14F-4D97-AF65-F5344CB8AC3E}">
        <p14:creationId xmlns:p14="http://schemas.microsoft.com/office/powerpoint/2010/main" val="2977384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Public Examinations</a:t>
            </a:r>
          </a:p>
        </p:txBody>
      </p:sp>
      <p:sp>
        <p:nvSpPr>
          <p:cNvPr id="11267" name="Rectangle 3"/>
          <p:cNvSpPr>
            <a:spLocks noGrp="1" noChangeArrowheads="1"/>
          </p:cNvSpPr>
          <p:nvPr>
            <p:ph type="body" idx="1"/>
          </p:nvPr>
        </p:nvSpPr>
        <p:spPr>
          <a:xfrm>
            <a:off x="457200" y="1600200"/>
            <a:ext cx="5257808" cy="4829196"/>
          </a:xfrm>
        </p:spPr>
        <p:txBody>
          <a:bodyPr>
            <a:normAutofit lnSpcReduction="10000"/>
          </a:bodyPr>
          <a:lstStyle/>
          <a:p>
            <a:r>
              <a:rPr lang="en-US" sz="3600" dirty="0"/>
              <a:t>These </a:t>
            </a:r>
            <a:r>
              <a:rPr lang="en-US" sz="3600" dirty="0" smtClean="0"/>
              <a:t>are </a:t>
            </a:r>
            <a:r>
              <a:rPr lang="en-US" sz="3600" dirty="0"/>
              <a:t>large scale assessments </a:t>
            </a:r>
            <a:r>
              <a:rPr lang="en-US" sz="3600" dirty="0" smtClean="0"/>
              <a:t>(operating externally of the school but sometimes including school based components) and designed mainly to </a:t>
            </a:r>
            <a:r>
              <a:rPr lang="en-US" sz="3600" dirty="0"/>
              <a:t>select or certify students </a:t>
            </a:r>
            <a:r>
              <a:rPr lang="en-US" sz="3600" dirty="0" smtClean="0"/>
              <a:t>(11+, </a:t>
            </a:r>
            <a:r>
              <a:rPr lang="en-US" sz="3600" dirty="0"/>
              <a:t>CSEC, &amp; CAPE)</a:t>
            </a:r>
          </a:p>
        </p:txBody>
      </p:sp>
      <p:pic>
        <p:nvPicPr>
          <p:cNvPr id="11268" name="Picture 4"/>
          <p:cNvPicPr>
            <a:picLocks noChangeAspect="1" noChangeArrowheads="1"/>
          </p:cNvPicPr>
          <p:nvPr/>
        </p:nvPicPr>
        <p:blipFill>
          <a:blip r:embed="rId3" cstate="print"/>
          <a:srcRect/>
          <a:stretch>
            <a:fillRect/>
          </a:stretch>
        </p:blipFill>
        <p:spPr bwMode="auto">
          <a:xfrm>
            <a:off x="5791200" y="1752600"/>
            <a:ext cx="3144838" cy="3962400"/>
          </a:xfrm>
          <a:prstGeom prst="rect">
            <a:avLst/>
          </a:prstGeom>
          <a:noFill/>
          <a:ln w="9525">
            <a:noFill/>
            <a:miter lim="800000"/>
            <a:headEnd/>
            <a:tailEnd/>
          </a:ln>
          <a:effectLst/>
        </p:spPr>
      </p:pic>
    </p:spTree>
    <p:extLst>
      <p:ext uri="{BB962C8B-B14F-4D97-AF65-F5344CB8AC3E}">
        <p14:creationId xmlns:p14="http://schemas.microsoft.com/office/powerpoint/2010/main" val="3380252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Large Scale Assessment</a:t>
            </a:r>
          </a:p>
        </p:txBody>
      </p:sp>
      <p:sp>
        <p:nvSpPr>
          <p:cNvPr id="8195" name="Rectangle 3"/>
          <p:cNvSpPr>
            <a:spLocks noGrp="1" noChangeArrowheads="1"/>
          </p:cNvSpPr>
          <p:nvPr>
            <p:ph type="body" idx="1"/>
          </p:nvPr>
        </p:nvSpPr>
        <p:spPr/>
        <p:txBody>
          <a:bodyPr>
            <a:normAutofit fontScale="92500" lnSpcReduction="10000"/>
          </a:bodyPr>
          <a:lstStyle/>
          <a:p>
            <a:pPr>
              <a:lnSpc>
                <a:spcPct val="90000"/>
              </a:lnSpc>
            </a:pPr>
            <a:r>
              <a:rPr lang="en-US" sz="3600" dirty="0"/>
              <a:t>These are assessments that are standardized and administered by the </a:t>
            </a:r>
            <a:r>
              <a:rPr lang="en-US" sz="3600" dirty="0" smtClean="0"/>
              <a:t>administrative centre </a:t>
            </a:r>
            <a:r>
              <a:rPr lang="en-US" sz="3600" dirty="0"/>
              <a:t>and used for accountability or </a:t>
            </a:r>
            <a:r>
              <a:rPr lang="en-US" sz="3600" dirty="0" smtClean="0"/>
              <a:t>certification (includes public examinations and national assessments of educational achievement).</a:t>
            </a:r>
            <a:endParaRPr lang="en-US" sz="3600" dirty="0"/>
          </a:p>
          <a:p>
            <a:pPr>
              <a:lnSpc>
                <a:spcPct val="90000"/>
              </a:lnSpc>
            </a:pPr>
            <a:r>
              <a:rPr lang="en-US" sz="3600" dirty="0" smtClean="0"/>
              <a:t>This type of assessment may </a:t>
            </a:r>
            <a:r>
              <a:rPr lang="en-US" sz="3600" dirty="0"/>
              <a:t>be compared with classroom assessments, and different rules may apply to </a:t>
            </a:r>
            <a:r>
              <a:rPr lang="en-US" sz="3600" dirty="0" smtClean="0"/>
              <a:t>some technical </a:t>
            </a:r>
            <a:r>
              <a:rPr lang="en-US" sz="3600" dirty="0"/>
              <a:t>issues like </a:t>
            </a:r>
            <a:r>
              <a:rPr lang="en-US" sz="3600" dirty="0" smtClean="0"/>
              <a:t>validity and usability.</a:t>
            </a:r>
            <a:endParaRPr lang="en-US" sz="3600" dirty="0"/>
          </a:p>
        </p:txBody>
      </p:sp>
    </p:spTree>
    <p:extLst>
      <p:ext uri="{BB962C8B-B14F-4D97-AF65-F5344CB8AC3E}">
        <p14:creationId xmlns:p14="http://schemas.microsoft.com/office/powerpoint/2010/main" val="1299961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dirty="0"/>
              <a:t>National </a:t>
            </a:r>
            <a:r>
              <a:rPr lang="en-US" dirty="0" smtClean="0"/>
              <a:t>assessments of educational achievement</a:t>
            </a:r>
            <a:endParaRPr lang="en-US" dirty="0"/>
          </a:p>
        </p:txBody>
      </p:sp>
      <p:sp>
        <p:nvSpPr>
          <p:cNvPr id="9219" name="Rectangle 3"/>
          <p:cNvSpPr>
            <a:spLocks noGrp="1" noChangeArrowheads="1"/>
          </p:cNvSpPr>
          <p:nvPr>
            <p:ph type="body" idx="1"/>
          </p:nvPr>
        </p:nvSpPr>
        <p:spPr>
          <a:xfrm>
            <a:off x="457200" y="1600200"/>
            <a:ext cx="8534400" cy="4900634"/>
          </a:xfrm>
        </p:spPr>
        <p:txBody>
          <a:bodyPr/>
          <a:lstStyle/>
          <a:p>
            <a:r>
              <a:rPr lang="en-US" sz="3600" dirty="0"/>
              <a:t>These are assessments designed for monitoring achievement standards in the entire system or parts of the system.   </a:t>
            </a:r>
            <a:endParaRPr lang="en-US" sz="3600" dirty="0" smtClean="0"/>
          </a:p>
          <a:p>
            <a:r>
              <a:rPr lang="en-US" sz="3600" dirty="0" smtClean="0"/>
              <a:t>Other </a:t>
            </a:r>
            <a:r>
              <a:rPr lang="en-US" sz="3600" dirty="0"/>
              <a:t>terms are “learning </a:t>
            </a:r>
            <a:r>
              <a:rPr lang="en-US" sz="3600" dirty="0" smtClean="0"/>
              <a:t>assessments,” National tests” </a:t>
            </a:r>
            <a:r>
              <a:rPr lang="en-US" sz="3600" dirty="0"/>
              <a:t>or “</a:t>
            </a:r>
            <a:r>
              <a:rPr lang="en-US" sz="3600" b="1" dirty="0"/>
              <a:t>national assessments of educational achievements</a:t>
            </a:r>
            <a:r>
              <a:rPr lang="en-US" sz="3600" dirty="0" smtClean="0"/>
              <a:t>” [preferred] </a:t>
            </a:r>
            <a:r>
              <a:rPr lang="en-US" sz="3600" dirty="0"/>
              <a:t>(Example-NCSE)</a:t>
            </a:r>
          </a:p>
        </p:txBody>
      </p:sp>
    </p:spTree>
    <p:extLst>
      <p:ext uri="{BB962C8B-B14F-4D97-AF65-F5344CB8AC3E}">
        <p14:creationId xmlns:p14="http://schemas.microsoft.com/office/powerpoint/2010/main" val="253406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International Assessments</a:t>
            </a:r>
          </a:p>
        </p:txBody>
      </p:sp>
      <p:sp>
        <p:nvSpPr>
          <p:cNvPr id="10243" name="Rectangle 3"/>
          <p:cNvSpPr>
            <a:spLocks noGrp="1" noChangeArrowheads="1"/>
          </p:cNvSpPr>
          <p:nvPr>
            <p:ph type="body" idx="1"/>
          </p:nvPr>
        </p:nvSpPr>
        <p:spPr>
          <a:xfrm>
            <a:off x="457200" y="1500174"/>
            <a:ext cx="5900750" cy="5072098"/>
          </a:xfrm>
        </p:spPr>
        <p:txBody>
          <a:bodyPr/>
          <a:lstStyle/>
          <a:p>
            <a:r>
              <a:rPr lang="en-US" sz="3200" dirty="0"/>
              <a:t>These are standardized measures administered across a number of nations designed to provide comparative data and </a:t>
            </a:r>
            <a:r>
              <a:rPr lang="en-US" sz="3200" dirty="0" smtClean="0"/>
              <a:t>benchmarks across different countries and education systems-</a:t>
            </a:r>
          </a:p>
          <a:p>
            <a:r>
              <a:rPr lang="en-US" dirty="0" smtClean="0"/>
              <a:t>Example </a:t>
            </a:r>
            <a:r>
              <a:rPr lang="en-US" i="1" dirty="0" err="1">
                <a:solidFill>
                  <a:schemeClr val="accent2"/>
                </a:solidFill>
              </a:rPr>
              <a:t>Programme</a:t>
            </a:r>
            <a:r>
              <a:rPr lang="en-US" i="1" dirty="0">
                <a:solidFill>
                  <a:schemeClr val="accent2"/>
                </a:solidFill>
              </a:rPr>
              <a:t> for International Student Assessment</a:t>
            </a:r>
            <a:r>
              <a:rPr lang="en-US" dirty="0"/>
              <a:t> (PISA)-15+)</a:t>
            </a:r>
          </a:p>
        </p:txBody>
      </p:sp>
      <p:pic>
        <p:nvPicPr>
          <p:cNvPr id="10244" name="Picture 4"/>
          <p:cNvPicPr>
            <a:picLocks noChangeAspect="1" noChangeArrowheads="1"/>
          </p:cNvPicPr>
          <p:nvPr/>
        </p:nvPicPr>
        <p:blipFill>
          <a:blip r:embed="rId3" cstate="print"/>
          <a:srcRect/>
          <a:stretch>
            <a:fillRect/>
          </a:stretch>
        </p:blipFill>
        <p:spPr bwMode="auto">
          <a:xfrm>
            <a:off x="6400800" y="1828800"/>
            <a:ext cx="2381250" cy="4191000"/>
          </a:xfrm>
          <a:prstGeom prst="rect">
            <a:avLst/>
          </a:prstGeom>
          <a:noFill/>
          <a:ln w="9525">
            <a:noFill/>
            <a:miter lim="800000"/>
            <a:headEnd/>
            <a:tailEnd/>
          </a:ln>
          <a:effectLst/>
        </p:spPr>
      </p:pic>
    </p:spTree>
    <p:extLst>
      <p:ext uri="{BB962C8B-B14F-4D97-AF65-F5344CB8AC3E}">
        <p14:creationId xmlns:p14="http://schemas.microsoft.com/office/powerpoint/2010/main" val="6020793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63500" y="901700"/>
            <a:ext cx="8382000" cy="5092700"/>
            <a:chOff x="40" y="568"/>
            <a:chExt cx="5280" cy="3208"/>
          </a:xfrm>
        </p:grpSpPr>
        <p:sp>
          <p:nvSpPr>
            <p:cNvPr id="25606" name="Freeform 6"/>
            <p:cNvSpPr>
              <a:spLocks/>
            </p:cNvSpPr>
            <p:nvPr/>
          </p:nvSpPr>
          <p:spPr bwMode="auto">
            <a:xfrm>
              <a:off x="40" y="568"/>
              <a:ext cx="5280" cy="3208"/>
            </a:xfrm>
            <a:custGeom>
              <a:avLst/>
              <a:gdLst/>
              <a:ahLst/>
              <a:cxnLst>
                <a:cxn ang="0">
                  <a:pos x="104" y="2888"/>
                </a:cxn>
                <a:cxn ang="0">
                  <a:pos x="392" y="1016"/>
                </a:cxn>
                <a:cxn ang="0">
                  <a:pos x="2264" y="8"/>
                </a:cxn>
                <a:cxn ang="0">
                  <a:pos x="4760" y="968"/>
                </a:cxn>
                <a:cxn ang="0">
                  <a:pos x="5144" y="2744"/>
                </a:cxn>
                <a:cxn ang="0">
                  <a:pos x="3944" y="3032"/>
                </a:cxn>
                <a:cxn ang="0">
                  <a:pos x="3704" y="1688"/>
                </a:cxn>
                <a:cxn ang="0">
                  <a:pos x="1496" y="1400"/>
                </a:cxn>
                <a:cxn ang="0">
                  <a:pos x="1016" y="2936"/>
                </a:cxn>
                <a:cxn ang="0">
                  <a:pos x="104" y="2888"/>
                </a:cxn>
              </a:cxnLst>
              <a:rect l="0" t="0" r="r" b="b"/>
              <a:pathLst>
                <a:path w="5280" h="3208">
                  <a:moveTo>
                    <a:pt x="104" y="2888"/>
                  </a:moveTo>
                  <a:cubicBezTo>
                    <a:pt x="0" y="2568"/>
                    <a:pt x="32" y="1496"/>
                    <a:pt x="392" y="1016"/>
                  </a:cubicBezTo>
                  <a:cubicBezTo>
                    <a:pt x="752" y="536"/>
                    <a:pt x="1536" y="16"/>
                    <a:pt x="2264" y="8"/>
                  </a:cubicBezTo>
                  <a:cubicBezTo>
                    <a:pt x="2992" y="0"/>
                    <a:pt x="4280" y="512"/>
                    <a:pt x="4760" y="968"/>
                  </a:cubicBezTo>
                  <a:cubicBezTo>
                    <a:pt x="5240" y="1424"/>
                    <a:pt x="5280" y="2400"/>
                    <a:pt x="5144" y="2744"/>
                  </a:cubicBezTo>
                  <a:cubicBezTo>
                    <a:pt x="5008" y="3088"/>
                    <a:pt x="4184" y="3208"/>
                    <a:pt x="3944" y="3032"/>
                  </a:cubicBezTo>
                  <a:cubicBezTo>
                    <a:pt x="3704" y="2856"/>
                    <a:pt x="4112" y="1960"/>
                    <a:pt x="3704" y="1688"/>
                  </a:cubicBezTo>
                  <a:cubicBezTo>
                    <a:pt x="3296" y="1416"/>
                    <a:pt x="1944" y="1192"/>
                    <a:pt x="1496" y="1400"/>
                  </a:cubicBezTo>
                  <a:cubicBezTo>
                    <a:pt x="1048" y="1608"/>
                    <a:pt x="1248" y="2688"/>
                    <a:pt x="1016" y="2936"/>
                  </a:cubicBezTo>
                  <a:cubicBezTo>
                    <a:pt x="784" y="3184"/>
                    <a:pt x="208" y="3208"/>
                    <a:pt x="104" y="2888"/>
                  </a:cubicBezTo>
                  <a:close/>
                </a:path>
              </a:pathLst>
            </a:custGeom>
            <a:solidFill>
              <a:schemeClr val="accent1"/>
            </a:solidFill>
            <a:ln w="28575" cmpd="sng">
              <a:solidFill>
                <a:schemeClr val="tx1"/>
              </a:solidFill>
              <a:round/>
              <a:headEnd/>
              <a:tailEnd/>
            </a:ln>
            <a:effectLst/>
          </p:spPr>
          <p:txBody>
            <a:bodyPr/>
            <a:lstStyle/>
            <a:p>
              <a:endParaRPr lang="en-GB"/>
            </a:p>
          </p:txBody>
        </p:sp>
        <p:sp>
          <p:nvSpPr>
            <p:cNvPr id="25607" name="Text Box 7"/>
            <p:cNvSpPr txBox="1">
              <a:spLocks noChangeArrowheads="1"/>
            </p:cNvSpPr>
            <p:nvPr/>
          </p:nvSpPr>
          <p:spPr bwMode="auto">
            <a:xfrm>
              <a:off x="1008" y="1296"/>
              <a:ext cx="3103" cy="365"/>
            </a:xfrm>
            <a:prstGeom prst="rect">
              <a:avLst/>
            </a:prstGeom>
            <a:noFill/>
            <a:ln w="9525">
              <a:noFill/>
              <a:miter lim="800000"/>
              <a:headEnd/>
              <a:tailEnd/>
            </a:ln>
            <a:effectLst/>
          </p:spPr>
          <p:txBody>
            <a:bodyPr wrap="none">
              <a:spAutoFit/>
            </a:bodyPr>
            <a:lstStyle/>
            <a:p>
              <a:r>
                <a:rPr lang="en-US" sz="3200" b="1">
                  <a:effectLst>
                    <a:outerShdw blurRad="38100" dist="38100" dir="2700000" algn="tl">
                      <a:srgbClr val="C0C0C0"/>
                    </a:outerShdw>
                  </a:effectLst>
                </a:rPr>
                <a:t>PUBLIC EXAMINATIONS</a:t>
              </a:r>
            </a:p>
          </p:txBody>
        </p:sp>
        <p:sp>
          <p:nvSpPr>
            <p:cNvPr id="25609" name="Freeform 9"/>
            <p:cNvSpPr>
              <a:spLocks/>
            </p:cNvSpPr>
            <p:nvPr/>
          </p:nvSpPr>
          <p:spPr bwMode="auto">
            <a:xfrm>
              <a:off x="1344" y="1968"/>
              <a:ext cx="2184" cy="328"/>
            </a:xfrm>
            <a:custGeom>
              <a:avLst/>
              <a:gdLst/>
              <a:ahLst/>
              <a:cxnLst>
                <a:cxn ang="0">
                  <a:pos x="472" y="8"/>
                </a:cxn>
                <a:cxn ang="0">
                  <a:pos x="280" y="248"/>
                </a:cxn>
                <a:cxn ang="0">
                  <a:pos x="2152" y="200"/>
                </a:cxn>
                <a:cxn ang="0">
                  <a:pos x="472" y="8"/>
                </a:cxn>
              </a:cxnLst>
              <a:rect l="0" t="0" r="r" b="b"/>
              <a:pathLst>
                <a:path w="2184" h="280">
                  <a:moveTo>
                    <a:pt x="472" y="8"/>
                  </a:moveTo>
                  <a:cubicBezTo>
                    <a:pt x="160" y="16"/>
                    <a:pt x="0" y="216"/>
                    <a:pt x="280" y="248"/>
                  </a:cubicBezTo>
                  <a:cubicBezTo>
                    <a:pt x="560" y="280"/>
                    <a:pt x="2120" y="240"/>
                    <a:pt x="2152" y="200"/>
                  </a:cubicBezTo>
                  <a:cubicBezTo>
                    <a:pt x="2184" y="160"/>
                    <a:pt x="784" y="0"/>
                    <a:pt x="472" y="8"/>
                  </a:cubicBezTo>
                  <a:close/>
                </a:path>
              </a:pathLst>
            </a:custGeom>
            <a:solidFill>
              <a:schemeClr val="accent1"/>
            </a:solidFill>
            <a:ln w="9525">
              <a:solidFill>
                <a:schemeClr val="tx1"/>
              </a:solidFill>
              <a:round/>
              <a:headEnd/>
              <a:tailEnd/>
            </a:ln>
            <a:effectLst/>
          </p:spPr>
          <p:txBody>
            <a:bodyPr/>
            <a:lstStyle/>
            <a:p>
              <a:endParaRPr lang="en-GB"/>
            </a:p>
          </p:txBody>
        </p:sp>
        <p:sp>
          <p:nvSpPr>
            <p:cNvPr id="25610" name="Text Box 10"/>
            <p:cNvSpPr txBox="1">
              <a:spLocks noChangeArrowheads="1"/>
            </p:cNvSpPr>
            <p:nvPr/>
          </p:nvSpPr>
          <p:spPr bwMode="auto">
            <a:xfrm>
              <a:off x="1536" y="2064"/>
              <a:ext cx="1956" cy="231"/>
            </a:xfrm>
            <a:prstGeom prst="rect">
              <a:avLst/>
            </a:prstGeom>
            <a:noFill/>
            <a:ln w="9525">
              <a:noFill/>
              <a:miter lim="800000"/>
              <a:headEnd/>
              <a:tailEnd/>
            </a:ln>
            <a:effectLst/>
          </p:spPr>
          <p:txBody>
            <a:bodyPr wrap="none">
              <a:spAutoFit/>
            </a:bodyPr>
            <a:lstStyle/>
            <a:p>
              <a:r>
                <a:rPr lang="en-US"/>
                <a:t>NATIONAL ASSESSMENTS</a:t>
              </a:r>
            </a:p>
          </p:txBody>
        </p:sp>
        <p:sp>
          <p:nvSpPr>
            <p:cNvPr id="25611" name="Freeform 11"/>
            <p:cNvSpPr>
              <a:spLocks/>
            </p:cNvSpPr>
            <p:nvPr/>
          </p:nvSpPr>
          <p:spPr bwMode="auto">
            <a:xfrm rot="10800000">
              <a:off x="1440" y="2256"/>
              <a:ext cx="2352" cy="288"/>
            </a:xfrm>
            <a:custGeom>
              <a:avLst/>
              <a:gdLst/>
              <a:ahLst/>
              <a:cxnLst>
                <a:cxn ang="0">
                  <a:pos x="472" y="8"/>
                </a:cxn>
                <a:cxn ang="0">
                  <a:pos x="280" y="248"/>
                </a:cxn>
                <a:cxn ang="0">
                  <a:pos x="2152" y="200"/>
                </a:cxn>
                <a:cxn ang="0">
                  <a:pos x="472" y="8"/>
                </a:cxn>
              </a:cxnLst>
              <a:rect l="0" t="0" r="r" b="b"/>
              <a:pathLst>
                <a:path w="2184" h="280">
                  <a:moveTo>
                    <a:pt x="472" y="8"/>
                  </a:moveTo>
                  <a:cubicBezTo>
                    <a:pt x="160" y="16"/>
                    <a:pt x="0" y="216"/>
                    <a:pt x="280" y="248"/>
                  </a:cubicBezTo>
                  <a:cubicBezTo>
                    <a:pt x="560" y="280"/>
                    <a:pt x="2120" y="240"/>
                    <a:pt x="2152" y="200"/>
                  </a:cubicBezTo>
                  <a:cubicBezTo>
                    <a:pt x="2184" y="160"/>
                    <a:pt x="784" y="0"/>
                    <a:pt x="472" y="8"/>
                  </a:cubicBezTo>
                  <a:close/>
                </a:path>
              </a:pathLst>
            </a:custGeom>
            <a:solidFill>
              <a:schemeClr val="accent1"/>
            </a:solidFill>
            <a:ln w="9525">
              <a:solidFill>
                <a:schemeClr val="tx1"/>
              </a:solidFill>
              <a:round/>
              <a:headEnd/>
              <a:tailEnd/>
            </a:ln>
            <a:effectLst/>
          </p:spPr>
          <p:txBody>
            <a:bodyPr/>
            <a:lstStyle/>
            <a:p>
              <a:endParaRPr lang="en-GB"/>
            </a:p>
          </p:txBody>
        </p:sp>
        <p:sp>
          <p:nvSpPr>
            <p:cNvPr id="25616" name="Freeform 16"/>
            <p:cNvSpPr>
              <a:spLocks/>
            </p:cNvSpPr>
            <p:nvPr/>
          </p:nvSpPr>
          <p:spPr bwMode="auto">
            <a:xfrm>
              <a:off x="288" y="2448"/>
              <a:ext cx="2784" cy="1208"/>
            </a:xfrm>
            <a:custGeom>
              <a:avLst/>
              <a:gdLst/>
              <a:ahLst/>
              <a:cxnLst>
                <a:cxn ang="0">
                  <a:pos x="104" y="2888"/>
                </a:cxn>
                <a:cxn ang="0">
                  <a:pos x="392" y="1016"/>
                </a:cxn>
                <a:cxn ang="0">
                  <a:pos x="2264" y="8"/>
                </a:cxn>
                <a:cxn ang="0">
                  <a:pos x="4760" y="968"/>
                </a:cxn>
                <a:cxn ang="0">
                  <a:pos x="5144" y="2744"/>
                </a:cxn>
                <a:cxn ang="0">
                  <a:pos x="3944" y="3032"/>
                </a:cxn>
                <a:cxn ang="0">
                  <a:pos x="3704" y="1688"/>
                </a:cxn>
                <a:cxn ang="0">
                  <a:pos x="1496" y="1400"/>
                </a:cxn>
                <a:cxn ang="0">
                  <a:pos x="1016" y="2936"/>
                </a:cxn>
                <a:cxn ang="0">
                  <a:pos x="104" y="2888"/>
                </a:cxn>
              </a:cxnLst>
              <a:rect l="0" t="0" r="r" b="b"/>
              <a:pathLst>
                <a:path w="5280" h="3208">
                  <a:moveTo>
                    <a:pt x="104" y="2888"/>
                  </a:moveTo>
                  <a:cubicBezTo>
                    <a:pt x="0" y="2568"/>
                    <a:pt x="32" y="1496"/>
                    <a:pt x="392" y="1016"/>
                  </a:cubicBezTo>
                  <a:cubicBezTo>
                    <a:pt x="752" y="536"/>
                    <a:pt x="1536" y="16"/>
                    <a:pt x="2264" y="8"/>
                  </a:cubicBezTo>
                  <a:cubicBezTo>
                    <a:pt x="2992" y="0"/>
                    <a:pt x="4280" y="512"/>
                    <a:pt x="4760" y="968"/>
                  </a:cubicBezTo>
                  <a:cubicBezTo>
                    <a:pt x="5240" y="1424"/>
                    <a:pt x="5280" y="2400"/>
                    <a:pt x="5144" y="2744"/>
                  </a:cubicBezTo>
                  <a:cubicBezTo>
                    <a:pt x="5008" y="3088"/>
                    <a:pt x="4184" y="3208"/>
                    <a:pt x="3944" y="3032"/>
                  </a:cubicBezTo>
                  <a:cubicBezTo>
                    <a:pt x="3704" y="2856"/>
                    <a:pt x="4112" y="1960"/>
                    <a:pt x="3704" y="1688"/>
                  </a:cubicBezTo>
                  <a:cubicBezTo>
                    <a:pt x="3296" y="1416"/>
                    <a:pt x="1944" y="1192"/>
                    <a:pt x="1496" y="1400"/>
                  </a:cubicBezTo>
                  <a:cubicBezTo>
                    <a:pt x="1048" y="1608"/>
                    <a:pt x="1248" y="2688"/>
                    <a:pt x="1016" y="2936"/>
                  </a:cubicBezTo>
                  <a:cubicBezTo>
                    <a:pt x="784" y="3184"/>
                    <a:pt x="208" y="3208"/>
                    <a:pt x="104" y="2888"/>
                  </a:cubicBezTo>
                  <a:close/>
                </a:path>
              </a:pathLst>
            </a:custGeom>
            <a:solidFill>
              <a:schemeClr val="accent1"/>
            </a:solidFill>
            <a:ln w="9525">
              <a:solidFill>
                <a:schemeClr val="tx1"/>
              </a:solidFill>
              <a:round/>
              <a:headEnd/>
              <a:tailEnd/>
            </a:ln>
            <a:effectLst/>
          </p:spPr>
          <p:txBody>
            <a:bodyPr/>
            <a:lstStyle/>
            <a:p>
              <a:endParaRPr lang="en-GB"/>
            </a:p>
          </p:txBody>
        </p:sp>
        <p:sp>
          <p:nvSpPr>
            <p:cNvPr id="25615" name="Text Box 15"/>
            <p:cNvSpPr txBox="1">
              <a:spLocks noChangeArrowheads="1"/>
            </p:cNvSpPr>
            <p:nvPr/>
          </p:nvSpPr>
          <p:spPr bwMode="auto">
            <a:xfrm>
              <a:off x="1488" y="2256"/>
              <a:ext cx="2388" cy="231"/>
            </a:xfrm>
            <a:prstGeom prst="rect">
              <a:avLst/>
            </a:prstGeom>
            <a:noFill/>
            <a:ln w="9525">
              <a:noFill/>
              <a:miter lim="800000"/>
              <a:headEnd/>
              <a:tailEnd/>
            </a:ln>
            <a:effectLst/>
          </p:spPr>
          <p:txBody>
            <a:bodyPr>
              <a:spAutoFit/>
            </a:bodyPr>
            <a:lstStyle/>
            <a:p>
              <a:r>
                <a:rPr lang="en-US"/>
                <a:t>INTERNATIONAL ASSESSMENTS</a:t>
              </a:r>
            </a:p>
          </p:txBody>
        </p:sp>
        <p:sp>
          <p:nvSpPr>
            <p:cNvPr id="25614" name="Text Box 14"/>
            <p:cNvSpPr txBox="1">
              <a:spLocks noChangeArrowheads="1"/>
            </p:cNvSpPr>
            <p:nvPr/>
          </p:nvSpPr>
          <p:spPr bwMode="auto">
            <a:xfrm>
              <a:off x="720" y="2640"/>
              <a:ext cx="1478" cy="233"/>
            </a:xfrm>
            <a:prstGeom prst="rect">
              <a:avLst/>
            </a:prstGeom>
            <a:noFill/>
            <a:ln w="9525">
              <a:noFill/>
              <a:miter lim="800000"/>
              <a:headEnd/>
              <a:tailEnd/>
            </a:ln>
            <a:effectLst/>
          </p:spPr>
          <p:txBody>
            <a:bodyPr wrap="none">
              <a:spAutoFit/>
            </a:bodyPr>
            <a:lstStyle/>
            <a:p>
              <a:r>
                <a:rPr lang="en-US" b="1" dirty="0">
                  <a:effectLst>
                    <a:outerShdw blurRad="38100" dist="38100" dir="2700000" algn="tl">
                      <a:srgbClr val="C0C0C0"/>
                    </a:outerShdw>
                  </a:effectLst>
                </a:rPr>
                <a:t>Classroom Assessment</a:t>
              </a:r>
            </a:p>
          </p:txBody>
        </p:sp>
      </p:grpSp>
      <p:sp>
        <p:nvSpPr>
          <p:cNvPr id="25617" name="Text Box 17"/>
          <p:cNvSpPr txBox="1">
            <a:spLocks noChangeArrowheads="1"/>
          </p:cNvSpPr>
          <p:nvPr/>
        </p:nvSpPr>
        <p:spPr bwMode="auto">
          <a:xfrm>
            <a:off x="304800" y="228600"/>
            <a:ext cx="8534400" cy="707886"/>
          </a:xfrm>
          <a:prstGeom prst="rect">
            <a:avLst/>
          </a:prstGeom>
          <a:noFill/>
          <a:ln w="9525">
            <a:noFill/>
            <a:miter lim="800000"/>
            <a:headEnd/>
            <a:tailEnd/>
          </a:ln>
          <a:effectLst/>
        </p:spPr>
        <p:txBody>
          <a:bodyPr>
            <a:spAutoFit/>
          </a:bodyPr>
          <a:lstStyle/>
          <a:p>
            <a:pPr>
              <a:spcBef>
                <a:spcPct val="50000"/>
              </a:spcBef>
            </a:pPr>
            <a:r>
              <a:rPr lang="en-US" sz="4000" b="1" dirty="0">
                <a:latin typeface="Mistral" pitchFamily="66" charset="0"/>
              </a:rPr>
              <a:t>The Architecture of </a:t>
            </a:r>
            <a:r>
              <a:rPr lang="en-US" sz="4000" b="1" dirty="0" smtClean="0">
                <a:latin typeface="Mistral" pitchFamily="66" charset="0"/>
              </a:rPr>
              <a:t>Caribbean Assessment System</a:t>
            </a:r>
            <a:endParaRPr lang="en-US" sz="4000" b="1" dirty="0">
              <a:latin typeface="Mistral" pitchFamily="66" charset="0"/>
            </a:endParaRPr>
          </a:p>
        </p:txBody>
      </p:sp>
    </p:spTree>
    <p:extLst>
      <p:ext uri="{BB962C8B-B14F-4D97-AF65-F5344CB8AC3E}">
        <p14:creationId xmlns:p14="http://schemas.microsoft.com/office/powerpoint/2010/main" val="1647731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857224" y="214290"/>
            <a:ext cx="7572396" cy="6519195"/>
          </a:xfrm>
          <a:prstGeom prst="rect">
            <a:avLst/>
          </a:prstGeom>
          <a:noFill/>
          <a:ln w="9525">
            <a:noFill/>
            <a:miter lim="800000"/>
            <a:headEnd/>
            <a:tailEnd/>
          </a:ln>
        </p:spPr>
      </p:pic>
    </p:spTree>
    <p:extLst>
      <p:ext uri="{BB962C8B-B14F-4D97-AF65-F5344CB8AC3E}">
        <p14:creationId xmlns:p14="http://schemas.microsoft.com/office/powerpoint/2010/main" val="1994246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251520" y="142852"/>
            <a:ext cx="3691803" cy="6500858"/>
          </a:xfrm>
          <a:prstGeom prst="rect">
            <a:avLst/>
          </a:prstGeom>
          <a:noFill/>
          <a:ln w="9525">
            <a:noFill/>
            <a:miter lim="800000"/>
            <a:headEnd/>
            <a:tailEnd/>
          </a:ln>
        </p:spPr>
      </p:pic>
      <p:sp>
        <p:nvSpPr>
          <p:cNvPr id="4" name="Right Arrow 3"/>
          <p:cNvSpPr/>
          <p:nvPr/>
        </p:nvSpPr>
        <p:spPr>
          <a:xfrm rot="10800000">
            <a:off x="3714744" y="1785926"/>
            <a:ext cx="4000528"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8629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t>PERFORMANCE </a:t>
            </a:r>
            <a:r>
              <a:rPr lang="en-GB" b="1" dirty="0"/>
              <a:t>ASSESSMENTS  </a:t>
            </a:r>
            <a:r>
              <a:rPr lang="en-GB" b="1" dirty="0" smtClean="0"/>
              <a:t/>
            </a:r>
            <a:br>
              <a:rPr lang="en-GB" b="1" dirty="0" smtClean="0"/>
            </a:br>
            <a:r>
              <a:rPr lang="en-GB" b="1" dirty="0" smtClean="0"/>
              <a:t>(</a:t>
            </a:r>
            <a:r>
              <a:rPr lang="en-GB" b="1" dirty="0"/>
              <a:t>4 WEEKS)</a:t>
            </a:r>
            <a:br>
              <a:rPr lang="en-GB" b="1" dirty="0"/>
            </a:br>
            <a:endParaRPr lang="en-GB" dirty="0"/>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lvl="0"/>
            <a:r>
              <a:rPr lang="en-GB" b="1" dirty="0"/>
              <a:t>Definitions and characteristics</a:t>
            </a:r>
            <a:endParaRPr lang="en-GB" dirty="0"/>
          </a:p>
          <a:p>
            <a:pPr lvl="1"/>
            <a:r>
              <a:rPr lang="en-GB" b="1" dirty="0"/>
              <a:t>Performance, Authenticity, Alternative</a:t>
            </a:r>
            <a:endParaRPr lang="en-GB" dirty="0"/>
          </a:p>
          <a:p>
            <a:pPr lvl="1"/>
            <a:r>
              <a:rPr lang="en-GB" b="1" dirty="0"/>
              <a:t>Formative Assessment</a:t>
            </a:r>
            <a:endParaRPr lang="en-GB" dirty="0"/>
          </a:p>
          <a:p>
            <a:pPr lvl="0"/>
            <a:r>
              <a:rPr lang="en-GB" b="1" dirty="0"/>
              <a:t>Classroom Assessment, Continuous Assessment, &amp; School-Based Assessment-theory &amp; </a:t>
            </a:r>
            <a:r>
              <a:rPr lang="en-GB" b="1" dirty="0" smtClean="0"/>
              <a:t>practice</a:t>
            </a:r>
            <a:endParaRPr lang="en-GB" dirty="0"/>
          </a:p>
          <a:p>
            <a:pPr lvl="0"/>
            <a:r>
              <a:rPr lang="en-GB" b="1" dirty="0"/>
              <a:t>Performance Assessment Modes</a:t>
            </a:r>
            <a:endParaRPr lang="en-GB" dirty="0"/>
          </a:p>
          <a:p>
            <a:pPr lvl="0"/>
            <a:r>
              <a:rPr lang="en-GB" b="1" dirty="0"/>
              <a:t>Standards-based Assessment 2-Standards and Benchmarks as </a:t>
            </a:r>
            <a:r>
              <a:rPr lang="en-GB" b="1" dirty="0" smtClean="0"/>
              <a:t>Guides and </a:t>
            </a:r>
            <a:r>
              <a:rPr lang="en-TT" b="1" dirty="0" smtClean="0"/>
              <a:t>Competency-based </a:t>
            </a:r>
            <a:r>
              <a:rPr lang="en-TT" b="1" dirty="0"/>
              <a:t>assessment (2014 only)</a:t>
            </a:r>
            <a:endParaRPr lang="en-GB" dirty="0"/>
          </a:p>
          <a:p>
            <a:pPr lvl="0"/>
            <a:r>
              <a:rPr lang="en-GB" b="1" dirty="0"/>
              <a:t>Rubric and Rubric Development</a:t>
            </a:r>
            <a:endParaRPr lang="en-GB" dirty="0"/>
          </a:p>
          <a:p>
            <a:pPr lvl="0"/>
            <a:r>
              <a:rPr lang="en-GB" b="1" dirty="0"/>
              <a:t>Quality in Performance Assessment</a:t>
            </a:r>
            <a:endParaRPr lang="en-GB" dirty="0"/>
          </a:p>
          <a:p>
            <a:endParaRPr lang="en-GB" dirty="0"/>
          </a:p>
        </p:txBody>
      </p:sp>
    </p:spTree>
    <p:extLst>
      <p:ext uri="{BB962C8B-B14F-4D97-AF65-F5344CB8AC3E}">
        <p14:creationId xmlns:p14="http://schemas.microsoft.com/office/powerpoint/2010/main" val="1396679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sz="2800" dirty="0" smtClean="0"/>
              <a:t/>
            </a:r>
            <a:br>
              <a:rPr lang="en-GB" sz="2800" dirty="0" smtClean="0"/>
            </a:br>
            <a:endParaRPr lang="en-GB" dirty="0"/>
          </a:p>
        </p:txBody>
      </p:sp>
      <p:sp>
        <p:nvSpPr>
          <p:cNvPr id="4" name="Down Arrow 3"/>
          <p:cNvSpPr/>
          <p:nvPr/>
        </p:nvSpPr>
        <p:spPr>
          <a:xfrm>
            <a:off x="500034" y="428604"/>
            <a:ext cx="2428892" cy="6286544"/>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857356" y="1285860"/>
            <a:ext cx="6643734" cy="523220"/>
          </a:xfrm>
          <a:prstGeom prst="rect">
            <a:avLst/>
          </a:prstGeom>
          <a:solidFill>
            <a:schemeClr val="accent3">
              <a:lumMod val="40000"/>
              <a:lumOff val="60000"/>
            </a:schemeClr>
          </a:solidFill>
        </p:spPr>
        <p:txBody>
          <a:bodyPr wrap="square" rtlCol="0">
            <a:spAutoFit/>
          </a:bodyPr>
          <a:lstStyle/>
          <a:p>
            <a:r>
              <a:rPr lang="en-TT" sz="2800" b="1" dirty="0" smtClean="0"/>
              <a:t>1961- Common Entrance Examination</a:t>
            </a:r>
            <a:endParaRPr lang="en-GB" sz="2800" b="1" dirty="0"/>
          </a:p>
        </p:txBody>
      </p:sp>
      <p:sp>
        <p:nvSpPr>
          <p:cNvPr id="6" name="TextBox 5"/>
          <p:cNvSpPr txBox="1"/>
          <p:nvPr/>
        </p:nvSpPr>
        <p:spPr>
          <a:xfrm>
            <a:off x="1857356" y="500042"/>
            <a:ext cx="6643734" cy="523220"/>
          </a:xfrm>
          <a:prstGeom prst="rect">
            <a:avLst/>
          </a:prstGeom>
          <a:solidFill>
            <a:schemeClr val="accent3">
              <a:lumMod val="40000"/>
              <a:lumOff val="60000"/>
            </a:schemeClr>
          </a:solidFill>
        </p:spPr>
        <p:txBody>
          <a:bodyPr wrap="square" rtlCol="0">
            <a:spAutoFit/>
          </a:bodyPr>
          <a:lstStyle/>
          <a:p>
            <a:r>
              <a:rPr lang="en-TT" sz="2800" b="1" dirty="0" smtClean="0"/>
              <a:t>1864- Cambridge O Levels</a:t>
            </a:r>
            <a:endParaRPr lang="en-GB" sz="2800" b="1" dirty="0"/>
          </a:p>
        </p:txBody>
      </p:sp>
      <p:sp>
        <p:nvSpPr>
          <p:cNvPr id="8" name="TextBox 7"/>
          <p:cNvSpPr txBox="1"/>
          <p:nvPr/>
        </p:nvSpPr>
        <p:spPr>
          <a:xfrm>
            <a:off x="1857356" y="2214554"/>
            <a:ext cx="6643734" cy="523220"/>
          </a:xfrm>
          <a:prstGeom prst="rect">
            <a:avLst/>
          </a:prstGeom>
          <a:solidFill>
            <a:schemeClr val="accent3">
              <a:lumMod val="40000"/>
              <a:lumOff val="60000"/>
            </a:schemeClr>
          </a:solidFill>
        </p:spPr>
        <p:txBody>
          <a:bodyPr wrap="square" rtlCol="0">
            <a:spAutoFit/>
          </a:bodyPr>
          <a:lstStyle/>
          <a:p>
            <a:r>
              <a:rPr lang="en-TT" sz="2800" b="1" dirty="0" smtClean="0"/>
              <a:t>1979- CXC O Levels</a:t>
            </a:r>
            <a:endParaRPr lang="en-GB" sz="2800" b="1" dirty="0"/>
          </a:p>
        </p:txBody>
      </p:sp>
      <p:sp>
        <p:nvSpPr>
          <p:cNvPr id="9" name="TextBox 8"/>
          <p:cNvSpPr txBox="1"/>
          <p:nvPr/>
        </p:nvSpPr>
        <p:spPr>
          <a:xfrm>
            <a:off x="928662" y="3071810"/>
            <a:ext cx="7572428" cy="523220"/>
          </a:xfrm>
          <a:prstGeom prst="rect">
            <a:avLst/>
          </a:prstGeom>
          <a:solidFill>
            <a:schemeClr val="accent3">
              <a:lumMod val="40000"/>
              <a:lumOff val="60000"/>
            </a:schemeClr>
          </a:solidFill>
        </p:spPr>
        <p:txBody>
          <a:bodyPr wrap="square" rtlCol="0">
            <a:spAutoFit/>
          </a:bodyPr>
          <a:lstStyle/>
          <a:p>
            <a:r>
              <a:rPr lang="en-TT" sz="2800" b="1" dirty="0" smtClean="0"/>
              <a:t>1985- Writing component introduced into 11+</a:t>
            </a:r>
            <a:endParaRPr lang="en-GB" sz="2800" b="1" dirty="0"/>
          </a:p>
        </p:txBody>
      </p:sp>
      <p:sp>
        <p:nvSpPr>
          <p:cNvPr id="10" name="TextBox 9"/>
          <p:cNvSpPr txBox="1"/>
          <p:nvPr/>
        </p:nvSpPr>
        <p:spPr>
          <a:xfrm>
            <a:off x="1857356" y="3786190"/>
            <a:ext cx="6643734" cy="523220"/>
          </a:xfrm>
          <a:prstGeom prst="rect">
            <a:avLst/>
          </a:prstGeom>
          <a:solidFill>
            <a:schemeClr val="accent3">
              <a:lumMod val="40000"/>
              <a:lumOff val="60000"/>
            </a:schemeClr>
          </a:solidFill>
        </p:spPr>
        <p:txBody>
          <a:bodyPr wrap="square" rtlCol="0">
            <a:spAutoFit/>
          </a:bodyPr>
          <a:lstStyle/>
          <a:p>
            <a:r>
              <a:rPr lang="en-TT" sz="2800" b="1" dirty="0" smtClean="0"/>
              <a:t>2003- CEE to SEA </a:t>
            </a:r>
            <a:r>
              <a:rPr lang="en-TT" sz="2800" b="1" dirty="0"/>
              <a:t>(</a:t>
            </a:r>
            <a:r>
              <a:rPr lang="en-TT" sz="2800" b="1" dirty="0" smtClean="0"/>
              <a:t>Components reduced)</a:t>
            </a:r>
            <a:endParaRPr lang="en-GB" sz="2800" b="1" dirty="0"/>
          </a:p>
        </p:txBody>
      </p:sp>
      <p:sp>
        <p:nvSpPr>
          <p:cNvPr id="11" name="TextBox 10"/>
          <p:cNvSpPr txBox="1"/>
          <p:nvPr/>
        </p:nvSpPr>
        <p:spPr>
          <a:xfrm>
            <a:off x="1785918" y="4643446"/>
            <a:ext cx="6643734" cy="523220"/>
          </a:xfrm>
          <a:prstGeom prst="rect">
            <a:avLst/>
          </a:prstGeom>
          <a:solidFill>
            <a:schemeClr val="accent3">
              <a:lumMod val="40000"/>
              <a:lumOff val="60000"/>
            </a:schemeClr>
          </a:solidFill>
        </p:spPr>
        <p:txBody>
          <a:bodyPr wrap="square" rtlCol="0">
            <a:spAutoFit/>
          </a:bodyPr>
          <a:lstStyle/>
          <a:p>
            <a:r>
              <a:rPr lang="en-TT" sz="2800" b="1" dirty="0" smtClean="0"/>
              <a:t>2004- CAPE implemented nationally</a:t>
            </a:r>
            <a:endParaRPr lang="en-GB" sz="2800" b="1" dirty="0"/>
          </a:p>
        </p:txBody>
      </p:sp>
      <p:sp>
        <p:nvSpPr>
          <p:cNvPr id="12" name="TextBox 11"/>
          <p:cNvSpPr txBox="1"/>
          <p:nvPr/>
        </p:nvSpPr>
        <p:spPr>
          <a:xfrm>
            <a:off x="142844" y="1571612"/>
            <a:ext cx="1785950" cy="1200329"/>
          </a:xfrm>
          <a:prstGeom prst="rect">
            <a:avLst/>
          </a:prstGeom>
          <a:solidFill>
            <a:schemeClr val="accent1">
              <a:lumMod val="40000"/>
              <a:lumOff val="60000"/>
            </a:schemeClr>
          </a:solidFill>
        </p:spPr>
        <p:txBody>
          <a:bodyPr wrap="square" rtlCol="0">
            <a:spAutoFit/>
          </a:bodyPr>
          <a:lstStyle/>
          <a:p>
            <a:r>
              <a:rPr lang="en-TT" dirty="0" smtClean="0"/>
              <a:t>Greater emphasis on multimodal assessment and critical thinking</a:t>
            </a:r>
            <a:endParaRPr lang="en-GB" dirty="0"/>
          </a:p>
        </p:txBody>
      </p:sp>
      <p:sp>
        <p:nvSpPr>
          <p:cNvPr id="13" name="TextBox 12"/>
          <p:cNvSpPr txBox="1"/>
          <p:nvPr/>
        </p:nvSpPr>
        <p:spPr>
          <a:xfrm>
            <a:off x="142844" y="3857628"/>
            <a:ext cx="1785950" cy="646331"/>
          </a:xfrm>
          <a:prstGeom prst="rect">
            <a:avLst/>
          </a:prstGeom>
          <a:solidFill>
            <a:schemeClr val="accent1">
              <a:lumMod val="40000"/>
              <a:lumOff val="60000"/>
            </a:schemeClr>
          </a:solidFill>
        </p:spPr>
        <p:txBody>
          <a:bodyPr wrap="square" rtlCol="0">
            <a:spAutoFit/>
          </a:bodyPr>
          <a:lstStyle/>
          <a:p>
            <a:r>
              <a:rPr lang="en-TT" dirty="0" smtClean="0"/>
              <a:t>Literacy focus and CRs used</a:t>
            </a:r>
            <a:endParaRPr lang="en-GB" dirty="0"/>
          </a:p>
        </p:txBody>
      </p:sp>
      <p:sp>
        <p:nvSpPr>
          <p:cNvPr id="14" name="TextBox 13"/>
          <p:cNvSpPr txBox="1"/>
          <p:nvPr/>
        </p:nvSpPr>
        <p:spPr>
          <a:xfrm>
            <a:off x="3000364" y="5357826"/>
            <a:ext cx="5857916" cy="1200329"/>
          </a:xfrm>
          <a:prstGeom prst="rect">
            <a:avLst/>
          </a:prstGeom>
          <a:noFill/>
        </p:spPr>
        <p:txBody>
          <a:bodyPr wrap="square" rtlCol="0">
            <a:spAutoFit/>
          </a:bodyPr>
          <a:lstStyle/>
          <a:p>
            <a:r>
              <a:rPr lang="en-TT" sz="3600" b="1" dirty="0" smtClean="0">
                <a:effectLst>
                  <a:outerShdw blurRad="38100" dist="38100" dir="2700000" algn="tl">
                    <a:srgbClr val="000000">
                      <a:alpha val="43137"/>
                    </a:srgbClr>
                  </a:outerShdw>
                </a:effectLst>
              </a:rPr>
              <a:t>Public Examinations Timeline in Trinidad and Tobago</a:t>
            </a:r>
            <a:endParaRPr lang="en-GB" sz="3600" b="1" dirty="0">
              <a:effectLst>
                <a:outerShdw blurRad="38100" dist="38100" dir="2700000" algn="tl">
                  <a:srgbClr val="000000">
                    <a:alpha val="43137"/>
                  </a:srgbClr>
                </a:outerShdw>
              </a:effectLst>
            </a:endParaRPr>
          </a:p>
        </p:txBody>
      </p:sp>
      <p:sp>
        <p:nvSpPr>
          <p:cNvPr id="15" name="Rectangle 14"/>
          <p:cNvSpPr/>
          <p:nvPr/>
        </p:nvSpPr>
        <p:spPr>
          <a:xfrm>
            <a:off x="357158" y="5143512"/>
            <a:ext cx="5481437" cy="369332"/>
          </a:xfrm>
          <a:prstGeom prst="rect">
            <a:avLst/>
          </a:prstGeom>
        </p:spPr>
        <p:txBody>
          <a:bodyPr wrap="none">
            <a:spAutoFit/>
          </a:bodyPr>
          <a:lstStyle/>
          <a:p>
            <a:r>
              <a:rPr lang="en-TT" dirty="0" smtClean="0"/>
              <a:t>Tensions between international and national examination bodies</a:t>
            </a:r>
            <a:endParaRPr lang="en-GB" dirty="0"/>
          </a:p>
        </p:txBody>
      </p:sp>
    </p:spTree>
    <p:extLst>
      <p:ext uri="{BB962C8B-B14F-4D97-AF65-F5344CB8AC3E}">
        <p14:creationId xmlns:p14="http://schemas.microsoft.com/office/powerpoint/2010/main" val="1600373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2844" y="274638"/>
            <a:ext cx="8715436" cy="1143000"/>
          </a:xfrm>
          <a:solidFill>
            <a:schemeClr val="accent1">
              <a:lumMod val="20000"/>
              <a:lumOff val="80000"/>
            </a:schemeClr>
          </a:solidFill>
        </p:spPr>
        <p:txBody>
          <a:bodyPr>
            <a:normAutofit fontScale="90000"/>
          </a:bodyPr>
          <a:lstStyle/>
          <a:p>
            <a:pPr algn="ctr"/>
            <a:r>
              <a:rPr lang="en-US" b="1" dirty="0" smtClean="0"/>
              <a:t>Some Common Issues </a:t>
            </a:r>
            <a:r>
              <a:rPr lang="en-US" sz="4000" b="1" dirty="0" smtClean="0"/>
              <a:t>in Public Examination  </a:t>
            </a:r>
            <a:r>
              <a:rPr lang="en-US" sz="4000" b="1" dirty="0"/>
              <a:t>Systems</a:t>
            </a:r>
          </a:p>
        </p:txBody>
      </p:sp>
      <p:sp>
        <p:nvSpPr>
          <p:cNvPr id="26627" name="Rectangle 3"/>
          <p:cNvSpPr>
            <a:spLocks noGrp="1" noChangeArrowheads="1"/>
          </p:cNvSpPr>
          <p:nvPr>
            <p:ph type="body" idx="1"/>
          </p:nvPr>
        </p:nvSpPr>
        <p:spPr>
          <a:xfrm>
            <a:off x="1187624" y="1484784"/>
            <a:ext cx="6923112" cy="5053026"/>
          </a:xfrm>
          <a:solidFill>
            <a:schemeClr val="bg2">
              <a:lumMod val="20000"/>
              <a:lumOff val="80000"/>
            </a:schemeClr>
          </a:solidFill>
        </p:spPr>
        <p:txBody>
          <a:bodyPr>
            <a:normAutofit/>
          </a:bodyPr>
          <a:lstStyle/>
          <a:p>
            <a:pPr>
              <a:lnSpc>
                <a:spcPct val="90000"/>
              </a:lnSpc>
            </a:pPr>
            <a:r>
              <a:rPr lang="en-US" sz="2800" b="1" dirty="0" smtClean="0">
                <a:solidFill>
                  <a:srgbClr val="CC0000"/>
                </a:solidFill>
              </a:rPr>
              <a:t>Fairness/Bias/Construct-Irrelevant Variance/ Validity</a:t>
            </a:r>
            <a:endParaRPr lang="en-US" sz="2800" b="1" dirty="0">
              <a:solidFill>
                <a:srgbClr val="CC0000"/>
              </a:solidFill>
            </a:endParaRPr>
          </a:p>
          <a:p>
            <a:pPr>
              <a:lnSpc>
                <a:spcPct val="90000"/>
              </a:lnSpc>
            </a:pPr>
            <a:r>
              <a:rPr lang="en-US" sz="2800" b="1" dirty="0" smtClean="0">
                <a:solidFill>
                  <a:srgbClr val="CC0000"/>
                </a:solidFill>
              </a:rPr>
              <a:t>Consequences/Impact</a:t>
            </a:r>
            <a:endParaRPr lang="en-US" sz="2800" b="1" dirty="0">
              <a:solidFill>
                <a:srgbClr val="CC0000"/>
              </a:solidFill>
            </a:endParaRPr>
          </a:p>
          <a:p>
            <a:pPr>
              <a:lnSpc>
                <a:spcPct val="90000"/>
              </a:lnSpc>
            </a:pPr>
            <a:r>
              <a:rPr lang="en-US" sz="2800" b="1" dirty="0">
                <a:solidFill>
                  <a:srgbClr val="CC0000"/>
                </a:solidFill>
              </a:rPr>
              <a:t>Portability of </a:t>
            </a:r>
            <a:r>
              <a:rPr lang="en-US" sz="2800" b="1" dirty="0" smtClean="0">
                <a:solidFill>
                  <a:srgbClr val="CC0000"/>
                </a:solidFill>
              </a:rPr>
              <a:t>Qualifications/ Globalization</a:t>
            </a:r>
          </a:p>
          <a:p>
            <a:pPr>
              <a:lnSpc>
                <a:spcPct val="90000"/>
              </a:lnSpc>
            </a:pPr>
            <a:r>
              <a:rPr lang="en-US" sz="2800" b="1" dirty="0" smtClean="0">
                <a:solidFill>
                  <a:srgbClr val="CC0000"/>
                </a:solidFill>
              </a:rPr>
              <a:t>Standards/Grades/Marking/Moderation</a:t>
            </a:r>
            <a:endParaRPr lang="en-US" sz="2800" b="1" dirty="0">
              <a:solidFill>
                <a:srgbClr val="CC0000"/>
              </a:solidFill>
            </a:endParaRPr>
          </a:p>
          <a:p>
            <a:pPr>
              <a:lnSpc>
                <a:spcPct val="90000"/>
              </a:lnSpc>
            </a:pPr>
            <a:r>
              <a:rPr lang="en-US" sz="2800" b="1" dirty="0" smtClean="0">
                <a:solidFill>
                  <a:srgbClr val="CC0000"/>
                </a:solidFill>
              </a:rPr>
              <a:t>Legitimacy/ Transparency</a:t>
            </a:r>
            <a:endParaRPr lang="en-US" sz="2800" b="1" dirty="0">
              <a:solidFill>
                <a:srgbClr val="CC0000"/>
              </a:solidFill>
            </a:endParaRPr>
          </a:p>
          <a:p>
            <a:pPr>
              <a:lnSpc>
                <a:spcPct val="90000"/>
              </a:lnSpc>
            </a:pPr>
            <a:r>
              <a:rPr lang="en-US" sz="2800" b="1" dirty="0" smtClean="0">
                <a:solidFill>
                  <a:srgbClr val="CC0000"/>
                </a:solidFill>
              </a:rPr>
              <a:t>Equivalence/Comparability</a:t>
            </a:r>
            <a:endParaRPr lang="en-US" sz="2800" b="1" dirty="0">
              <a:solidFill>
                <a:srgbClr val="CC0000"/>
              </a:solidFill>
            </a:endParaRPr>
          </a:p>
          <a:p>
            <a:pPr>
              <a:lnSpc>
                <a:spcPct val="90000"/>
              </a:lnSpc>
            </a:pPr>
            <a:r>
              <a:rPr lang="en-US" sz="2800" b="1" dirty="0" smtClean="0">
                <a:solidFill>
                  <a:srgbClr val="CC0000"/>
                </a:solidFill>
              </a:rPr>
              <a:t>Reliability/Raters/Rating</a:t>
            </a:r>
            <a:endParaRPr lang="en-US" sz="2800" b="1" dirty="0">
              <a:solidFill>
                <a:srgbClr val="CC0000"/>
              </a:solidFill>
            </a:endParaRPr>
          </a:p>
          <a:p>
            <a:pPr>
              <a:lnSpc>
                <a:spcPct val="90000"/>
              </a:lnSpc>
            </a:pPr>
            <a:r>
              <a:rPr lang="en-US" sz="2800" b="1" dirty="0" smtClean="0">
                <a:solidFill>
                  <a:srgbClr val="CC0000"/>
                </a:solidFill>
              </a:rPr>
              <a:t>Overload/Timing/Emphasis</a:t>
            </a:r>
            <a:endParaRPr lang="en-US" sz="2800" b="1" dirty="0">
              <a:solidFill>
                <a:srgbClr val="CC0000"/>
              </a:solidFill>
            </a:endParaRPr>
          </a:p>
          <a:p>
            <a:pPr>
              <a:lnSpc>
                <a:spcPct val="90000"/>
              </a:lnSpc>
            </a:pPr>
            <a:r>
              <a:rPr lang="en-US" sz="2800" b="1" dirty="0">
                <a:solidFill>
                  <a:srgbClr val="CC0000"/>
                </a:solidFill>
              </a:rPr>
              <a:t>Academic Cheating</a:t>
            </a:r>
          </a:p>
          <a:p>
            <a:pPr>
              <a:lnSpc>
                <a:spcPct val="90000"/>
              </a:lnSpc>
            </a:pPr>
            <a:endParaRPr lang="en-US" sz="2800" b="1" dirty="0">
              <a:solidFill>
                <a:srgbClr val="CC0000"/>
              </a:solidFill>
            </a:endParaRPr>
          </a:p>
        </p:txBody>
      </p:sp>
    </p:spTree>
    <p:extLst>
      <p:ext uri="{BB962C8B-B14F-4D97-AF65-F5344CB8AC3E}">
        <p14:creationId xmlns:p14="http://schemas.microsoft.com/office/powerpoint/2010/main" val="3285457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TT" dirty="0" smtClean="0"/>
              <a:t>Roles</a:t>
            </a:r>
            <a:endParaRPr lang="en-GB" dirty="0"/>
          </a:p>
        </p:txBody>
      </p:sp>
      <p:pic>
        <p:nvPicPr>
          <p:cNvPr id="5" name="Picture 4" descr="testfear1-216x300.gif"/>
          <p:cNvPicPr>
            <a:picLocks noChangeAspect="1"/>
          </p:cNvPicPr>
          <p:nvPr/>
        </p:nvPicPr>
        <p:blipFill>
          <a:blip r:embed="rId3" cstate="print"/>
          <a:stretch>
            <a:fillRect/>
          </a:stretch>
        </p:blipFill>
        <p:spPr>
          <a:xfrm>
            <a:off x="3000364" y="1500174"/>
            <a:ext cx="3286148" cy="4564094"/>
          </a:xfrm>
          <a:prstGeom prst="rect">
            <a:avLst/>
          </a:prstGeom>
        </p:spPr>
      </p:pic>
    </p:spTree>
    <p:extLst>
      <p:ext uri="{BB962C8B-B14F-4D97-AF65-F5344CB8AC3E}">
        <p14:creationId xmlns:p14="http://schemas.microsoft.com/office/powerpoint/2010/main" val="2881273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323528" y="274638"/>
            <a:ext cx="8363272" cy="1143000"/>
          </a:xfrm>
        </p:spPr>
        <p:txBody>
          <a:bodyPr>
            <a:normAutofit/>
          </a:bodyPr>
          <a:lstStyle/>
          <a:p>
            <a:r>
              <a:rPr lang="en-US" dirty="0"/>
              <a:t>On classroom </a:t>
            </a:r>
            <a:r>
              <a:rPr lang="en-US" dirty="0" smtClean="0"/>
              <a:t>assessment and roles</a:t>
            </a:r>
            <a:endParaRPr lang="en-US" dirty="0"/>
          </a:p>
        </p:txBody>
      </p:sp>
      <p:sp>
        <p:nvSpPr>
          <p:cNvPr id="493571" name="Rectangle 3"/>
          <p:cNvSpPr>
            <a:spLocks noGrp="1" noChangeArrowheads="1"/>
          </p:cNvSpPr>
          <p:nvPr>
            <p:ph type="body" idx="1"/>
          </p:nvPr>
        </p:nvSpPr>
        <p:spPr/>
        <p:txBody>
          <a:bodyPr/>
          <a:lstStyle/>
          <a:p>
            <a:r>
              <a:rPr lang="en-US" sz="3600">
                <a:solidFill>
                  <a:srgbClr val="000000"/>
                </a:solidFill>
              </a:rPr>
              <a:t>Assessment in the classroom may be</a:t>
            </a:r>
          </a:p>
          <a:p>
            <a:pPr lvl="1"/>
            <a:r>
              <a:rPr lang="en-US" sz="3900"/>
              <a:t>formative (</a:t>
            </a:r>
            <a:r>
              <a:rPr lang="en-US" sz="3900">
                <a:solidFill>
                  <a:srgbClr val="9B0D2F"/>
                </a:solidFill>
              </a:rPr>
              <a:t>used to promote learning</a:t>
            </a:r>
            <a:r>
              <a:rPr lang="en-US" sz="3900"/>
              <a:t>)</a:t>
            </a:r>
          </a:p>
          <a:p>
            <a:pPr lvl="1"/>
            <a:r>
              <a:rPr lang="en-US" sz="3900"/>
              <a:t>diagnostic (</a:t>
            </a:r>
            <a:r>
              <a:rPr lang="en-US" sz="3900">
                <a:solidFill>
                  <a:srgbClr val="990000"/>
                </a:solidFill>
              </a:rPr>
              <a:t>used to remediate</a:t>
            </a:r>
            <a:r>
              <a:rPr lang="en-US" sz="3900"/>
              <a:t>)</a:t>
            </a:r>
          </a:p>
          <a:p>
            <a:pPr lvl="1"/>
            <a:r>
              <a:rPr lang="en-US" sz="3900"/>
              <a:t>summative (</a:t>
            </a:r>
            <a:r>
              <a:rPr lang="en-US" sz="3900">
                <a:solidFill>
                  <a:srgbClr val="9B0D2F"/>
                </a:solidFill>
              </a:rPr>
              <a:t>used to measure student learning</a:t>
            </a:r>
            <a:r>
              <a:rPr lang="en-US" sz="3900"/>
              <a:t>).</a:t>
            </a:r>
          </a:p>
          <a:p>
            <a:endParaRPr lang="en-US" sz="3600"/>
          </a:p>
        </p:txBody>
      </p:sp>
    </p:spTree>
    <p:extLst>
      <p:ext uri="{BB962C8B-B14F-4D97-AF65-F5344CB8AC3E}">
        <p14:creationId xmlns:p14="http://schemas.microsoft.com/office/powerpoint/2010/main" val="353956361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en-US"/>
              <a:t>Definitions</a:t>
            </a:r>
          </a:p>
        </p:txBody>
      </p:sp>
      <p:sp>
        <p:nvSpPr>
          <p:cNvPr id="494595" name="Rectangle 3"/>
          <p:cNvSpPr>
            <a:spLocks noGrp="1" noChangeArrowheads="1"/>
          </p:cNvSpPr>
          <p:nvPr>
            <p:ph type="body" idx="1"/>
          </p:nvPr>
        </p:nvSpPr>
        <p:spPr/>
        <p:txBody>
          <a:bodyPr/>
          <a:lstStyle/>
          <a:p>
            <a:r>
              <a:rPr lang="en-US">
                <a:solidFill>
                  <a:srgbClr val="9B0D2F"/>
                </a:solidFill>
              </a:rPr>
              <a:t>Formative Assessment is</a:t>
            </a:r>
          </a:p>
          <a:p>
            <a:pPr lvl="1"/>
            <a:r>
              <a:rPr lang="en-US" sz="3000"/>
              <a:t>A process in which data is collected on the degree to which students know or are able to do a given learning task, and which identifies the part of the task that the student does not know or is unable to do. Feedback as a part of the process is used to suggest future steps for teaching and learning.</a:t>
            </a:r>
            <a:r>
              <a:rPr lang="en-US"/>
              <a:t> </a:t>
            </a:r>
          </a:p>
          <a:p>
            <a:endParaRPr lang="en-US"/>
          </a:p>
        </p:txBody>
      </p:sp>
    </p:spTree>
    <p:extLst>
      <p:ext uri="{BB962C8B-B14F-4D97-AF65-F5344CB8AC3E}">
        <p14:creationId xmlns:p14="http://schemas.microsoft.com/office/powerpoint/2010/main" val="124021621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en-US"/>
              <a:t>Definitions</a:t>
            </a:r>
          </a:p>
        </p:txBody>
      </p:sp>
      <p:sp>
        <p:nvSpPr>
          <p:cNvPr id="495619" name="Rectangle 3"/>
          <p:cNvSpPr>
            <a:spLocks noGrp="1" noChangeArrowheads="1"/>
          </p:cNvSpPr>
          <p:nvPr>
            <p:ph type="body" idx="1"/>
          </p:nvPr>
        </p:nvSpPr>
        <p:spPr/>
        <p:txBody>
          <a:bodyPr>
            <a:normAutofit/>
          </a:bodyPr>
          <a:lstStyle/>
          <a:p>
            <a:pPr>
              <a:lnSpc>
                <a:spcPct val="90000"/>
              </a:lnSpc>
            </a:pPr>
            <a:r>
              <a:rPr lang="en-US" dirty="0">
                <a:solidFill>
                  <a:srgbClr val="9B0D2F"/>
                </a:solidFill>
              </a:rPr>
              <a:t>Summative Assessment</a:t>
            </a:r>
          </a:p>
          <a:p>
            <a:pPr lvl="1">
              <a:lnSpc>
                <a:spcPct val="90000"/>
              </a:lnSpc>
            </a:pPr>
            <a:r>
              <a:rPr lang="en-US" sz="3500" dirty="0"/>
              <a:t>Is the process of making a judgment of student learning at the conclusion of a unit or units of instruction, or an activity or plan to determine student skills and knowledge, or the effectiveness of a plan,  or an activity.</a:t>
            </a:r>
          </a:p>
          <a:p>
            <a:pPr>
              <a:lnSpc>
                <a:spcPct val="90000"/>
              </a:lnSpc>
            </a:pPr>
            <a:endParaRPr lang="en-US" dirty="0"/>
          </a:p>
        </p:txBody>
      </p:sp>
    </p:spTree>
    <p:extLst>
      <p:ext uri="{BB962C8B-B14F-4D97-AF65-F5344CB8AC3E}">
        <p14:creationId xmlns:p14="http://schemas.microsoft.com/office/powerpoint/2010/main" val="174067428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a:t>On classroom assessment</a:t>
            </a:r>
          </a:p>
        </p:txBody>
      </p:sp>
      <p:sp>
        <p:nvSpPr>
          <p:cNvPr id="496643" name="Rectangle 3"/>
          <p:cNvSpPr>
            <a:spLocks noGrp="1" noChangeArrowheads="1"/>
          </p:cNvSpPr>
          <p:nvPr>
            <p:ph type="body" idx="1"/>
          </p:nvPr>
        </p:nvSpPr>
        <p:spPr/>
        <p:txBody>
          <a:bodyPr/>
          <a:lstStyle/>
          <a:p>
            <a:r>
              <a:rPr lang="en-US"/>
              <a:t>The critical distinction  between assessment “for” and “of” learning is the basis of much recent theory and research, with the emergence of </a:t>
            </a:r>
            <a:r>
              <a:rPr lang="en-US">
                <a:solidFill>
                  <a:srgbClr val="9B0D2F"/>
                </a:solidFill>
              </a:rPr>
              <a:t>assessment for learning</a:t>
            </a:r>
            <a:r>
              <a:rPr lang="en-US"/>
              <a:t> (also called </a:t>
            </a:r>
            <a:r>
              <a:rPr lang="en-US" u="sng"/>
              <a:t>embedded assessment</a:t>
            </a:r>
            <a:r>
              <a:rPr lang="en-US"/>
              <a:t> and </a:t>
            </a:r>
            <a:r>
              <a:rPr lang="en-US" u="sng"/>
              <a:t>assessment to promote learning</a:t>
            </a:r>
            <a:r>
              <a:rPr lang="en-US"/>
              <a:t>) as the key lynch pin in reforming teaching, learning and assessment.</a:t>
            </a:r>
          </a:p>
          <a:p>
            <a:endParaRPr lang="en-US"/>
          </a:p>
        </p:txBody>
      </p:sp>
      <p:sp>
        <p:nvSpPr>
          <p:cNvPr id="4" name="Oval 3"/>
          <p:cNvSpPr/>
          <p:nvPr/>
        </p:nvSpPr>
        <p:spPr>
          <a:xfrm>
            <a:off x="251520" y="260648"/>
            <a:ext cx="1512168"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dirty="0" err="1" smtClean="0"/>
              <a:t>TTASCD</a:t>
            </a:r>
            <a:endParaRPr lang="en-GB" dirty="0"/>
          </a:p>
        </p:txBody>
      </p:sp>
    </p:spTree>
    <p:extLst>
      <p:ext uri="{BB962C8B-B14F-4D97-AF65-F5344CB8AC3E}">
        <p14:creationId xmlns:p14="http://schemas.microsoft.com/office/powerpoint/2010/main" val="399145632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Formats</a:t>
            </a:r>
            <a:endParaRPr lang="en-GB" dirty="0"/>
          </a:p>
        </p:txBody>
      </p:sp>
      <p:pic>
        <p:nvPicPr>
          <p:cNvPr id="4" name="Picture 3" descr="finals-300x297.jpg"/>
          <p:cNvPicPr>
            <a:picLocks noChangeAspect="1"/>
          </p:cNvPicPr>
          <p:nvPr/>
        </p:nvPicPr>
        <p:blipFill>
          <a:blip r:embed="rId3" cstate="print"/>
          <a:stretch>
            <a:fillRect/>
          </a:stretch>
        </p:blipFill>
        <p:spPr>
          <a:xfrm>
            <a:off x="2000232" y="1428736"/>
            <a:ext cx="5072098" cy="5021377"/>
          </a:xfrm>
          <a:prstGeom prst="rect">
            <a:avLst/>
          </a:prstGeom>
        </p:spPr>
      </p:pic>
    </p:spTree>
    <p:extLst>
      <p:ext uri="{BB962C8B-B14F-4D97-AF65-F5344CB8AC3E}">
        <p14:creationId xmlns:p14="http://schemas.microsoft.com/office/powerpoint/2010/main" val="1181305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n-US"/>
              <a:t>Assessment formats</a:t>
            </a:r>
          </a:p>
        </p:txBody>
      </p:sp>
      <p:sp>
        <p:nvSpPr>
          <p:cNvPr id="518147" name="Rectangle 3"/>
          <p:cNvSpPr>
            <a:spLocks noGrp="1" noChangeArrowheads="1"/>
          </p:cNvSpPr>
          <p:nvPr>
            <p:ph type="body" idx="1"/>
          </p:nvPr>
        </p:nvSpPr>
        <p:spPr>
          <a:xfrm>
            <a:off x="457200" y="1412776"/>
            <a:ext cx="8229600" cy="4713387"/>
          </a:xfrm>
        </p:spPr>
        <p:txBody>
          <a:bodyPr/>
          <a:lstStyle/>
          <a:p>
            <a:r>
              <a:rPr lang="en-US" dirty="0"/>
              <a:t>There are three </a:t>
            </a:r>
            <a:r>
              <a:rPr lang="en-US" dirty="0" smtClean="0"/>
              <a:t>assessment </a:t>
            </a:r>
            <a:r>
              <a:rPr lang="en-US" dirty="0"/>
              <a:t>formats:</a:t>
            </a:r>
          </a:p>
          <a:p>
            <a:r>
              <a:rPr lang="en-US" u="sng" dirty="0">
                <a:solidFill>
                  <a:srgbClr val="990000"/>
                </a:solidFill>
              </a:rPr>
              <a:t>Assessment Format		</a:t>
            </a:r>
            <a:r>
              <a:rPr lang="en-US" u="sng" dirty="0" smtClean="0">
                <a:solidFill>
                  <a:srgbClr val="990000"/>
                </a:solidFill>
              </a:rPr>
              <a:t>	Examples</a:t>
            </a:r>
            <a:endParaRPr lang="en-US" u="sng" dirty="0">
              <a:solidFill>
                <a:srgbClr val="990000"/>
              </a:solidFill>
            </a:endParaRPr>
          </a:p>
          <a:p>
            <a:pPr lvl="1"/>
            <a:r>
              <a:rPr lang="en-US" sz="3200" dirty="0">
                <a:solidFill>
                  <a:srgbClr val="990000"/>
                </a:solidFill>
              </a:rPr>
              <a:t>Selected Response		</a:t>
            </a:r>
            <a:r>
              <a:rPr lang="en-US" sz="3200" dirty="0" err="1">
                <a:solidFill>
                  <a:srgbClr val="990000"/>
                </a:solidFill>
              </a:rPr>
              <a:t>MCQs</a:t>
            </a:r>
            <a:endParaRPr lang="en-US" sz="3200" dirty="0">
              <a:solidFill>
                <a:srgbClr val="990000"/>
              </a:solidFill>
            </a:endParaRPr>
          </a:p>
          <a:p>
            <a:pPr lvl="1"/>
            <a:r>
              <a:rPr lang="en-US" sz="3200" dirty="0">
                <a:solidFill>
                  <a:srgbClr val="990000"/>
                </a:solidFill>
              </a:rPr>
              <a:t>Constructed Response	</a:t>
            </a:r>
            <a:r>
              <a:rPr lang="en-US" sz="3200" dirty="0" smtClean="0">
                <a:solidFill>
                  <a:srgbClr val="990000"/>
                </a:solidFill>
              </a:rPr>
              <a:t>	</a:t>
            </a:r>
            <a:r>
              <a:rPr lang="en-US" sz="3200" dirty="0" err="1" smtClean="0">
                <a:solidFill>
                  <a:srgbClr val="990000"/>
                </a:solidFill>
              </a:rPr>
              <a:t>SAQs</a:t>
            </a:r>
            <a:r>
              <a:rPr lang="en-US" sz="3200" dirty="0">
                <a:solidFill>
                  <a:srgbClr val="990000"/>
                </a:solidFill>
              </a:rPr>
              <a:t>, 							Essays</a:t>
            </a:r>
          </a:p>
          <a:p>
            <a:pPr lvl="1"/>
            <a:r>
              <a:rPr lang="en-US" sz="3200" dirty="0">
                <a:solidFill>
                  <a:srgbClr val="990000"/>
                </a:solidFill>
              </a:rPr>
              <a:t>Performance Assessments	Portfolios, 						</a:t>
            </a:r>
            <a:r>
              <a:rPr lang="en-US" sz="3200" dirty="0" smtClean="0">
                <a:solidFill>
                  <a:srgbClr val="990000"/>
                </a:solidFill>
              </a:rPr>
              <a:t>	Projects</a:t>
            </a:r>
            <a:endParaRPr lang="en-US" sz="3200" dirty="0">
              <a:solidFill>
                <a:srgbClr val="990000"/>
              </a:solidFill>
            </a:endParaRPr>
          </a:p>
          <a:p>
            <a:endParaRPr lang="en-US" dirty="0">
              <a:solidFill>
                <a:srgbClr val="990000"/>
              </a:solidFill>
            </a:endParaRPr>
          </a:p>
        </p:txBody>
      </p:sp>
    </p:spTree>
    <p:extLst>
      <p:ext uri="{BB962C8B-B14F-4D97-AF65-F5344CB8AC3E}">
        <p14:creationId xmlns:p14="http://schemas.microsoft.com/office/powerpoint/2010/main" val="215238835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Definitions</a:t>
            </a:r>
            <a:endParaRPr lang="en-GB" dirty="0"/>
          </a:p>
        </p:txBody>
      </p:sp>
      <p:sp>
        <p:nvSpPr>
          <p:cNvPr id="3" name="Content Placeholder 2"/>
          <p:cNvSpPr>
            <a:spLocks noGrp="1"/>
          </p:cNvSpPr>
          <p:nvPr>
            <p:ph idx="1"/>
          </p:nvPr>
        </p:nvSpPr>
        <p:spPr/>
        <p:txBody>
          <a:bodyPr>
            <a:normAutofit fontScale="92500" lnSpcReduction="10000"/>
          </a:bodyPr>
          <a:lstStyle/>
          <a:p>
            <a:r>
              <a:rPr lang="en-US" dirty="0"/>
              <a:t>SELECTED RESPONSE ITEM/TASK- </a:t>
            </a:r>
            <a:r>
              <a:rPr lang="en-US" dirty="0">
                <a:solidFill>
                  <a:srgbClr val="990000"/>
                </a:solidFill>
              </a:rPr>
              <a:t>An exercise for which examinees must choose a response from an enumerated set </a:t>
            </a:r>
            <a:r>
              <a:rPr lang="en-US" dirty="0" smtClean="0">
                <a:solidFill>
                  <a:srgbClr val="990000"/>
                </a:solidFill>
              </a:rPr>
              <a:t>(e.g. </a:t>
            </a:r>
            <a:r>
              <a:rPr lang="en-US" dirty="0">
                <a:solidFill>
                  <a:srgbClr val="990000"/>
                </a:solidFill>
              </a:rPr>
              <a:t>multiple choice or matching) rather than create their own responses or products (as in performance assessment).</a:t>
            </a:r>
            <a:r>
              <a:rPr lang="en-US" dirty="0"/>
              <a:t> </a:t>
            </a:r>
          </a:p>
          <a:p>
            <a:r>
              <a:rPr lang="en-US" dirty="0" smtClean="0">
                <a:solidFill>
                  <a:srgbClr val="000000"/>
                </a:solidFill>
              </a:rPr>
              <a:t>CONSTRUCTED </a:t>
            </a:r>
            <a:r>
              <a:rPr lang="en-US" dirty="0">
                <a:solidFill>
                  <a:srgbClr val="000000"/>
                </a:solidFill>
              </a:rPr>
              <a:t>RESPONSE ITEM/TASK-</a:t>
            </a:r>
            <a:r>
              <a:rPr lang="en-US" dirty="0"/>
              <a:t> </a:t>
            </a:r>
            <a:r>
              <a:rPr lang="en-US" dirty="0">
                <a:solidFill>
                  <a:srgbClr val="990000"/>
                </a:solidFill>
              </a:rPr>
              <a:t>An exercise for which examinees must create their own responses or products (performance assessment) rather than choose a response from an enumerated set (multiple choice).</a:t>
            </a:r>
            <a:r>
              <a:rPr lang="en-US" dirty="0"/>
              <a:t> </a:t>
            </a:r>
          </a:p>
          <a:p>
            <a:endParaRPr lang="en-GB" dirty="0"/>
          </a:p>
        </p:txBody>
      </p:sp>
    </p:spTree>
    <p:extLst>
      <p:ext uri="{BB962C8B-B14F-4D97-AF65-F5344CB8AC3E}">
        <p14:creationId xmlns:p14="http://schemas.microsoft.com/office/powerpoint/2010/main" val="320288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01128897"/>
              </p:ext>
            </p:extLst>
          </p:nvPr>
        </p:nvGraphicFramePr>
        <p:xfrm>
          <a:off x="395534" y="44625"/>
          <a:ext cx="8424938" cy="6681722"/>
        </p:xfrm>
        <a:graphic>
          <a:graphicData uri="http://schemas.openxmlformats.org/drawingml/2006/table">
            <a:tbl>
              <a:tblPr firstRow="1" firstCol="1" bandRow="1">
                <a:tableStyleId>{5C22544A-7EE6-4342-B048-85BDC9FD1C3A}</a:tableStyleId>
              </a:tblPr>
              <a:tblGrid>
                <a:gridCol w="1069602"/>
                <a:gridCol w="1135049"/>
                <a:gridCol w="1251735"/>
                <a:gridCol w="4968552"/>
              </a:tblGrid>
              <a:tr h="277092">
                <a:tc>
                  <a:txBody>
                    <a:bodyPr/>
                    <a:lstStyle/>
                    <a:p>
                      <a:pPr>
                        <a:lnSpc>
                          <a:spcPct val="115000"/>
                        </a:lnSpc>
                        <a:spcAft>
                          <a:spcPts val="0"/>
                        </a:spcAft>
                      </a:pPr>
                      <a:r>
                        <a:rPr lang="en-GB" sz="1600" dirty="0">
                          <a:effectLst/>
                        </a:rPr>
                        <a:t>Week</a:t>
                      </a:r>
                      <a:endParaRPr lang="en-GB" sz="1600" dirty="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Date</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DAY</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TOPIC</a:t>
                      </a:r>
                      <a:endParaRPr lang="en-GB" sz="1600">
                        <a:effectLst/>
                        <a:latin typeface="Calibri"/>
                        <a:ea typeface="Calibri"/>
                        <a:cs typeface="Times New Roman"/>
                      </a:endParaRPr>
                    </a:p>
                  </a:txBody>
                  <a:tcPr marL="42167" marR="42167" marT="0" marB="0"/>
                </a:tc>
              </a:tr>
              <a:tr h="556335">
                <a:tc>
                  <a:txBody>
                    <a:bodyPr/>
                    <a:lstStyle/>
                    <a:p>
                      <a:pPr>
                        <a:lnSpc>
                          <a:spcPct val="115000"/>
                        </a:lnSpc>
                        <a:spcAft>
                          <a:spcPts val="0"/>
                        </a:spcAft>
                      </a:pPr>
                      <a:r>
                        <a:rPr lang="en-GB" sz="1600" dirty="0">
                          <a:effectLst/>
                        </a:rPr>
                        <a:t>Week 1</a:t>
                      </a:r>
                      <a:endParaRPr lang="en-GB" sz="1600" dirty="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24.01.14</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FRIDAY</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dirty="0">
                          <a:effectLst/>
                        </a:rPr>
                        <a:t>PAPER AND PENCIL ASSESSMENTS </a:t>
                      </a:r>
                      <a:r>
                        <a:rPr lang="en-GB" sz="1600" dirty="0" smtClean="0">
                          <a:effectLst/>
                        </a:rPr>
                        <a:t>–VARIETIES OF ASSESSMENT- </a:t>
                      </a:r>
                      <a:r>
                        <a:rPr lang="en-GB" sz="1600" dirty="0">
                          <a:effectLst/>
                        </a:rPr>
                        <a:t>ITEM TYPES /ITEM DEVELOPMENT</a:t>
                      </a:r>
                      <a:endParaRPr lang="en-GB" sz="1600" dirty="0">
                        <a:effectLst/>
                        <a:latin typeface="Calibri"/>
                        <a:ea typeface="Calibri"/>
                        <a:cs typeface="Times New Roman"/>
                      </a:endParaRPr>
                    </a:p>
                  </a:txBody>
                  <a:tcPr marL="42167" marR="42167" marT="0" marB="0"/>
                </a:tc>
              </a:tr>
              <a:tr h="339826">
                <a:tc>
                  <a:txBody>
                    <a:bodyPr/>
                    <a:lstStyle/>
                    <a:p>
                      <a:pPr>
                        <a:lnSpc>
                          <a:spcPct val="115000"/>
                        </a:lnSpc>
                        <a:spcAft>
                          <a:spcPts val="0"/>
                        </a:spcAft>
                      </a:pPr>
                      <a:r>
                        <a:rPr lang="en-GB" sz="1600">
                          <a:effectLst/>
                        </a:rPr>
                        <a:t>WEEK 1</a:t>
                      </a:r>
                      <a:endParaRPr lang="en-GB" sz="1600">
                        <a:effectLst/>
                        <a:latin typeface="Calibri"/>
                        <a:ea typeface="Calibri"/>
                        <a:cs typeface="Times New Roman"/>
                      </a:endParaRPr>
                    </a:p>
                  </a:txBody>
                  <a:tcPr marL="42167" marR="42167" marT="0" marB="0">
                    <a:solidFill>
                      <a:schemeClr val="bg2"/>
                    </a:solidFill>
                  </a:tcPr>
                </a:tc>
                <a:tc>
                  <a:txBody>
                    <a:bodyPr/>
                    <a:lstStyle/>
                    <a:p>
                      <a:pPr>
                        <a:lnSpc>
                          <a:spcPct val="115000"/>
                        </a:lnSpc>
                        <a:spcAft>
                          <a:spcPts val="0"/>
                        </a:spcAft>
                      </a:pPr>
                      <a:r>
                        <a:rPr lang="en-GB" sz="1600" dirty="0">
                          <a:effectLst/>
                        </a:rPr>
                        <a:t>28.01.14</a:t>
                      </a:r>
                      <a:endParaRPr lang="en-GB" sz="1600" dirty="0">
                        <a:effectLst/>
                        <a:latin typeface="Calibri"/>
                        <a:ea typeface="Calibri"/>
                        <a:cs typeface="Times New Roman"/>
                      </a:endParaRPr>
                    </a:p>
                  </a:txBody>
                  <a:tcPr marL="42167" marR="42167" marT="0" marB="0">
                    <a:solidFill>
                      <a:schemeClr val="bg2"/>
                    </a:solidFill>
                  </a:tcPr>
                </a:tc>
                <a:tc>
                  <a:txBody>
                    <a:bodyPr/>
                    <a:lstStyle/>
                    <a:p>
                      <a:pPr>
                        <a:lnSpc>
                          <a:spcPct val="115000"/>
                        </a:lnSpc>
                        <a:spcAft>
                          <a:spcPts val="0"/>
                        </a:spcAft>
                      </a:pPr>
                      <a:r>
                        <a:rPr lang="en-GB" sz="1600">
                          <a:effectLst/>
                        </a:rPr>
                        <a:t>MONDAY</a:t>
                      </a:r>
                      <a:endParaRPr lang="en-GB" sz="1600">
                        <a:effectLst/>
                        <a:latin typeface="Calibri"/>
                        <a:ea typeface="Calibri"/>
                        <a:cs typeface="Times New Roman"/>
                      </a:endParaRPr>
                    </a:p>
                  </a:txBody>
                  <a:tcPr marL="42167" marR="42167" marT="0" marB="0">
                    <a:solidFill>
                      <a:schemeClr val="bg2"/>
                    </a:solidFill>
                  </a:tcPr>
                </a:tc>
                <a:tc>
                  <a:txBody>
                    <a:bodyPr/>
                    <a:lstStyle/>
                    <a:p>
                      <a:pPr>
                        <a:lnSpc>
                          <a:spcPct val="115000"/>
                        </a:lnSpc>
                        <a:spcAft>
                          <a:spcPts val="0"/>
                        </a:spcAft>
                      </a:pPr>
                      <a:r>
                        <a:rPr lang="en-GB" sz="1600" dirty="0">
                          <a:effectLst/>
                        </a:rPr>
                        <a:t>TUTORIAL</a:t>
                      </a:r>
                      <a:endParaRPr lang="en-GB" sz="1600" dirty="0">
                        <a:effectLst/>
                        <a:latin typeface="Calibri"/>
                        <a:ea typeface="Calibri"/>
                        <a:cs typeface="Times New Roman"/>
                      </a:endParaRPr>
                    </a:p>
                  </a:txBody>
                  <a:tcPr marL="42167" marR="42167" marT="0" marB="0">
                    <a:solidFill>
                      <a:schemeClr val="bg2"/>
                    </a:solidFill>
                  </a:tcPr>
                </a:tc>
              </a:tr>
              <a:tr h="556335">
                <a:tc>
                  <a:txBody>
                    <a:bodyPr/>
                    <a:lstStyle/>
                    <a:p>
                      <a:pPr>
                        <a:lnSpc>
                          <a:spcPct val="115000"/>
                        </a:lnSpc>
                        <a:spcAft>
                          <a:spcPts val="0"/>
                        </a:spcAft>
                      </a:pPr>
                      <a:r>
                        <a:rPr lang="en-GB" sz="1600">
                          <a:effectLst/>
                        </a:rPr>
                        <a:t>Week 2</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30.01.14</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dirty="0">
                          <a:effectLst/>
                        </a:rPr>
                        <a:t>FRIDAY</a:t>
                      </a:r>
                      <a:endParaRPr lang="en-GB" sz="1600" dirty="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PAPER AND PENCIL ASSESSMENTS –/ITEM ANALYSIS/QUALITY</a:t>
                      </a:r>
                      <a:endParaRPr lang="en-GB" sz="1600">
                        <a:effectLst/>
                        <a:latin typeface="Calibri"/>
                        <a:ea typeface="Calibri"/>
                        <a:cs typeface="Times New Roman"/>
                      </a:endParaRPr>
                    </a:p>
                  </a:txBody>
                  <a:tcPr marL="42167" marR="42167" marT="0" marB="0"/>
                </a:tc>
              </a:tr>
              <a:tr h="646516">
                <a:tc>
                  <a:txBody>
                    <a:bodyPr/>
                    <a:lstStyle/>
                    <a:p>
                      <a:pPr>
                        <a:lnSpc>
                          <a:spcPct val="115000"/>
                        </a:lnSpc>
                        <a:spcAft>
                          <a:spcPts val="0"/>
                        </a:spcAft>
                      </a:pPr>
                      <a:r>
                        <a:rPr lang="en-GB" sz="1600">
                          <a:effectLst/>
                        </a:rPr>
                        <a:t>Week 3</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07.02.14</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dirty="0">
                          <a:effectLst/>
                        </a:rPr>
                        <a:t>FRIDAY</a:t>
                      </a:r>
                      <a:endParaRPr lang="en-GB" sz="1600" dirty="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PAPER AND PENCIL ASSESSMENTS –SUMMARIZING &amp; REPORTING TEST SCORES</a:t>
                      </a:r>
                      <a:endParaRPr lang="en-GB" sz="1600">
                        <a:effectLst/>
                        <a:latin typeface="Calibri"/>
                        <a:ea typeface="Calibri"/>
                        <a:cs typeface="Times New Roman"/>
                      </a:endParaRPr>
                    </a:p>
                  </a:txBody>
                  <a:tcPr marL="42167" marR="42167" marT="0" marB="0"/>
                </a:tc>
              </a:tr>
              <a:tr h="426704">
                <a:tc>
                  <a:txBody>
                    <a:bodyPr/>
                    <a:lstStyle/>
                    <a:p>
                      <a:pPr>
                        <a:lnSpc>
                          <a:spcPct val="115000"/>
                        </a:lnSpc>
                        <a:spcAft>
                          <a:spcPts val="0"/>
                        </a:spcAft>
                      </a:pPr>
                      <a:r>
                        <a:rPr lang="en-GB" sz="1600">
                          <a:effectLst/>
                        </a:rPr>
                        <a:t>Week 4</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08.02.14</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dirty="0">
                          <a:effectLst/>
                        </a:rPr>
                        <a:t>SATURDAY 1</a:t>
                      </a:r>
                      <a:endParaRPr lang="en-GB" sz="1600" dirty="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PAPER AND PENCIL ASSESSMENTS –ITEM ANALYSIS</a:t>
                      </a:r>
                      <a:endParaRPr lang="en-GB" sz="1600">
                        <a:effectLst/>
                        <a:latin typeface="Calibri"/>
                        <a:ea typeface="Calibri"/>
                        <a:cs typeface="Times New Roman"/>
                      </a:endParaRPr>
                    </a:p>
                  </a:txBody>
                  <a:tcPr marL="42167" marR="42167" marT="0" marB="0"/>
                </a:tc>
              </a:tr>
              <a:tr h="388620">
                <a:tc>
                  <a:txBody>
                    <a:bodyPr/>
                    <a:lstStyle/>
                    <a:p>
                      <a:pPr>
                        <a:lnSpc>
                          <a:spcPct val="115000"/>
                        </a:lnSpc>
                        <a:spcAft>
                          <a:spcPts val="0"/>
                        </a:spcAft>
                      </a:pPr>
                      <a:r>
                        <a:rPr lang="en-GB" sz="1600">
                          <a:effectLst/>
                        </a:rPr>
                        <a:t>Week 5</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dirty="0" smtClean="0">
                          <a:effectLst/>
                        </a:rPr>
                        <a:t>08.02.14</a:t>
                      </a:r>
                      <a:endParaRPr lang="en-GB" sz="1600" dirty="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SATURDAY 2</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dirty="0">
                          <a:effectLst/>
                        </a:rPr>
                        <a:t>PAPER AND PENCIL ASSESSMENTS –ITEM ANALYSIS</a:t>
                      </a:r>
                      <a:endParaRPr lang="en-GB" sz="1600" dirty="0">
                        <a:effectLst/>
                        <a:latin typeface="Calibri"/>
                        <a:ea typeface="Calibri"/>
                        <a:cs typeface="Times New Roman"/>
                      </a:endParaRPr>
                    </a:p>
                  </a:txBody>
                  <a:tcPr marL="42167" marR="42167" marT="0" marB="0"/>
                </a:tc>
              </a:tr>
              <a:tr h="426704">
                <a:tc>
                  <a:txBody>
                    <a:bodyPr/>
                    <a:lstStyle/>
                    <a:p>
                      <a:pPr>
                        <a:lnSpc>
                          <a:spcPct val="115000"/>
                        </a:lnSpc>
                        <a:spcAft>
                          <a:spcPts val="0"/>
                        </a:spcAft>
                      </a:pPr>
                      <a:r>
                        <a:rPr lang="en-GB" sz="1600">
                          <a:effectLst/>
                        </a:rPr>
                        <a:t>Week 6</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14.02.14</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FRIDAY</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dirty="0">
                          <a:effectLst/>
                        </a:rPr>
                        <a:t>PERFORMANCE ASSESSMENTS-DEFINITIONS/OVERVIEW</a:t>
                      </a:r>
                      <a:endParaRPr lang="en-GB" sz="1600" dirty="0">
                        <a:effectLst/>
                        <a:latin typeface="Calibri"/>
                        <a:ea typeface="Calibri"/>
                        <a:cs typeface="Times New Roman"/>
                      </a:endParaRPr>
                    </a:p>
                  </a:txBody>
                  <a:tcPr marL="42167" marR="42167" marT="0" marB="0"/>
                </a:tc>
              </a:tr>
              <a:tr h="426704">
                <a:tc>
                  <a:txBody>
                    <a:bodyPr/>
                    <a:lstStyle/>
                    <a:p>
                      <a:pPr>
                        <a:lnSpc>
                          <a:spcPct val="115000"/>
                        </a:lnSpc>
                        <a:spcAft>
                          <a:spcPts val="0"/>
                        </a:spcAft>
                      </a:pPr>
                      <a:r>
                        <a:rPr lang="en-GB" sz="1600">
                          <a:effectLst/>
                        </a:rPr>
                        <a:t>Week 7</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15.02.14</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SATURDAY 1</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dirty="0">
                          <a:effectLst/>
                        </a:rPr>
                        <a:t>PERFORMANCE ASSESSMENTS-CLASSROOM/FORMATIVE</a:t>
                      </a:r>
                      <a:endParaRPr lang="en-GB" sz="1600" dirty="0">
                        <a:effectLst/>
                        <a:latin typeface="Calibri"/>
                        <a:ea typeface="Calibri"/>
                        <a:cs typeface="Times New Roman"/>
                      </a:endParaRPr>
                    </a:p>
                  </a:txBody>
                  <a:tcPr marL="42167" marR="42167" marT="0" marB="0"/>
                </a:tc>
              </a:tr>
              <a:tr h="426704">
                <a:tc>
                  <a:txBody>
                    <a:bodyPr/>
                    <a:lstStyle/>
                    <a:p>
                      <a:pPr>
                        <a:lnSpc>
                          <a:spcPct val="115000"/>
                        </a:lnSpc>
                        <a:spcAft>
                          <a:spcPts val="0"/>
                        </a:spcAft>
                      </a:pPr>
                      <a:r>
                        <a:rPr lang="en-GB" sz="1600">
                          <a:effectLst/>
                        </a:rPr>
                        <a:t>Week 8</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21.02.14</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FRIDAY</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dirty="0">
                          <a:effectLst/>
                        </a:rPr>
                        <a:t>PERFORMANCE ASSESSMENTS-RUBRIC DEVELOPMENT</a:t>
                      </a:r>
                      <a:endParaRPr lang="en-GB" sz="1600" dirty="0">
                        <a:effectLst/>
                        <a:latin typeface="Calibri"/>
                        <a:ea typeface="Calibri"/>
                        <a:cs typeface="Times New Roman"/>
                      </a:endParaRPr>
                    </a:p>
                  </a:txBody>
                  <a:tcPr marL="42167" marR="42167" marT="0" marB="0"/>
                </a:tc>
              </a:tr>
              <a:tr h="378716">
                <a:tc>
                  <a:txBody>
                    <a:bodyPr/>
                    <a:lstStyle/>
                    <a:p>
                      <a:pPr>
                        <a:lnSpc>
                          <a:spcPct val="115000"/>
                        </a:lnSpc>
                        <a:spcAft>
                          <a:spcPts val="0"/>
                        </a:spcAft>
                      </a:pPr>
                      <a:r>
                        <a:rPr lang="en-GB" sz="1600">
                          <a:effectLst/>
                        </a:rPr>
                        <a:t>Week 9</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28.02.14</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FRIDAY</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dirty="0">
                          <a:effectLst/>
                        </a:rPr>
                        <a:t>PERFORMANCE ASSESSMENTS-QUALITY</a:t>
                      </a:r>
                      <a:endParaRPr lang="en-GB" sz="1600" dirty="0">
                        <a:effectLst/>
                        <a:latin typeface="Calibri"/>
                        <a:ea typeface="Calibri"/>
                        <a:cs typeface="Times New Roman"/>
                      </a:endParaRPr>
                    </a:p>
                  </a:txBody>
                  <a:tcPr marL="42167" marR="42167" marT="0" marB="0"/>
                </a:tc>
              </a:tr>
              <a:tr h="355773">
                <a:tc>
                  <a:txBody>
                    <a:bodyPr/>
                    <a:lstStyle/>
                    <a:p>
                      <a:pPr>
                        <a:lnSpc>
                          <a:spcPct val="115000"/>
                        </a:lnSpc>
                        <a:spcAft>
                          <a:spcPts val="0"/>
                        </a:spcAft>
                      </a:pPr>
                      <a:r>
                        <a:rPr lang="en-GB" sz="1600">
                          <a:effectLst/>
                        </a:rPr>
                        <a:t>Week 10</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07.03.14</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FRIDAY</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dirty="0">
                          <a:effectLst/>
                        </a:rPr>
                        <a:t>ISSUES-FORMATIVE </a:t>
                      </a:r>
                      <a:r>
                        <a:rPr lang="en-GB" sz="1600" dirty="0" err="1">
                          <a:effectLst/>
                        </a:rPr>
                        <a:t>ASESSMENT</a:t>
                      </a:r>
                      <a:endParaRPr lang="en-GB" sz="1600" dirty="0">
                        <a:effectLst/>
                        <a:latin typeface="Calibri"/>
                        <a:ea typeface="Calibri"/>
                        <a:cs typeface="Times New Roman"/>
                      </a:endParaRPr>
                    </a:p>
                  </a:txBody>
                  <a:tcPr marL="42167" marR="42167" marT="0" marB="0"/>
                </a:tc>
              </a:tr>
              <a:tr h="355773">
                <a:tc>
                  <a:txBody>
                    <a:bodyPr/>
                    <a:lstStyle/>
                    <a:p>
                      <a:pPr>
                        <a:lnSpc>
                          <a:spcPct val="115000"/>
                        </a:lnSpc>
                        <a:spcAft>
                          <a:spcPts val="0"/>
                        </a:spcAft>
                      </a:pPr>
                      <a:r>
                        <a:rPr lang="en-GB" sz="1600">
                          <a:effectLst/>
                        </a:rPr>
                        <a:t>Week 11</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14.03.14</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FRIDAY</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dirty="0">
                          <a:effectLst/>
                        </a:rPr>
                        <a:t>ISSUES-</a:t>
                      </a:r>
                      <a:r>
                        <a:rPr lang="en-GB" sz="1600" dirty="0" err="1">
                          <a:effectLst/>
                        </a:rPr>
                        <a:t>SBA</a:t>
                      </a:r>
                      <a:r>
                        <a:rPr lang="en-GB" sz="1600" dirty="0">
                          <a:effectLst/>
                        </a:rPr>
                        <a:t>, CAC, </a:t>
                      </a:r>
                      <a:r>
                        <a:rPr lang="en-GB" sz="1600" dirty="0" err="1">
                          <a:effectLst/>
                        </a:rPr>
                        <a:t>CVQS</a:t>
                      </a:r>
                      <a:endParaRPr lang="en-GB" sz="1600" dirty="0">
                        <a:effectLst/>
                        <a:latin typeface="Calibri"/>
                        <a:ea typeface="Calibri"/>
                        <a:cs typeface="Times New Roman"/>
                      </a:endParaRPr>
                    </a:p>
                  </a:txBody>
                  <a:tcPr marL="42167" marR="42167" marT="0" marB="0"/>
                </a:tc>
              </a:tr>
              <a:tr h="473170">
                <a:tc>
                  <a:txBody>
                    <a:bodyPr/>
                    <a:lstStyle/>
                    <a:p>
                      <a:pPr>
                        <a:lnSpc>
                          <a:spcPct val="115000"/>
                        </a:lnSpc>
                        <a:spcAft>
                          <a:spcPts val="0"/>
                        </a:spcAft>
                      </a:pPr>
                      <a:r>
                        <a:rPr lang="en-GB" sz="1600">
                          <a:effectLst/>
                        </a:rPr>
                        <a:t>Week 12</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21.03.14</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FRIDAY</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dirty="0">
                          <a:effectLst/>
                        </a:rPr>
                        <a:t>ISSUES-HIGH STAKES</a:t>
                      </a:r>
                      <a:endParaRPr lang="en-GB" sz="1600" dirty="0">
                        <a:effectLst/>
                        <a:latin typeface="Calibri"/>
                        <a:ea typeface="Calibri"/>
                        <a:cs typeface="Times New Roman"/>
                      </a:endParaRPr>
                    </a:p>
                  </a:txBody>
                  <a:tcPr marL="42167" marR="42167" marT="0" marB="0"/>
                </a:tc>
              </a:tr>
              <a:tr h="634432">
                <a:tc>
                  <a:txBody>
                    <a:bodyPr/>
                    <a:lstStyle/>
                    <a:p>
                      <a:pPr>
                        <a:lnSpc>
                          <a:spcPct val="115000"/>
                        </a:lnSpc>
                        <a:spcAft>
                          <a:spcPts val="0"/>
                        </a:spcAft>
                      </a:pPr>
                      <a:r>
                        <a:rPr lang="en-GB" sz="1600">
                          <a:effectLst/>
                        </a:rPr>
                        <a:t>Week 13</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28.03.14</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a:effectLst/>
                        </a:rPr>
                        <a:t>FRIDAY</a:t>
                      </a:r>
                      <a:endParaRPr lang="en-GB" sz="1600">
                        <a:effectLst/>
                        <a:latin typeface="Calibri"/>
                        <a:ea typeface="Calibri"/>
                        <a:cs typeface="Times New Roman"/>
                      </a:endParaRPr>
                    </a:p>
                  </a:txBody>
                  <a:tcPr marL="42167" marR="42167" marT="0" marB="0"/>
                </a:tc>
                <a:tc>
                  <a:txBody>
                    <a:bodyPr/>
                    <a:lstStyle/>
                    <a:p>
                      <a:pPr>
                        <a:lnSpc>
                          <a:spcPct val="115000"/>
                        </a:lnSpc>
                        <a:spcAft>
                          <a:spcPts val="0"/>
                        </a:spcAft>
                      </a:pPr>
                      <a:r>
                        <a:rPr lang="en-GB" sz="1600" dirty="0">
                          <a:effectLst/>
                        </a:rPr>
                        <a:t>EXAMINATION PREPARATION</a:t>
                      </a:r>
                      <a:endParaRPr lang="en-GB" sz="1600" dirty="0">
                        <a:effectLst/>
                        <a:latin typeface="Calibri"/>
                        <a:ea typeface="Calibri"/>
                        <a:cs typeface="Times New Roman"/>
                      </a:endParaRPr>
                    </a:p>
                  </a:txBody>
                  <a:tcPr marL="42167" marR="42167" marT="0" marB="0"/>
                </a:tc>
              </a:tr>
            </a:tbl>
          </a:graphicData>
        </a:graphic>
      </p:graphicFrame>
    </p:spTree>
    <p:extLst>
      <p:ext uri="{BB962C8B-B14F-4D97-AF65-F5344CB8AC3E}">
        <p14:creationId xmlns:p14="http://schemas.microsoft.com/office/powerpoint/2010/main" val="15744280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normAutofit fontScale="90000"/>
          </a:bodyPr>
          <a:lstStyle/>
          <a:p>
            <a:r>
              <a:rPr lang="en-US" sz="3800"/>
              <a:t>Sample Assessment Modes-</a:t>
            </a:r>
            <a:br>
              <a:rPr lang="en-US" sz="3800"/>
            </a:br>
            <a:r>
              <a:rPr lang="en-US" sz="3800"/>
              <a:t>Selected Response</a:t>
            </a:r>
          </a:p>
        </p:txBody>
      </p:sp>
      <p:pic>
        <p:nvPicPr>
          <p:cNvPr id="312324" name="Picture 4"/>
          <p:cNvPicPr>
            <a:picLocks noGrp="1" noChangeAspect="1" noChangeArrowheads="1"/>
          </p:cNvPicPr>
          <p:nvPr>
            <p:ph sz="half" idx="2"/>
          </p:nvPr>
        </p:nvPicPr>
        <p:blipFill>
          <a:blip r:embed="rId3" cstate="print"/>
          <a:srcRect/>
          <a:stretch>
            <a:fillRect/>
          </a:stretch>
        </p:blipFill>
        <p:spPr>
          <a:xfrm>
            <a:off x="467544" y="1556791"/>
            <a:ext cx="8352928" cy="4913487"/>
          </a:xfrm>
          <a:noFill/>
          <a:ln/>
        </p:spPr>
      </p:pic>
    </p:spTree>
    <p:extLst>
      <p:ext uri="{BB962C8B-B14F-4D97-AF65-F5344CB8AC3E}">
        <p14:creationId xmlns:p14="http://schemas.microsoft.com/office/powerpoint/2010/main" val="3669307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7778" name="Picture 2"/>
          <p:cNvPicPr>
            <a:picLocks noChangeAspect="1" noChangeArrowheads="1"/>
          </p:cNvPicPr>
          <p:nvPr/>
        </p:nvPicPr>
        <p:blipFill>
          <a:blip r:embed="rId3" cstate="print"/>
          <a:srcRect/>
          <a:stretch>
            <a:fillRect/>
          </a:stretch>
        </p:blipFill>
        <p:spPr bwMode="auto">
          <a:xfrm>
            <a:off x="285720" y="142852"/>
            <a:ext cx="8174712" cy="6612208"/>
          </a:xfrm>
          <a:prstGeom prst="rect">
            <a:avLst/>
          </a:prstGeom>
          <a:noFill/>
          <a:ln w="9525">
            <a:noFill/>
            <a:miter lim="800000"/>
            <a:headEnd/>
            <a:tailEnd/>
          </a:ln>
        </p:spPr>
      </p:pic>
    </p:spTree>
    <p:extLst>
      <p:ext uri="{BB962C8B-B14F-4D97-AF65-F5344CB8AC3E}">
        <p14:creationId xmlns:p14="http://schemas.microsoft.com/office/powerpoint/2010/main" val="2903703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8803" name="Picture 3"/>
          <p:cNvPicPr>
            <a:picLocks noChangeAspect="1" noChangeArrowheads="1"/>
          </p:cNvPicPr>
          <p:nvPr/>
        </p:nvPicPr>
        <p:blipFill>
          <a:blip r:embed="rId3" cstate="print"/>
          <a:srcRect/>
          <a:stretch>
            <a:fillRect/>
          </a:stretch>
        </p:blipFill>
        <p:spPr bwMode="auto">
          <a:xfrm>
            <a:off x="428596" y="571480"/>
            <a:ext cx="7715304" cy="5573282"/>
          </a:xfrm>
          <a:prstGeom prst="rect">
            <a:avLst/>
          </a:prstGeom>
          <a:noFill/>
          <a:ln w="9525">
            <a:noFill/>
            <a:miter lim="800000"/>
            <a:headEnd/>
            <a:tailEnd/>
          </a:ln>
        </p:spPr>
      </p:pic>
    </p:spTree>
    <p:extLst>
      <p:ext uri="{BB962C8B-B14F-4D97-AF65-F5344CB8AC3E}">
        <p14:creationId xmlns:p14="http://schemas.microsoft.com/office/powerpoint/2010/main" val="4212423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normAutofit fontScale="90000"/>
          </a:bodyPr>
          <a:lstStyle/>
          <a:p>
            <a:r>
              <a:rPr lang="en-US" sz="3800"/>
              <a:t>Sample Assessment Modes-</a:t>
            </a:r>
            <a:br>
              <a:rPr lang="en-US" sz="3800"/>
            </a:br>
            <a:r>
              <a:rPr lang="en-US" sz="3800"/>
              <a:t>Constructed Response</a:t>
            </a:r>
          </a:p>
        </p:txBody>
      </p:sp>
      <p:pic>
        <p:nvPicPr>
          <p:cNvPr id="313353" name="Picture 9"/>
          <p:cNvPicPr>
            <a:picLocks noGrp="1" noChangeAspect="1" noChangeArrowheads="1"/>
          </p:cNvPicPr>
          <p:nvPr>
            <p:ph idx="1"/>
          </p:nvPr>
        </p:nvPicPr>
        <p:blipFill>
          <a:blip r:embed="rId3" cstate="print"/>
          <a:srcRect/>
          <a:stretch>
            <a:fillRect/>
          </a:stretch>
        </p:blipFill>
        <p:spPr>
          <a:xfrm>
            <a:off x="683568" y="1412776"/>
            <a:ext cx="7924800" cy="5257800"/>
          </a:xfrm>
        </p:spPr>
      </p:pic>
    </p:spTree>
    <p:extLst>
      <p:ext uri="{BB962C8B-B14F-4D97-AF65-F5344CB8AC3E}">
        <p14:creationId xmlns:p14="http://schemas.microsoft.com/office/powerpoint/2010/main" val="2611656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normAutofit fontScale="90000"/>
          </a:bodyPr>
          <a:lstStyle/>
          <a:p>
            <a:r>
              <a:rPr lang="en-US" sz="3800"/>
              <a:t>Why are different keywords used in the essay prompts?</a:t>
            </a:r>
          </a:p>
        </p:txBody>
      </p:sp>
      <p:sp>
        <p:nvSpPr>
          <p:cNvPr id="348163" name="Rectangle 3"/>
          <p:cNvSpPr>
            <a:spLocks noGrp="1" noChangeArrowheads="1"/>
          </p:cNvSpPr>
          <p:nvPr>
            <p:ph type="body" sz="half" idx="1"/>
          </p:nvPr>
        </p:nvSpPr>
        <p:spPr>
          <a:xfrm>
            <a:off x="914400" y="1484784"/>
            <a:ext cx="7239000" cy="5256584"/>
          </a:xfrm>
        </p:spPr>
        <p:txBody>
          <a:bodyPr/>
          <a:lstStyle/>
          <a:p>
            <a:pPr>
              <a:lnSpc>
                <a:spcPct val="80000"/>
              </a:lnSpc>
              <a:buFont typeface="Wingdings" pitchFamily="2" charset="2"/>
              <a:buNone/>
            </a:pPr>
            <a:r>
              <a:rPr lang="en-US" sz="1800" b="0" u="sng" dirty="0">
                <a:solidFill>
                  <a:schemeClr val="tx1"/>
                </a:solidFill>
              </a:rPr>
              <a:t>Classification of Common Key Words Used in Prompts</a:t>
            </a:r>
            <a:endParaRPr lang="en-US" sz="1800" b="0" dirty="0">
              <a:solidFill>
                <a:schemeClr val="tx1"/>
              </a:solidFill>
            </a:endParaRPr>
          </a:p>
          <a:p>
            <a:pPr>
              <a:lnSpc>
                <a:spcPct val="80000"/>
              </a:lnSpc>
              <a:buFont typeface="Wingdings" pitchFamily="2" charset="2"/>
              <a:buNone/>
            </a:pPr>
            <a:r>
              <a:rPr lang="en-US" sz="1800" b="0" dirty="0">
                <a:solidFill>
                  <a:schemeClr val="tx1"/>
                </a:solidFill>
              </a:rPr>
              <a:t>Define</a:t>
            </a:r>
          </a:p>
          <a:p>
            <a:pPr>
              <a:lnSpc>
                <a:spcPct val="80000"/>
              </a:lnSpc>
              <a:buFont typeface="Wingdings" pitchFamily="2" charset="2"/>
              <a:buNone/>
            </a:pPr>
            <a:r>
              <a:rPr lang="en-US" sz="1800" b="0" dirty="0">
                <a:solidFill>
                  <a:schemeClr val="tx1"/>
                </a:solidFill>
              </a:rPr>
              <a:t>Name</a:t>
            </a:r>
          </a:p>
          <a:p>
            <a:pPr>
              <a:lnSpc>
                <a:spcPct val="80000"/>
              </a:lnSpc>
              <a:buFont typeface="Wingdings" pitchFamily="2" charset="2"/>
              <a:buNone/>
            </a:pPr>
            <a:r>
              <a:rPr lang="en-US" sz="1800" b="0" dirty="0">
                <a:solidFill>
                  <a:schemeClr val="tx1"/>
                </a:solidFill>
              </a:rPr>
              <a:t>State</a:t>
            </a:r>
          </a:p>
          <a:p>
            <a:pPr>
              <a:lnSpc>
                <a:spcPct val="80000"/>
              </a:lnSpc>
              <a:buFont typeface="Wingdings" pitchFamily="2" charset="2"/>
              <a:buNone/>
            </a:pPr>
            <a:r>
              <a:rPr lang="en-US" sz="1800" b="0" dirty="0">
                <a:solidFill>
                  <a:schemeClr val="tx1"/>
                </a:solidFill>
              </a:rPr>
              <a:t>List</a:t>
            </a:r>
          </a:p>
          <a:p>
            <a:pPr>
              <a:lnSpc>
                <a:spcPct val="80000"/>
              </a:lnSpc>
              <a:buFont typeface="Wingdings" pitchFamily="2" charset="2"/>
              <a:buNone/>
            </a:pPr>
            <a:r>
              <a:rPr lang="en-US" sz="1800" b="0" dirty="0">
                <a:solidFill>
                  <a:schemeClr val="tx1"/>
                </a:solidFill>
              </a:rPr>
              <a:t>Enumerate</a:t>
            </a:r>
          </a:p>
          <a:p>
            <a:pPr>
              <a:lnSpc>
                <a:spcPct val="80000"/>
              </a:lnSpc>
              <a:buFont typeface="Wingdings" pitchFamily="2" charset="2"/>
              <a:buNone/>
            </a:pPr>
            <a:r>
              <a:rPr lang="en-US" sz="1800" b="0" dirty="0">
                <a:solidFill>
                  <a:schemeClr val="tx1"/>
                </a:solidFill>
              </a:rPr>
              <a:t>Discuss</a:t>
            </a:r>
          </a:p>
          <a:p>
            <a:pPr>
              <a:lnSpc>
                <a:spcPct val="80000"/>
              </a:lnSpc>
              <a:buFont typeface="Wingdings" pitchFamily="2" charset="2"/>
              <a:buNone/>
            </a:pPr>
            <a:r>
              <a:rPr lang="en-US" sz="1800" b="0" dirty="0">
                <a:solidFill>
                  <a:schemeClr val="tx1"/>
                </a:solidFill>
              </a:rPr>
              <a:t>Apply</a:t>
            </a:r>
          </a:p>
          <a:p>
            <a:pPr>
              <a:lnSpc>
                <a:spcPct val="80000"/>
              </a:lnSpc>
              <a:buFont typeface="Wingdings" pitchFamily="2" charset="2"/>
              <a:buNone/>
            </a:pPr>
            <a:r>
              <a:rPr lang="en-US" sz="1800" b="0" dirty="0">
                <a:solidFill>
                  <a:schemeClr val="tx1"/>
                </a:solidFill>
              </a:rPr>
              <a:t>Organize</a:t>
            </a:r>
          </a:p>
          <a:p>
            <a:pPr>
              <a:lnSpc>
                <a:spcPct val="80000"/>
              </a:lnSpc>
              <a:buFont typeface="Wingdings" pitchFamily="2" charset="2"/>
              <a:buNone/>
            </a:pPr>
            <a:r>
              <a:rPr lang="en-US" sz="1800" b="0" dirty="0">
                <a:solidFill>
                  <a:schemeClr val="tx1"/>
                </a:solidFill>
              </a:rPr>
              <a:t>Interpret</a:t>
            </a:r>
          </a:p>
          <a:p>
            <a:pPr>
              <a:lnSpc>
                <a:spcPct val="80000"/>
              </a:lnSpc>
              <a:buFont typeface="Wingdings" pitchFamily="2" charset="2"/>
              <a:buNone/>
            </a:pPr>
            <a:r>
              <a:rPr lang="en-US" sz="1800" b="0" dirty="0">
                <a:solidFill>
                  <a:schemeClr val="tx1"/>
                </a:solidFill>
              </a:rPr>
              <a:t>Examine</a:t>
            </a:r>
          </a:p>
          <a:p>
            <a:pPr>
              <a:lnSpc>
                <a:spcPct val="80000"/>
              </a:lnSpc>
              <a:buFont typeface="Wingdings" pitchFamily="2" charset="2"/>
              <a:buNone/>
            </a:pPr>
            <a:r>
              <a:rPr lang="en-US" sz="1800" b="0" dirty="0">
                <a:solidFill>
                  <a:schemeClr val="tx1"/>
                </a:solidFill>
              </a:rPr>
              <a:t>Contrast</a:t>
            </a:r>
          </a:p>
          <a:p>
            <a:pPr>
              <a:lnSpc>
                <a:spcPct val="80000"/>
              </a:lnSpc>
              <a:buFont typeface="Wingdings" pitchFamily="2" charset="2"/>
              <a:buNone/>
            </a:pPr>
            <a:r>
              <a:rPr lang="en-US" sz="1800" b="0" dirty="0">
                <a:solidFill>
                  <a:schemeClr val="tx1"/>
                </a:solidFill>
              </a:rPr>
              <a:t>Differentiate</a:t>
            </a:r>
          </a:p>
          <a:p>
            <a:pPr>
              <a:lnSpc>
                <a:spcPct val="80000"/>
              </a:lnSpc>
              <a:buFont typeface="Wingdings" pitchFamily="2" charset="2"/>
              <a:buNone/>
            </a:pPr>
            <a:r>
              <a:rPr lang="en-US" sz="1800" b="0" dirty="0">
                <a:solidFill>
                  <a:schemeClr val="tx1"/>
                </a:solidFill>
              </a:rPr>
              <a:t>Appraise</a:t>
            </a:r>
          </a:p>
          <a:p>
            <a:pPr>
              <a:lnSpc>
                <a:spcPct val="80000"/>
              </a:lnSpc>
              <a:buFont typeface="Wingdings" pitchFamily="2" charset="2"/>
              <a:buNone/>
            </a:pPr>
            <a:r>
              <a:rPr lang="en-US" sz="1800" b="0" dirty="0">
                <a:solidFill>
                  <a:schemeClr val="tx1"/>
                </a:solidFill>
              </a:rPr>
              <a:t>Predict</a:t>
            </a:r>
          </a:p>
          <a:p>
            <a:pPr>
              <a:lnSpc>
                <a:spcPct val="80000"/>
              </a:lnSpc>
              <a:buFont typeface="Wingdings" pitchFamily="2" charset="2"/>
              <a:buNone/>
            </a:pPr>
            <a:r>
              <a:rPr lang="en-US" sz="1800" b="0" dirty="0">
                <a:solidFill>
                  <a:schemeClr val="tx1"/>
                </a:solidFill>
              </a:rPr>
              <a:t>Suggest</a:t>
            </a:r>
          </a:p>
          <a:p>
            <a:pPr>
              <a:lnSpc>
                <a:spcPct val="80000"/>
              </a:lnSpc>
              <a:buFont typeface="Wingdings" pitchFamily="2" charset="2"/>
              <a:buNone/>
            </a:pPr>
            <a:r>
              <a:rPr lang="en-US" sz="1800" b="0" dirty="0">
                <a:solidFill>
                  <a:schemeClr val="tx1"/>
                </a:solidFill>
              </a:rPr>
              <a:t>Develop</a:t>
            </a:r>
          </a:p>
        </p:txBody>
      </p:sp>
      <p:pic>
        <p:nvPicPr>
          <p:cNvPr id="348164" name="Picture 4"/>
          <p:cNvPicPr>
            <a:picLocks noGrp="1" noChangeAspect="1" noChangeArrowheads="1"/>
          </p:cNvPicPr>
          <p:nvPr>
            <p:ph sz="half" idx="2"/>
          </p:nvPr>
        </p:nvPicPr>
        <p:blipFill>
          <a:blip r:embed="rId3" cstate="print"/>
          <a:srcRect/>
          <a:stretch>
            <a:fillRect/>
          </a:stretch>
        </p:blipFill>
        <p:spPr>
          <a:xfrm>
            <a:off x="2514600" y="1981200"/>
            <a:ext cx="1143000" cy="4419600"/>
          </a:xfrm>
          <a:noFill/>
          <a:ln/>
        </p:spPr>
      </p:pic>
    </p:spTree>
    <p:extLst>
      <p:ext uri="{BB962C8B-B14F-4D97-AF65-F5344CB8AC3E}">
        <p14:creationId xmlns:p14="http://schemas.microsoft.com/office/powerpoint/2010/main" val="1612079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Definitions</a:t>
            </a:r>
            <a:endParaRPr lang="en-GB" dirty="0"/>
          </a:p>
        </p:txBody>
      </p:sp>
      <p:sp>
        <p:nvSpPr>
          <p:cNvPr id="3" name="Content Placeholder 2"/>
          <p:cNvSpPr>
            <a:spLocks noGrp="1"/>
          </p:cNvSpPr>
          <p:nvPr>
            <p:ph idx="1"/>
          </p:nvPr>
        </p:nvSpPr>
        <p:spPr>
          <a:xfrm>
            <a:off x="457200" y="1412776"/>
            <a:ext cx="7931224" cy="5184576"/>
          </a:xfrm>
        </p:spPr>
        <p:txBody>
          <a:bodyPr/>
          <a:lstStyle/>
          <a:p>
            <a:pPr algn="just"/>
            <a:r>
              <a:rPr lang="en-US" dirty="0">
                <a:solidFill>
                  <a:srgbClr val="FF0000"/>
                </a:solidFill>
              </a:rPr>
              <a:t>A performance assessment </a:t>
            </a:r>
            <a:r>
              <a:rPr lang="en-US" dirty="0">
                <a:solidFill>
                  <a:srgbClr val="990000"/>
                </a:solidFill>
              </a:rPr>
              <a:t>is a task in which the student's active generation of a response is observable either directly or indirectly via a permanent product</a:t>
            </a:r>
            <a:r>
              <a:rPr lang="en-US" dirty="0" smtClean="0">
                <a:solidFill>
                  <a:srgbClr val="990000"/>
                </a:solidFill>
              </a:rPr>
              <a:t>.</a:t>
            </a:r>
          </a:p>
          <a:p>
            <a:pPr algn="just"/>
            <a:r>
              <a:rPr lang="en-US" dirty="0" smtClean="0">
                <a:solidFill>
                  <a:srgbClr val="990000"/>
                </a:solidFill>
              </a:rPr>
              <a:t> </a:t>
            </a:r>
          </a:p>
          <a:p>
            <a:pPr algn="just"/>
            <a:r>
              <a:rPr lang="en-US" dirty="0" smtClean="0">
                <a:solidFill>
                  <a:srgbClr val="990000"/>
                </a:solidFill>
              </a:rPr>
              <a:t>The </a:t>
            </a:r>
            <a:r>
              <a:rPr lang="en-US" dirty="0">
                <a:solidFill>
                  <a:srgbClr val="990000"/>
                </a:solidFill>
              </a:rPr>
              <a:t>task </a:t>
            </a:r>
            <a:r>
              <a:rPr lang="en-US" dirty="0" smtClean="0">
                <a:solidFill>
                  <a:srgbClr val="990000"/>
                </a:solidFill>
              </a:rPr>
              <a:t>might be authentic in </a:t>
            </a:r>
            <a:r>
              <a:rPr lang="en-US" dirty="0">
                <a:solidFill>
                  <a:srgbClr val="990000"/>
                </a:solidFill>
              </a:rPr>
              <a:t>the sense that the nature and context in which the assessment occurs is relevant and represents "real world" problems or </a:t>
            </a:r>
            <a:r>
              <a:rPr lang="en-US" dirty="0" smtClean="0">
                <a:solidFill>
                  <a:srgbClr val="990000"/>
                </a:solidFill>
              </a:rPr>
              <a:t>issues.</a:t>
            </a:r>
            <a:endParaRPr lang="en-GB" dirty="0"/>
          </a:p>
        </p:txBody>
      </p:sp>
    </p:spTree>
    <p:extLst>
      <p:ext uri="{BB962C8B-B14F-4D97-AF65-F5344CB8AC3E}">
        <p14:creationId xmlns:p14="http://schemas.microsoft.com/office/powerpoint/2010/main" val="1780134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normAutofit fontScale="90000"/>
          </a:bodyPr>
          <a:lstStyle/>
          <a:p>
            <a:r>
              <a:rPr lang="en-US" sz="3800"/>
              <a:t>Sample Assessment Modes-</a:t>
            </a:r>
            <a:br>
              <a:rPr lang="en-US" sz="3800"/>
            </a:br>
            <a:r>
              <a:rPr lang="en-US" sz="3800"/>
              <a:t>Performance Assessments</a:t>
            </a:r>
          </a:p>
        </p:txBody>
      </p:sp>
      <p:pic>
        <p:nvPicPr>
          <p:cNvPr id="360457" name="Picture 9"/>
          <p:cNvPicPr>
            <a:picLocks noGrp="1" noChangeAspect="1" noChangeArrowheads="1"/>
          </p:cNvPicPr>
          <p:nvPr>
            <p:ph sz="half" idx="2"/>
          </p:nvPr>
        </p:nvPicPr>
        <p:blipFill>
          <a:blip r:embed="rId3" cstate="print"/>
          <a:srcRect/>
          <a:stretch>
            <a:fillRect/>
          </a:stretch>
        </p:blipFill>
        <p:spPr>
          <a:xfrm>
            <a:off x="1219200" y="1524000"/>
            <a:ext cx="7467600" cy="5181600"/>
          </a:xfrm>
          <a:noFill/>
          <a:ln/>
        </p:spPr>
      </p:pic>
    </p:spTree>
    <p:extLst>
      <p:ext uri="{BB962C8B-B14F-4D97-AF65-F5344CB8AC3E}">
        <p14:creationId xmlns:p14="http://schemas.microsoft.com/office/powerpoint/2010/main" val="3435490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a:t>What is the assessment cycle?</a:t>
            </a:r>
          </a:p>
        </p:txBody>
      </p:sp>
      <p:sp>
        <p:nvSpPr>
          <p:cNvPr id="305155" name="Rectangle 3"/>
          <p:cNvSpPr>
            <a:spLocks noGrp="1" noChangeArrowheads="1"/>
          </p:cNvSpPr>
          <p:nvPr>
            <p:ph type="body" idx="1"/>
          </p:nvPr>
        </p:nvSpPr>
        <p:spPr/>
        <p:txBody>
          <a:bodyPr/>
          <a:lstStyle/>
          <a:p>
            <a:r>
              <a:rPr lang="en-US" sz="3600" b="0" dirty="0"/>
              <a:t>The Assessment Cycle</a:t>
            </a:r>
            <a:endParaRPr lang="en-US" sz="3600" dirty="0"/>
          </a:p>
          <a:p>
            <a:r>
              <a:rPr lang="en-US" sz="3600" dirty="0"/>
              <a:t>	</a:t>
            </a:r>
            <a:r>
              <a:rPr lang="en-US" sz="3600" dirty="0" smtClean="0">
                <a:solidFill>
                  <a:schemeClr val="accent2"/>
                </a:solidFill>
              </a:rPr>
              <a:t>Design</a:t>
            </a:r>
            <a:endParaRPr lang="en-US" sz="3600" dirty="0">
              <a:solidFill>
                <a:schemeClr val="accent2"/>
              </a:solidFill>
            </a:endParaRPr>
          </a:p>
          <a:p>
            <a:r>
              <a:rPr lang="en-US" sz="3600" dirty="0">
                <a:solidFill>
                  <a:schemeClr val="accent2"/>
                </a:solidFill>
              </a:rPr>
              <a:t>	Development</a:t>
            </a:r>
          </a:p>
          <a:p>
            <a:r>
              <a:rPr lang="en-US" sz="3600" dirty="0">
                <a:solidFill>
                  <a:schemeClr val="accent2"/>
                </a:solidFill>
              </a:rPr>
              <a:t>	Administration</a:t>
            </a:r>
          </a:p>
          <a:p>
            <a:r>
              <a:rPr lang="en-US" sz="3600" dirty="0">
                <a:solidFill>
                  <a:schemeClr val="accent2"/>
                </a:solidFill>
              </a:rPr>
              <a:t>	Scoring</a:t>
            </a:r>
          </a:p>
          <a:p>
            <a:r>
              <a:rPr lang="en-US" sz="3600" dirty="0">
                <a:solidFill>
                  <a:schemeClr val="accent2"/>
                </a:solidFill>
              </a:rPr>
              <a:t>     Test score use &amp; interpretation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944" y="1276924"/>
            <a:ext cx="3300504" cy="3366514"/>
          </a:xfrm>
          <a:prstGeom prst="rect">
            <a:avLst/>
          </a:prstGeom>
        </p:spPr>
      </p:pic>
    </p:spTree>
    <p:extLst>
      <p:ext uri="{BB962C8B-B14F-4D97-AF65-F5344CB8AC3E}">
        <p14:creationId xmlns:p14="http://schemas.microsoft.com/office/powerpoint/2010/main" val="22705409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914400" y="228600"/>
            <a:ext cx="7772400" cy="1192213"/>
          </a:xfrm>
        </p:spPr>
        <p:txBody>
          <a:bodyPr/>
          <a:lstStyle/>
          <a:p>
            <a:r>
              <a:rPr lang="en-US" sz="3800"/>
              <a:t>TEST DEVELOPMENT Processes</a:t>
            </a:r>
          </a:p>
        </p:txBody>
      </p:sp>
      <p:sp>
        <p:nvSpPr>
          <p:cNvPr id="524291" name="Rectangle 3"/>
          <p:cNvSpPr>
            <a:spLocks noGrp="1" noChangeArrowheads="1"/>
          </p:cNvSpPr>
          <p:nvPr>
            <p:ph type="body" idx="1"/>
          </p:nvPr>
        </p:nvSpPr>
        <p:spPr>
          <a:xfrm>
            <a:off x="1524000" y="1066800"/>
            <a:ext cx="6400800" cy="4666456"/>
          </a:xfrm>
          <a:solidFill>
            <a:srgbClr val="FFFF66"/>
          </a:solidFill>
          <a:ln w="38100">
            <a:solidFill>
              <a:schemeClr val="tx1"/>
            </a:solidFill>
          </a:ln>
        </p:spPr>
        <p:txBody>
          <a:bodyPr/>
          <a:lstStyle/>
          <a:p>
            <a:pPr>
              <a:lnSpc>
                <a:spcPct val="80000"/>
              </a:lnSpc>
            </a:pPr>
            <a:r>
              <a:rPr lang="en-US" sz="2400"/>
              <a:t>Overall Plan</a:t>
            </a:r>
          </a:p>
          <a:p>
            <a:pPr>
              <a:lnSpc>
                <a:spcPct val="80000"/>
              </a:lnSpc>
            </a:pPr>
            <a:r>
              <a:rPr lang="en-US" sz="2400"/>
              <a:t>Content Definition</a:t>
            </a:r>
          </a:p>
          <a:p>
            <a:pPr>
              <a:lnSpc>
                <a:spcPct val="80000"/>
              </a:lnSpc>
            </a:pPr>
            <a:r>
              <a:rPr lang="en-US" sz="2400"/>
              <a:t>Test Specifications</a:t>
            </a:r>
          </a:p>
          <a:p>
            <a:pPr>
              <a:lnSpc>
                <a:spcPct val="80000"/>
              </a:lnSpc>
            </a:pPr>
            <a:r>
              <a:rPr lang="en-US" sz="2400"/>
              <a:t>Item Development</a:t>
            </a:r>
          </a:p>
          <a:p>
            <a:pPr>
              <a:lnSpc>
                <a:spcPct val="80000"/>
              </a:lnSpc>
            </a:pPr>
            <a:r>
              <a:rPr lang="en-US" sz="2400"/>
              <a:t>Test Design &amp; Assembly</a:t>
            </a:r>
          </a:p>
          <a:p>
            <a:pPr>
              <a:lnSpc>
                <a:spcPct val="80000"/>
              </a:lnSpc>
            </a:pPr>
            <a:r>
              <a:rPr lang="en-US" sz="2400"/>
              <a:t>Test Production</a:t>
            </a:r>
          </a:p>
          <a:p>
            <a:pPr>
              <a:lnSpc>
                <a:spcPct val="80000"/>
              </a:lnSpc>
            </a:pPr>
            <a:r>
              <a:rPr lang="en-US" sz="2400"/>
              <a:t>Test Administration</a:t>
            </a:r>
          </a:p>
          <a:p>
            <a:pPr>
              <a:lnSpc>
                <a:spcPct val="80000"/>
              </a:lnSpc>
            </a:pPr>
            <a:r>
              <a:rPr lang="en-US" sz="2400"/>
              <a:t>Scoring Test Responses</a:t>
            </a:r>
          </a:p>
          <a:p>
            <a:pPr>
              <a:lnSpc>
                <a:spcPct val="80000"/>
              </a:lnSpc>
            </a:pPr>
            <a:r>
              <a:rPr lang="en-US" sz="2400"/>
              <a:t>Standard Setting</a:t>
            </a:r>
          </a:p>
          <a:p>
            <a:pPr>
              <a:lnSpc>
                <a:spcPct val="80000"/>
              </a:lnSpc>
            </a:pPr>
            <a:r>
              <a:rPr lang="en-US" sz="2400"/>
              <a:t>Score Reporting</a:t>
            </a:r>
          </a:p>
          <a:p>
            <a:pPr>
              <a:lnSpc>
                <a:spcPct val="80000"/>
              </a:lnSpc>
            </a:pPr>
            <a:r>
              <a:rPr lang="en-US" sz="2400"/>
              <a:t>Item Banking</a:t>
            </a:r>
          </a:p>
          <a:p>
            <a:pPr>
              <a:lnSpc>
                <a:spcPct val="80000"/>
              </a:lnSpc>
            </a:pPr>
            <a:r>
              <a:rPr lang="en-US" sz="2400"/>
              <a:t>Writing Technical Report</a:t>
            </a:r>
          </a:p>
        </p:txBody>
      </p:sp>
      <p:sp>
        <p:nvSpPr>
          <p:cNvPr id="524292" name="AutoShape 4"/>
          <p:cNvSpPr>
            <a:spLocks noChangeArrowheads="1"/>
          </p:cNvSpPr>
          <p:nvPr/>
        </p:nvSpPr>
        <p:spPr bwMode="auto">
          <a:xfrm>
            <a:off x="1524000" y="1143000"/>
            <a:ext cx="4495800" cy="1219200"/>
          </a:xfrm>
          <a:prstGeom prst="bracketPair">
            <a:avLst>
              <a:gd name="adj" fmla="val 16667"/>
            </a:avLst>
          </a:prstGeom>
          <a:noFill/>
          <a:ln w="57150" cap="sq">
            <a:solidFill>
              <a:schemeClr val="accent1"/>
            </a:solidFill>
            <a:round/>
            <a:headEnd type="none" w="sm" len="sm"/>
            <a:tailEnd type="none" w="sm" len="sm"/>
          </a:ln>
          <a:effectLst/>
        </p:spPr>
        <p:txBody>
          <a:bodyPr wrap="none" anchor="ctr"/>
          <a:lstStyle/>
          <a:p>
            <a:endParaRPr lang="en-GB"/>
          </a:p>
        </p:txBody>
      </p:sp>
      <p:sp>
        <p:nvSpPr>
          <p:cNvPr id="524293" name="AutoShape 5"/>
          <p:cNvSpPr>
            <a:spLocks noChangeArrowheads="1"/>
          </p:cNvSpPr>
          <p:nvPr/>
        </p:nvSpPr>
        <p:spPr bwMode="auto">
          <a:xfrm>
            <a:off x="1524000" y="2438400"/>
            <a:ext cx="5334000" cy="1219200"/>
          </a:xfrm>
          <a:prstGeom prst="bracketPair">
            <a:avLst>
              <a:gd name="adj" fmla="val 16667"/>
            </a:avLst>
          </a:prstGeom>
          <a:solidFill>
            <a:srgbClr val="CCFFFF">
              <a:alpha val="30980"/>
            </a:srgbClr>
          </a:solidFill>
          <a:ln w="57150" cap="sq">
            <a:solidFill>
              <a:schemeClr val="accent1"/>
            </a:solidFill>
            <a:round/>
            <a:headEnd type="none" w="sm" len="sm"/>
            <a:tailEnd type="none" w="sm" len="sm"/>
          </a:ln>
          <a:effectLst/>
        </p:spPr>
        <p:txBody>
          <a:bodyPr wrap="none" anchor="ctr"/>
          <a:lstStyle/>
          <a:p>
            <a:endParaRPr lang="en-GB"/>
          </a:p>
        </p:txBody>
      </p:sp>
      <p:sp>
        <p:nvSpPr>
          <p:cNvPr id="524294" name="AutoShape 6"/>
          <p:cNvSpPr>
            <a:spLocks noChangeArrowheads="1"/>
          </p:cNvSpPr>
          <p:nvPr/>
        </p:nvSpPr>
        <p:spPr bwMode="auto">
          <a:xfrm>
            <a:off x="1524000" y="3733800"/>
            <a:ext cx="4572000" cy="457200"/>
          </a:xfrm>
          <a:prstGeom prst="bracketPair">
            <a:avLst>
              <a:gd name="adj" fmla="val 16667"/>
            </a:avLst>
          </a:prstGeom>
          <a:noFill/>
          <a:ln w="57150" cap="sq">
            <a:solidFill>
              <a:schemeClr val="accent1"/>
            </a:solidFill>
            <a:round/>
            <a:headEnd type="none" w="sm" len="sm"/>
            <a:tailEnd type="none" w="sm" len="sm"/>
          </a:ln>
          <a:effectLst/>
        </p:spPr>
        <p:txBody>
          <a:bodyPr wrap="none" anchor="ctr"/>
          <a:lstStyle/>
          <a:p>
            <a:endParaRPr lang="en-GB"/>
          </a:p>
        </p:txBody>
      </p:sp>
      <p:sp>
        <p:nvSpPr>
          <p:cNvPr id="524295" name="AutoShape 7"/>
          <p:cNvSpPr>
            <a:spLocks noChangeArrowheads="1"/>
          </p:cNvSpPr>
          <p:nvPr/>
        </p:nvSpPr>
        <p:spPr bwMode="auto">
          <a:xfrm>
            <a:off x="1524000" y="3962400"/>
            <a:ext cx="5562600" cy="1626840"/>
          </a:xfrm>
          <a:prstGeom prst="bracketPair">
            <a:avLst>
              <a:gd name="adj" fmla="val 16667"/>
            </a:avLst>
          </a:prstGeom>
          <a:solidFill>
            <a:srgbClr val="CCFFFF">
              <a:alpha val="30980"/>
            </a:srgbClr>
          </a:solidFill>
          <a:ln w="57150" cap="sq">
            <a:solidFill>
              <a:schemeClr val="accent1"/>
            </a:solidFill>
            <a:round/>
            <a:headEnd type="none" w="sm" len="sm"/>
            <a:tailEnd type="none" w="sm" len="sm"/>
          </a:ln>
          <a:effectLst/>
        </p:spPr>
        <p:txBody>
          <a:bodyPr wrap="none" anchor="ctr"/>
          <a:lstStyle/>
          <a:p>
            <a:endParaRPr lang="en-GB"/>
          </a:p>
        </p:txBody>
      </p:sp>
    </p:spTree>
    <p:extLst>
      <p:ext uri="{BB962C8B-B14F-4D97-AF65-F5344CB8AC3E}">
        <p14:creationId xmlns:p14="http://schemas.microsoft.com/office/powerpoint/2010/main" val="651081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Assessment Systems &amp; Schemes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235313"/>
            <a:ext cx="7056784" cy="5479385"/>
          </a:xfrm>
        </p:spPr>
      </p:pic>
    </p:spTree>
    <p:extLst>
      <p:ext uri="{BB962C8B-B14F-4D97-AF65-F5344CB8AC3E}">
        <p14:creationId xmlns:p14="http://schemas.microsoft.com/office/powerpoint/2010/main" val="75557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pic>
        <p:nvPicPr>
          <p:cNvPr id="1026" name="Picture 2" descr="http://img2.imagesbn.com/p/9781136961977_p0_v1_s260x4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88640"/>
            <a:ext cx="2952328" cy="44448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2.imagesbn.com/p/9781593859893_p0_v1_s260x4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399351"/>
            <a:ext cx="2969613" cy="44544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cx.images-amazon.com/images/I/41D8iCvlqM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31623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188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Some Basic Assessment Principles</a:t>
            </a:r>
            <a:endParaRPr lang="en-GB" dirty="0"/>
          </a:p>
        </p:txBody>
      </p:sp>
      <p:sp>
        <p:nvSpPr>
          <p:cNvPr id="3" name="Content Placeholder 2"/>
          <p:cNvSpPr>
            <a:spLocks noGrp="1"/>
          </p:cNvSpPr>
          <p:nvPr>
            <p:ph idx="1"/>
          </p:nvPr>
        </p:nvSpPr>
        <p:spPr>
          <a:xfrm>
            <a:off x="457200" y="1484784"/>
            <a:ext cx="8229600" cy="5256584"/>
          </a:xfrm>
        </p:spPr>
        <p:txBody>
          <a:bodyPr>
            <a:normAutofit fontScale="92500" lnSpcReduction="10000"/>
          </a:bodyPr>
          <a:lstStyle/>
          <a:p>
            <a:r>
              <a:rPr lang="en-GB" b="1" dirty="0" smtClean="0"/>
              <a:t>Assessment must be aligned to and integrated with the curriculum and with the teaching-learning philosophy.</a:t>
            </a:r>
            <a:endParaRPr lang="en-GB" dirty="0" smtClean="0"/>
          </a:p>
          <a:p>
            <a:r>
              <a:rPr lang="en-GB" b="1" dirty="0" smtClean="0"/>
              <a:t>Assessment should be multi-modal.</a:t>
            </a:r>
          </a:p>
          <a:p>
            <a:r>
              <a:rPr lang="en-GB" b="1" dirty="0" smtClean="0"/>
              <a:t>We should strive towards a comprehensive balanced assessment system, with appropriate use of </a:t>
            </a:r>
            <a:r>
              <a:rPr lang="en-GB" b="1" i="1" dirty="0" smtClean="0"/>
              <a:t>assessment of, for, and as </a:t>
            </a:r>
            <a:r>
              <a:rPr lang="en-GB" b="1" dirty="0" smtClean="0"/>
              <a:t>learning.</a:t>
            </a:r>
          </a:p>
          <a:p>
            <a:r>
              <a:rPr lang="en-GB" b="1" dirty="0" smtClean="0"/>
              <a:t>Assessment must be “high inference” and demanding.</a:t>
            </a:r>
          </a:p>
          <a:p>
            <a:r>
              <a:rPr lang="en-GB" b="1" dirty="0" smtClean="0"/>
              <a:t>The scoring of assessments must be rigorous, standardized, and defensible.</a:t>
            </a:r>
            <a:endParaRPr lang="en-GB" dirty="0"/>
          </a:p>
        </p:txBody>
      </p:sp>
      <p:sp>
        <p:nvSpPr>
          <p:cNvPr id="4" name="Oval 3"/>
          <p:cNvSpPr/>
          <p:nvPr/>
        </p:nvSpPr>
        <p:spPr>
          <a:xfrm>
            <a:off x="323528" y="188640"/>
            <a:ext cx="129614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dirty="0" err="1" smtClean="0"/>
              <a:t>TTASCD</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Assessment Principles</a:t>
            </a:r>
            <a:endParaRPr lang="en-US" dirty="0"/>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r>
              <a:rPr lang="en-GB" b="1" dirty="0"/>
              <a:t>Assessment systems must be managed effectively, with quality assurance mechanisms in place.</a:t>
            </a:r>
          </a:p>
          <a:p>
            <a:r>
              <a:rPr lang="en-GB" b="1" dirty="0"/>
              <a:t>We should avoid assessment overload. Attention must be paid to the timing and frequency of assessments.</a:t>
            </a:r>
          </a:p>
          <a:p>
            <a:r>
              <a:rPr lang="en-GB" b="1" dirty="0"/>
              <a:t>Professional development should include a focus on assessment literacy for teachers.</a:t>
            </a:r>
          </a:p>
          <a:p>
            <a:r>
              <a:rPr lang="en-GB" b="1" dirty="0"/>
              <a:t>Heads should demonstrate leadership in the area of assessment.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Assessment must be aligned</a:t>
            </a:r>
            <a:endParaRPr lang="en-GB" dirty="0"/>
          </a:p>
        </p:txBody>
      </p:sp>
      <p:sp>
        <p:nvSpPr>
          <p:cNvPr id="3" name="Content Placeholder 2"/>
          <p:cNvSpPr>
            <a:spLocks noGrp="1"/>
          </p:cNvSpPr>
          <p:nvPr>
            <p:ph idx="1"/>
          </p:nvPr>
        </p:nvSpPr>
        <p:spPr/>
        <p:txBody>
          <a:bodyPr/>
          <a:lstStyle/>
          <a:p>
            <a:r>
              <a:rPr lang="en-TT" dirty="0" smtClean="0"/>
              <a:t>Assessment is neither an add-on or an independent component, but should be integrated with other components.</a:t>
            </a:r>
          </a:p>
          <a:p>
            <a:endParaRPr lang="en-TT" dirty="0" smtClean="0"/>
          </a:p>
          <a:p>
            <a:r>
              <a:rPr lang="en-TT" dirty="0" smtClean="0"/>
              <a:t>If the assessment system is not aligned with the other major components, it can create a hidden curriculum or </a:t>
            </a:r>
            <a:r>
              <a:rPr lang="en-TT" dirty="0" err="1" smtClean="0"/>
              <a:t>washback</a:t>
            </a:r>
            <a:r>
              <a:rPr lang="en-TT" dirty="0" smtClean="0"/>
              <a:t>.</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Assessment must be aligned</a:t>
            </a:r>
            <a:endParaRPr lang="en-GB" dirty="0"/>
          </a:p>
        </p:txBody>
      </p:sp>
      <p:sp>
        <p:nvSpPr>
          <p:cNvPr id="3" name="Content Placeholder 2"/>
          <p:cNvSpPr>
            <a:spLocks noGrp="1"/>
          </p:cNvSpPr>
          <p:nvPr>
            <p:ph idx="1"/>
          </p:nvPr>
        </p:nvSpPr>
        <p:spPr>
          <a:xfrm>
            <a:off x="457200" y="1340768"/>
            <a:ext cx="8229600" cy="4785395"/>
          </a:xfrm>
        </p:spPr>
        <p:txBody>
          <a:bodyPr/>
          <a:lstStyle/>
          <a:p>
            <a:r>
              <a:rPr lang="en-TT" dirty="0" smtClean="0"/>
              <a:t>If the assessment system is not aligned with the other major components, it can create a hidden curriculum.</a:t>
            </a:r>
            <a:endParaRPr lang="en-GB" dirty="0"/>
          </a:p>
        </p:txBody>
      </p:sp>
      <p:sp>
        <p:nvSpPr>
          <p:cNvPr id="4" name="Oval 3"/>
          <p:cNvSpPr/>
          <p:nvPr/>
        </p:nvSpPr>
        <p:spPr>
          <a:xfrm>
            <a:off x="2195736" y="3212976"/>
            <a:ext cx="2592288" cy="280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2800" dirty="0" smtClean="0"/>
              <a:t>Curriculum</a:t>
            </a:r>
            <a:endParaRPr lang="en-GB" sz="2800" dirty="0"/>
          </a:p>
        </p:txBody>
      </p:sp>
      <p:sp>
        <p:nvSpPr>
          <p:cNvPr id="5" name="Oval 4"/>
          <p:cNvSpPr/>
          <p:nvPr/>
        </p:nvSpPr>
        <p:spPr>
          <a:xfrm>
            <a:off x="4283968" y="3212976"/>
            <a:ext cx="2592288" cy="2808312"/>
          </a:xfrm>
          <a:prstGeom prst="ellipse">
            <a:avLst/>
          </a:prstGeom>
          <a:solidFill>
            <a:srgbClr val="C24400">
              <a:alpha val="3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2800" dirty="0" smtClean="0"/>
              <a:t>Teaching-Learning</a:t>
            </a:r>
            <a:endParaRPr lang="en-GB" sz="2800" dirty="0"/>
          </a:p>
        </p:txBody>
      </p:sp>
      <p:sp>
        <p:nvSpPr>
          <p:cNvPr id="6" name="Oval 5"/>
          <p:cNvSpPr/>
          <p:nvPr/>
        </p:nvSpPr>
        <p:spPr>
          <a:xfrm>
            <a:off x="3131840" y="3861048"/>
            <a:ext cx="2808312" cy="2808312"/>
          </a:xfrm>
          <a:prstGeom prst="ellipse">
            <a:avLst/>
          </a:prstGeom>
          <a:solidFill>
            <a:srgbClr val="C24400">
              <a:alpha val="3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2800" dirty="0" smtClean="0"/>
              <a:t>Assessment</a:t>
            </a:r>
            <a:endParaRPr lang="en-GB"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On alignment</a:t>
            </a:r>
            <a:endParaRPr lang="en-GB" dirty="0"/>
          </a:p>
        </p:txBody>
      </p:sp>
      <p:sp>
        <p:nvSpPr>
          <p:cNvPr id="3" name="Content Placeholder 2"/>
          <p:cNvSpPr>
            <a:spLocks noGrp="1"/>
          </p:cNvSpPr>
          <p:nvPr>
            <p:ph idx="1"/>
          </p:nvPr>
        </p:nvSpPr>
        <p:spPr>
          <a:xfrm>
            <a:off x="457200" y="1600200"/>
            <a:ext cx="8229600" cy="4997152"/>
          </a:xfrm>
        </p:spPr>
        <p:txBody>
          <a:bodyPr/>
          <a:lstStyle/>
          <a:p>
            <a:r>
              <a:rPr lang="en-TT" dirty="0" smtClean="0"/>
              <a:t>Systems which overemphasize and mimic high stakes assessments in the classroom are likely to be misaligned.</a:t>
            </a:r>
          </a:p>
          <a:p>
            <a:r>
              <a:rPr lang="en-TT" dirty="0" smtClean="0"/>
              <a:t>The focus on public examinations has impacted on the use of classroom assessment, standardized diagnostic tests, and national learning assessments.</a:t>
            </a:r>
            <a:endParaRPr lang="en-GB"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Aspects of alignment</a:t>
            </a:r>
            <a:endParaRPr lang="en-GB" dirty="0"/>
          </a:p>
        </p:txBody>
      </p:sp>
      <p:sp>
        <p:nvSpPr>
          <p:cNvPr id="3" name="Content Placeholder 2"/>
          <p:cNvSpPr>
            <a:spLocks noGrp="1"/>
          </p:cNvSpPr>
          <p:nvPr>
            <p:ph idx="1"/>
          </p:nvPr>
        </p:nvSpPr>
        <p:spPr>
          <a:xfrm>
            <a:off x="457200" y="1600200"/>
            <a:ext cx="8229600" cy="4997152"/>
          </a:xfrm>
        </p:spPr>
        <p:txBody>
          <a:bodyPr/>
          <a:lstStyle/>
          <a:p>
            <a:r>
              <a:rPr lang="en-TT" dirty="0" smtClean="0"/>
              <a:t>Content of curriculum (Curriculum Coverage)</a:t>
            </a:r>
          </a:p>
          <a:p>
            <a:pPr lvl="1"/>
            <a:r>
              <a:rPr lang="en-TT" dirty="0" smtClean="0"/>
              <a:t>Use both MCs and CRs to cover curriculum along with Table of Specifications</a:t>
            </a:r>
          </a:p>
          <a:p>
            <a:r>
              <a:rPr lang="en-TT" dirty="0" smtClean="0"/>
              <a:t>Level of objectives-Higher order thinking</a:t>
            </a:r>
          </a:p>
          <a:p>
            <a:pPr lvl="1"/>
            <a:r>
              <a:rPr lang="en-TT" dirty="0" smtClean="0"/>
              <a:t>Explicitly construct questions that test application and higher order skills</a:t>
            </a:r>
          </a:p>
          <a:p>
            <a:r>
              <a:rPr lang="en-TT" dirty="0" smtClean="0"/>
              <a:t>Philosophy of teaching and learning-Constructivism, activity oriented</a:t>
            </a:r>
          </a:p>
          <a:p>
            <a:pPr lvl="1"/>
            <a:r>
              <a:rPr lang="en-TT" dirty="0" smtClean="0"/>
              <a:t>Include open-ended performance assessments</a:t>
            </a:r>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From System Principles  to Departmental Plan</a:t>
            </a:r>
            <a:endParaRPr lang="en-GB" dirty="0"/>
          </a:p>
        </p:txBody>
      </p:sp>
      <p:sp>
        <p:nvSpPr>
          <p:cNvPr id="3" name="Content Placeholder 2"/>
          <p:cNvSpPr>
            <a:spLocks noGrp="1"/>
          </p:cNvSpPr>
          <p:nvPr>
            <p:ph idx="1"/>
          </p:nvPr>
        </p:nvSpPr>
        <p:spPr/>
        <p:txBody>
          <a:bodyPr/>
          <a:lstStyle/>
          <a:p>
            <a:pPr lvl="0"/>
            <a:r>
              <a:rPr lang="en-GB" sz="3600" dirty="0" smtClean="0"/>
              <a:t>Philosophy &amp; Policy Statements</a:t>
            </a:r>
          </a:p>
          <a:p>
            <a:r>
              <a:rPr lang="en-GB" sz="3600" dirty="0" smtClean="0"/>
              <a:t> Structures &amp; Leadership</a:t>
            </a:r>
          </a:p>
          <a:p>
            <a:r>
              <a:rPr lang="en-GB" sz="3600" dirty="0" smtClean="0"/>
              <a:t> Training (Professional Development)</a:t>
            </a:r>
          </a:p>
          <a:p>
            <a:r>
              <a:rPr lang="en-GB" sz="3600" dirty="0" smtClean="0"/>
              <a:t> Emphases</a:t>
            </a:r>
          </a:p>
          <a:p>
            <a:r>
              <a:rPr lang="en-GB" sz="3600" dirty="0" smtClean="0"/>
              <a:t> Annual Assessment Cycle</a:t>
            </a:r>
          </a:p>
          <a:p>
            <a:endParaRPr lang="en-GB"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plan to whole school policy</a:t>
            </a:r>
            <a:endParaRPr lang="en-US" dirty="0"/>
          </a:p>
        </p:txBody>
      </p:sp>
      <p:sp>
        <p:nvSpPr>
          <p:cNvPr id="3" name="Content Placeholder 2"/>
          <p:cNvSpPr>
            <a:spLocks noGrp="1"/>
          </p:cNvSpPr>
          <p:nvPr>
            <p:ph idx="1"/>
          </p:nvPr>
        </p:nvSpPr>
        <p:spPr/>
        <p:txBody>
          <a:bodyPr/>
          <a:lstStyle/>
          <a:p>
            <a:r>
              <a:rPr lang="en-US" dirty="0" smtClean="0"/>
              <a:t>A whole school policy on assessment &amp; reporting is an agreed approach to assessment practice and reporting that reflects high quality standards.</a:t>
            </a:r>
          </a:p>
          <a:p>
            <a:endParaRPr lang="en-US" dirty="0" smtClean="0"/>
          </a:p>
          <a:p>
            <a:r>
              <a:rPr lang="en-US" dirty="0" smtClean="0"/>
              <a:t>Collaboratively developed from the plans of each department</a:t>
            </a:r>
            <a:endParaRPr lang="en-US" dirty="0"/>
          </a:p>
        </p:txBody>
      </p:sp>
    </p:spTree>
    <p:extLst>
      <p:ext uri="{BB962C8B-B14F-4D97-AF65-F5344CB8AC3E}">
        <p14:creationId xmlns:p14="http://schemas.microsoft.com/office/powerpoint/2010/main" val="5966960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Multipurpose Assessments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7824" y="1376291"/>
            <a:ext cx="3384376" cy="5312904"/>
          </a:xfrm>
        </p:spPr>
      </p:pic>
    </p:spTree>
    <p:extLst>
      <p:ext uri="{BB962C8B-B14F-4D97-AF65-F5344CB8AC3E}">
        <p14:creationId xmlns:p14="http://schemas.microsoft.com/office/powerpoint/2010/main" val="37563747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Tensions in SBA </a:t>
            </a:r>
            <a:endParaRPr lang="en-GB" dirty="0"/>
          </a:p>
        </p:txBody>
      </p:sp>
      <p:sp>
        <p:nvSpPr>
          <p:cNvPr id="3" name="Content Placeholder 2"/>
          <p:cNvSpPr>
            <a:spLocks noGrp="1"/>
          </p:cNvSpPr>
          <p:nvPr>
            <p:ph idx="1"/>
          </p:nvPr>
        </p:nvSpPr>
        <p:spPr/>
        <p:txBody>
          <a:bodyPr/>
          <a:lstStyle/>
          <a:p>
            <a:r>
              <a:rPr lang="en-TT" dirty="0" smtClean="0"/>
              <a:t>SBA Activity has both summative and formative functions.</a:t>
            </a:r>
          </a:p>
          <a:p>
            <a:r>
              <a:rPr lang="en-TT" dirty="0" smtClean="0"/>
              <a:t>In formative, we are trying to help the student learn by providing feedback.</a:t>
            </a:r>
          </a:p>
          <a:p>
            <a:r>
              <a:rPr lang="en-TT" dirty="0" smtClean="0"/>
              <a:t>In summative, we are assigning them a grade or a mark as a judgment of performance</a:t>
            </a:r>
          </a:p>
          <a:p>
            <a:r>
              <a:rPr lang="en-TT" dirty="0" smtClean="0"/>
              <a:t>The teacher must reconcile his role as “assessor” and “judge”</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How to do the assignments?</a:t>
            </a:r>
            <a:endParaRPr lang="en-GB" dirty="0"/>
          </a:p>
        </p:txBody>
      </p:sp>
      <p:pic>
        <p:nvPicPr>
          <p:cNvPr id="4" name="Picture 3" descr="Overwhelmed+1+(childrencomefirst.com).gif"/>
          <p:cNvPicPr>
            <a:picLocks noChangeAspect="1"/>
          </p:cNvPicPr>
          <p:nvPr/>
        </p:nvPicPr>
        <p:blipFill>
          <a:blip r:embed="rId3" cstate="print"/>
          <a:stretch>
            <a:fillRect/>
          </a:stretch>
        </p:blipFill>
        <p:spPr>
          <a:xfrm>
            <a:off x="1785918" y="1214422"/>
            <a:ext cx="5000660" cy="5000660"/>
          </a:xfrm>
          <a:prstGeom prst="rect">
            <a:avLst/>
          </a:prstGeom>
        </p:spPr>
      </p:pic>
    </p:spTree>
    <p:extLst>
      <p:ext uri="{BB962C8B-B14F-4D97-AF65-F5344CB8AC3E}">
        <p14:creationId xmlns:p14="http://schemas.microsoft.com/office/powerpoint/2010/main" val="34280940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Reconciling the Tensions</a:t>
            </a:r>
            <a:endParaRPr lang="en-GB"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0" y="1282806"/>
            <a:ext cx="5184575" cy="557519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424113" y="1628800"/>
            <a:ext cx="6683590" cy="2652689"/>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36104"/>
          </a:xfrm>
        </p:spPr>
        <p:txBody>
          <a:bodyPr>
            <a:normAutofit fontScale="90000"/>
          </a:bodyPr>
          <a:lstStyle/>
          <a:p>
            <a:r>
              <a:rPr lang="en-TT" dirty="0" smtClean="0"/>
              <a:t>Assessments of, as, and for learning</a:t>
            </a:r>
            <a:endParaRPr lang="en-GB" dirty="0"/>
          </a:p>
        </p:txBody>
      </p:sp>
      <p:sp>
        <p:nvSpPr>
          <p:cNvPr id="3" name="Content Placeholder 2"/>
          <p:cNvSpPr>
            <a:spLocks noGrp="1"/>
          </p:cNvSpPr>
          <p:nvPr>
            <p:ph idx="1"/>
          </p:nvPr>
        </p:nvSpPr>
        <p:spPr>
          <a:xfrm>
            <a:off x="827584" y="908720"/>
            <a:ext cx="7848872" cy="5544616"/>
          </a:xfrm>
        </p:spPr>
        <p:txBody>
          <a:bodyPr>
            <a:noAutofit/>
          </a:bodyPr>
          <a:lstStyle/>
          <a:p>
            <a:r>
              <a:rPr lang="en-TT" sz="2000" b="1" dirty="0"/>
              <a:t>Assessment FOR learning </a:t>
            </a:r>
            <a:r>
              <a:rPr lang="en-TT" sz="2000" dirty="0" smtClean="0"/>
              <a:t>are formative </a:t>
            </a:r>
            <a:r>
              <a:rPr lang="en-TT" sz="2000" dirty="0"/>
              <a:t>&amp; </a:t>
            </a:r>
            <a:r>
              <a:rPr lang="en-TT" sz="2000" dirty="0" smtClean="0"/>
              <a:t>diagnostic assessments</a:t>
            </a:r>
            <a:r>
              <a:rPr lang="en-TT" sz="2000" dirty="0"/>
              <a:t>.  Assessment FOR learning is the use of a task or an activity for </a:t>
            </a:r>
            <a:r>
              <a:rPr lang="en-TT" sz="2000" dirty="0" smtClean="0"/>
              <a:t>determining </a:t>
            </a:r>
            <a:r>
              <a:rPr lang="en-TT" sz="2000" dirty="0"/>
              <a:t>student progress during a unit or block of instruction.  Teachers are </a:t>
            </a:r>
            <a:r>
              <a:rPr lang="en-TT" sz="2000" dirty="0" smtClean="0"/>
              <a:t>can adjust </a:t>
            </a:r>
            <a:r>
              <a:rPr lang="en-TT" sz="2000" dirty="0"/>
              <a:t>classroom instruction based upon the needs of the </a:t>
            </a:r>
            <a:r>
              <a:rPr lang="en-TT" sz="2000" dirty="0" smtClean="0"/>
              <a:t>students and students </a:t>
            </a:r>
            <a:r>
              <a:rPr lang="en-TT" sz="2000" dirty="0"/>
              <a:t>are provided </a:t>
            </a:r>
            <a:r>
              <a:rPr lang="en-TT" sz="2000" dirty="0" smtClean="0"/>
              <a:t>with valuable </a:t>
            </a:r>
            <a:r>
              <a:rPr lang="en-TT" sz="2000" dirty="0"/>
              <a:t>feedback on their own learning.  </a:t>
            </a:r>
            <a:br>
              <a:rPr lang="en-TT" sz="2000" dirty="0"/>
            </a:br>
            <a:r>
              <a:rPr lang="en-TT" sz="2000" dirty="0"/>
              <a:t/>
            </a:r>
            <a:br>
              <a:rPr lang="en-TT" sz="2000" dirty="0"/>
            </a:br>
            <a:r>
              <a:rPr lang="en-TT" sz="2000" b="1" dirty="0"/>
              <a:t>Assessment OF learning</a:t>
            </a:r>
            <a:r>
              <a:rPr lang="en-TT" sz="2000" dirty="0"/>
              <a:t> is the use of a task or an activity to measure, record and report on a student's level of achievement in regards to specific learning expectations.  These are often known as summative assessments.</a:t>
            </a:r>
            <a:br>
              <a:rPr lang="en-TT" sz="2000" dirty="0"/>
            </a:br>
            <a:r>
              <a:rPr lang="en-TT" sz="2000" dirty="0"/>
              <a:t/>
            </a:r>
            <a:br>
              <a:rPr lang="en-TT" sz="2000" dirty="0"/>
            </a:br>
            <a:r>
              <a:rPr lang="en-TT" sz="2000" b="1" dirty="0"/>
              <a:t>Assessment AS learning</a:t>
            </a:r>
            <a:r>
              <a:rPr lang="en-TT" sz="2000" dirty="0"/>
              <a:t> is the use of a task or an activity to allow students the opportunity to use assessment to further their own learning.  Self and peer assessments allow students to reflect on their own learning and identify areas of strength and need.  These tasks offer students the chance to set their own personal goals and advocate for their own learning.</a:t>
            </a:r>
            <a:endParaRPr lang="en-GB" sz="2000" dirty="0"/>
          </a:p>
        </p:txBody>
      </p:sp>
    </p:spTree>
    <p:extLst>
      <p:ext uri="{BB962C8B-B14F-4D97-AF65-F5344CB8AC3E}">
        <p14:creationId xmlns:p14="http://schemas.microsoft.com/office/powerpoint/2010/main" val="28879558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Assessment of Learning-</a:t>
            </a:r>
            <a:br>
              <a:rPr lang="en-TT" dirty="0" smtClean="0"/>
            </a:br>
            <a:r>
              <a:rPr lang="en-TT" dirty="0" smtClean="0"/>
              <a:t>Is that what we are doing?</a:t>
            </a:r>
            <a:endParaRPr lang="en-GB" dirty="0"/>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r>
              <a:rPr lang="en-TT" dirty="0"/>
              <a:t>‘Assessment for Learning’ and ‘formative assessment’ are phrases that are widely used </a:t>
            </a:r>
            <a:r>
              <a:rPr lang="en-TT" dirty="0" smtClean="0"/>
              <a:t>in educational </a:t>
            </a:r>
            <a:r>
              <a:rPr lang="en-TT" dirty="0"/>
              <a:t>discourse in the United States, Canada, New Zealand, Australia, the </a:t>
            </a:r>
            <a:r>
              <a:rPr lang="en-TT" dirty="0" smtClean="0"/>
              <a:t>United Kingdom </a:t>
            </a:r>
            <a:r>
              <a:rPr lang="en-TT" dirty="0"/>
              <a:t>and </a:t>
            </a:r>
            <a:r>
              <a:rPr lang="en-TT" dirty="0" smtClean="0"/>
              <a:t>Europe. </a:t>
            </a:r>
            <a:r>
              <a:rPr lang="en-TT" dirty="0"/>
              <a:t>A number of definitions, some originally generated by members </a:t>
            </a:r>
            <a:r>
              <a:rPr lang="en-TT" dirty="0" smtClean="0"/>
              <a:t>of this Conference, </a:t>
            </a:r>
            <a:r>
              <a:rPr lang="en-TT" dirty="0"/>
              <a:t>are often referred to. However, the ways in which the words are </a:t>
            </a:r>
            <a:r>
              <a:rPr lang="en-TT" dirty="0" smtClean="0"/>
              <a:t>interpreted and </a:t>
            </a:r>
            <a:r>
              <a:rPr lang="en-TT" dirty="0"/>
              <a:t>made manifest in educational policy and practice often reveal misunderstanding of </a:t>
            </a:r>
            <a:r>
              <a:rPr lang="en-TT" dirty="0" smtClean="0"/>
              <a:t>the principles</a:t>
            </a:r>
            <a:r>
              <a:rPr lang="en-TT" dirty="0"/>
              <a:t>, and distortion of the practices, that the original ideals sought to promote. Some </a:t>
            </a:r>
            <a:r>
              <a:rPr lang="en-TT" dirty="0" smtClean="0"/>
              <a:t>of these </a:t>
            </a:r>
            <a:r>
              <a:rPr lang="en-TT" dirty="0"/>
              <a:t>misunderstandings and challenges derive from residual ambiguity in the definitions</a:t>
            </a:r>
            <a:r>
              <a:rPr lang="en-TT" dirty="0" smtClean="0"/>
              <a:t>.</a:t>
            </a:r>
          </a:p>
          <a:p>
            <a:r>
              <a:rPr lang="en-TT" b="1" dirty="0"/>
              <a:t>Position Paper on Assessment for </a:t>
            </a:r>
            <a:r>
              <a:rPr lang="en-TT" b="1" dirty="0" smtClean="0"/>
              <a:t>Learning </a:t>
            </a:r>
            <a:r>
              <a:rPr lang="en-GB" b="1" dirty="0" smtClean="0"/>
              <a:t>from the </a:t>
            </a:r>
            <a:r>
              <a:rPr lang="en-TT" b="1" dirty="0" smtClean="0"/>
              <a:t>Third </a:t>
            </a:r>
            <a:r>
              <a:rPr lang="en-TT" b="1" dirty="0"/>
              <a:t>International Conference on Assessment for </a:t>
            </a:r>
            <a:r>
              <a:rPr lang="en-TT" b="1" dirty="0" smtClean="0"/>
              <a:t>Learning Dunedin</a:t>
            </a:r>
            <a:r>
              <a:rPr lang="en-TT" b="1" dirty="0"/>
              <a:t>, New Zealand, March 2009</a:t>
            </a:r>
            <a:endParaRPr lang="en-GB" dirty="0"/>
          </a:p>
        </p:txBody>
      </p:sp>
    </p:spTree>
    <p:extLst>
      <p:ext uri="{BB962C8B-B14F-4D97-AF65-F5344CB8AC3E}">
        <p14:creationId xmlns:p14="http://schemas.microsoft.com/office/powerpoint/2010/main" val="18554011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3456384" cy="6336704"/>
          </a:xfrm>
        </p:spPr>
        <p:txBody>
          <a:bodyPr>
            <a:noAutofit/>
          </a:bodyPr>
          <a:lstStyle/>
          <a:p>
            <a:r>
              <a:rPr lang="en-TT" sz="1400" dirty="0" smtClean="0"/>
              <a:t>The </a:t>
            </a:r>
            <a:r>
              <a:rPr lang="en-TT" sz="1400" dirty="0"/>
              <a:t>participants pictured in </a:t>
            </a:r>
            <a:r>
              <a:rPr lang="en-TT" sz="1400" dirty="0" smtClean="0"/>
              <a:t>this photograph </a:t>
            </a:r>
            <a:r>
              <a:rPr lang="en-TT" sz="1400" dirty="0"/>
              <a:t>taken on the last day of the conference are (left to right from back to front</a:t>
            </a:r>
            <a:r>
              <a:rPr lang="en-TT" sz="1400" dirty="0" smtClean="0"/>
              <a:t>):</a:t>
            </a:r>
            <a:r>
              <a:rPr lang="en-GB" sz="1400" dirty="0" err="1" smtClean="0"/>
              <a:t>Sandie</a:t>
            </a:r>
            <a:r>
              <a:rPr lang="en-GB" sz="1400" dirty="0" smtClean="0"/>
              <a:t> </a:t>
            </a:r>
            <a:r>
              <a:rPr lang="en-GB" sz="1400" dirty="0"/>
              <a:t>Aitkin, New Zealand; Mary James, England; Mien </a:t>
            </a:r>
            <a:r>
              <a:rPr lang="en-GB" sz="1400" dirty="0" err="1"/>
              <a:t>Seger</a:t>
            </a:r>
            <a:r>
              <a:rPr lang="en-GB" sz="1400" dirty="0"/>
              <a:t>, Netherlands; Lorna </a:t>
            </a:r>
            <a:r>
              <a:rPr lang="en-GB" sz="1400" dirty="0" err="1" smtClean="0"/>
              <a:t>Earl,Canada</a:t>
            </a:r>
            <a:r>
              <a:rPr lang="en-GB" sz="1400" dirty="0"/>
              <a:t>; Susan </a:t>
            </a:r>
            <a:r>
              <a:rPr lang="en-GB" sz="1400" dirty="0" err="1"/>
              <a:t>Brookhart</a:t>
            </a:r>
            <a:r>
              <a:rPr lang="en-GB" sz="1400" dirty="0"/>
              <a:t>, United States; </a:t>
            </a:r>
            <a:r>
              <a:rPr lang="en-GB" sz="1400" dirty="0" err="1"/>
              <a:t>Menucha</a:t>
            </a:r>
            <a:r>
              <a:rPr lang="en-GB" sz="1400" dirty="0"/>
              <a:t> </a:t>
            </a:r>
            <a:r>
              <a:rPr lang="en-GB" sz="1400" dirty="0" err="1"/>
              <a:t>Birenbaum</a:t>
            </a:r>
            <a:r>
              <a:rPr lang="en-GB" sz="1400" dirty="0"/>
              <a:t>, Israel; Carolyn </a:t>
            </a:r>
            <a:r>
              <a:rPr lang="en-GB" sz="1400" dirty="0" smtClean="0"/>
              <a:t>Hutchison,</a:t>
            </a:r>
            <a:r>
              <a:rPr lang="en-TT" sz="1400" dirty="0" smtClean="0"/>
              <a:t>Scotland</a:t>
            </a:r>
            <a:r>
              <a:rPr lang="en-TT" sz="1400" dirty="0"/>
              <a:t>; Ruth Sutton, England; Claire Wyatt-Smith, Australia; Alison Gilmore, </a:t>
            </a:r>
            <a:r>
              <a:rPr lang="en-TT" sz="1400" dirty="0" smtClean="0"/>
              <a:t>New</a:t>
            </a:r>
            <a:r>
              <a:rPr lang="en-GB" sz="1400" dirty="0" smtClean="0"/>
              <a:t>Zealand</a:t>
            </a:r>
            <a:r>
              <a:rPr lang="en-GB" sz="1400" dirty="0"/>
              <a:t>; Lester </a:t>
            </a:r>
            <a:r>
              <a:rPr lang="en-GB" sz="1400" dirty="0" err="1"/>
              <a:t>Flockhart</a:t>
            </a:r>
            <a:r>
              <a:rPr lang="en-GB" sz="1400" dirty="0"/>
              <a:t>, New Zealand; Mary Chamberlain, New Zealand; </a:t>
            </a:r>
            <a:r>
              <a:rPr lang="en-GB" sz="1400" dirty="0" err="1"/>
              <a:t>Filip</a:t>
            </a:r>
            <a:r>
              <a:rPr lang="en-GB" sz="1400" dirty="0"/>
              <a:t> </a:t>
            </a:r>
            <a:r>
              <a:rPr lang="en-GB" sz="1400" dirty="0" err="1" smtClean="0"/>
              <a:t>Dochy</a:t>
            </a:r>
            <a:r>
              <a:rPr lang="en-GB" sz="1400" dirty="0" smtClean="0"/>
              <a:t>, Belgium/Netherlands</a:t>
            </a:r>
            <a:r>
              <a:rPr lang="en-GB" sz="1400" dirty="0"/>
              <a:t>; Jim </a:t>
            </a:r>
            <a:r>
              <a:rPr lang="en-GB" sz="1400" dirty="0" err="1"/>
              <a:t>Popham</a:t>
            </a:r>
            <a:r>
              <a:rPr lang="en-GB" sz="1400" dirty="0"/>
              <a:t>, United States; Royce Sadler, Australia; Frank </a:t>
            </a:r>
            <a:r>
              <a:rPr lang="en-GB" sz="1400" dirty="0" smtClean="0"/>
              <a:t>Philips,</a:t>
            </a:r>
            <a:r>
              <a:rPr lang="en-TT" sz="1400" dirty="0" smtClean="0"/>
              <a:t>United </a:t>
            </a:r>
            <a:r>
              <a:rPr lang="en-TT" sz="1400" dirty="0"/>
              <a:t>States; </a:t>
            </a:r>
            <a:r>
              <a:rPr lang="en-TT" sz="1400" dirty="0" err="1"/>
              <a:t>Dany</a:t>
            </a:r>
            <a:r>
              <a:rPr lang="en-TT" sz="1400" dirty="0"/>
              <a:t> </a:t>
            </a:r>
            <a:r>
              <a:rPr lang="en-TT" sz="1400" dirty="0" err="1"/>
              <a:t>Laveault</a:t>
            </a:r>
            <a:r>
              <a:rPr lang="en-TT" sz="1400" dirty="0"/>
              <a:t>, Canada; Geoff </a:t>
            </a:r>
            <a:r>
              <a:rPr lang="en-TT" sz="1400" dirty="0" err="1"/>
              <a:t>Cainen</a:t>
            </a:r>
            <a:r>
              <a:rPr lang="en-TT" sz="1400" dirty="0"/>
              <a:t>, Canada; Richard Daugherty, </a:t>
            </a:r>
            <a:r>
              <a:rPr lang="en-TT" sz="1400" dirty="0" smtClean="0"/>
              <a:t>Wales;</a:t>
            </a:r>
            <a:r>
              <a:rPr lang="en-GB" sz="1400" dirty="0" smtClean="0"/>
              <a:t>Val </a:t>
            </a:r>
            <a:r>
              <a:rPr lang="en-GB" sz="1400" dirty="0" err="1"/>
              <a:t>Klenowski</a:t>
            </a:r>
            <a:r>
              <a:rPr lang="en-GB" sz="1400" dirty="0"/>
              <a:t>,; Australia; Ann </a:t>
            </a:r>
            <a:r>
              <a:rPr lang="en-GB" sz="1400" dirty="0" err="1"/>
              <a:t>Longston</a:t>
            </a:r>
            <a:r>
              <a:rPr lang="en-GB" sz="1400" dirty="0"/>
              <a:t>, Canada; Jeffrey Smith, New Zealand; </a:t>
            </a:r>
            <a:r>
              <a:rPr lang="en-GB" sz="1400" dirty="0" smtClean="0"/>
              <a:t>Peter</a:t>
            </a:r>
            <a:r>
              <a:rPr lang="en-TT" sz="1400" dirty="0" smtClean="0"/>
              <a:t>Johnston</a:t>
            </a:r>
            <a:r>
              <a:rPr lang="en-TT" sz="1400" dirty="0"/>
              <a:t>, United States; Terry Crooks, New Zealand; Anne Davies, Canada; Gordon </a:t>
            </a:r>
            <a:r>
              <a:rPr lang="en-TT" sz="1400" dirty="0" err="1" smtClean="0"/>
              <a:t>Stobart,England</a:t>
            </a:r>
            <a:r>
              <a:rPr lang="en-TT" sz="1400" dirty="0"/>
              <a:t>; Ken O’Connor, Canada; Rick </a:t>
            </a:r>
            <a:r>
              <a:rPr lang="en-TT" sz="1400" dirty="0" err="1"/>
              <a:t>Stiggins</a:t>
            </a:r>
            <a:r>
              <a:rPr lang="en-TT" sz="1400" dirty="0"/>
              <a:t>, United States; Kari Smith, Norway. </a:t>
            </a:r>
            <a:r>
              <a:rPr lang="en-TT" sz="1400" dirty="0" err="1" smtClean="0"/>
              <a:t>Teammembers</a:t>
            </a:r>
            <a:r>
              <a:rPr lang="en-TT" sz="1400" dirty="0" smtClean="0"/>
              <a:t> </a:t>
            </a:r>
            <a:r>
              <a:rPr lang="en-TT" sz="1400" dirty="0"/>
              <a:t>not in photograph: Linda </a:t>
            </a:r>
            <a:r>
              <a:rPr lang="en-TT" sz="1400" dirty="0" err="1"/>
              <a:t>Allal</a:t>
            </a:r>
            <a:r>
              <a:rPr lang="en-TT" sz="1400" dirty="0"/>
              <a:t>, Switzerland; Linda Darling Hammond, </a:t>
            </a:r>
            <a:r>
              <a:rPr lang="en-TT" sz="1400" dirty="0" smtClean="0"/>
              <a:t>United</a:t>
            </a:r>
            <a:r>
              <a:rPr lang="en-GB" sz="1400" dirty="0" smtClean="0"/>
              <a:t>States</a:t>
            </a:r>
            <a:r>
              <a:rPr lang="en-GB" sz="1400" dirty="0"/>
              <a:t>; John Hattie, New Zealand; Juliette </a:t>
            </a:r>
            <a:r>
              <a:rPr lang="en-GB" sz="1400" dirty="0" err="1"/>
              <a:t>Mendelovits</a:t>
            </a:r>
            <a:r>
              <a:rPr lang="en-GB" sz="1400" dirty="0"/>
              <a:t>, Australia; Lisa Smith, New Zealand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04664"/>
            <a:ext cx="520065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6747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67544" y="260648"/>
            <a:ext cx="8424936" cy="63367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solidFill>
                  <a:srgbClr val="FF0000"/>
                </a:solidFill>
                <a:effectLst/>
                <a:latin typeface="Times New Roman" pitchFamily="18" charset="0"/>
                <a:cs typeface="Arial" pitchFamily="34" charset="0"/>
              </a:rPr>
              <a:t>Box 3: Four working definitions of formative assessment endorsed by the 2009 position paper on assessment for learning.</a:t>
            </a:r>
            <a:endParaRPr kumimoji="0" lang="en-GB" sz="2000" b="0" i="0" u="none" strike="noStrike" cap="none" normalizeH="0" baseline="0" dirty="0" smtClean="0">
              <a:ln>
                <a:noFill/>
              </a:ln>
              <a:solidFill>
                <a:srgbClr val="FF0000"/>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cs typeface="Arial" pitchFamily="34" charset="0"/>
              </a:rPr>
              <a:t>1.    ‘</a:t>
            </a:r>
            <a:r>
              <a:rPr kumimoji="0" lang="en-GB" sz="2000" b="0" i="1" u="none" strike="noStrike" cap="none" normalizeH="0" baseline="0" dirty="0" smtClean="0">
                <a:ln>
                  <a:noFill/>
                </a:ln>
                <a:solidFill>
                  <a:schemeClr val="tx1"/>
                </a:solidFill>
                <a:effectLst/>
                <a:latin typeface="Times New Roman" pitchFamily="18" charset="0"/>
                <a:cs typeface="Arial" pitchFamily="34" charset="0"/>
              </a:rPr>
              <a:t>Assessment for Learning is the process of seeking and interpreting evidence for use by learners and their teachers to decide where the learners are in their learning, where they need to go and how best to get there’</a:t>
            </a:r>
            <a:r>
              <a:rPr kumimoji="0" lang="en-GB" sz="2000" b="0" i="0" u="none" strike="noStrike" cap="none" normalizeH="0" baseline="0" dirty="0" smtClean="0">
                <a:ln>
                  <a:noFill/>
                </a:ln>
                <a:solidFill>
                  <a:schemeClr val="tx1"/>
                </a:solidFill>
                <a:effectLst/>
                <a:latin typeface="Times New Roman" pitchFamily="18" charset="0"/>
                <a:cs typeface="Arial" pitchFamily="34" charset="0"/>
              </a:rPr>
              <a:t>. Assessment Reform Group (2002)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cs typeface="Arial" pitchFamily="34" charset="0"/>
              </a:rPr>
              <a:t>2.    </a:t>
            </a:r>
            <a:r>
              <a:rPr kumimoji="0" lang="en-GB" sz="2000" b="0" i="1" u="none" strike="noStrike" cap="none" normalizeH="0" baseline="0" dirty="0" smtClean="0">
                <a:ln>
                  <a:noFill/>
                </a:ln>
                <a:solidFill>
                  <a:schemeClr val="tx1"/>
                </a:solidFill>
                <a:effectLst/>
                <a:latin typeface="Times New Roman" pitchFamily="18" charset="0"/>
                <a:cs typeface="Arial" pitchFamily="34" charset="0"/>
              </a:rPr>
              <a:t>‘Practice in a classroom is formative to the extent that evidence about student achievement is elicited, interpreted, and used by teachers, learners, or their peers, to make decisions about the next steps in instruction that are likely to be better, or better founded, than the decisions they would have taken in the absence of the evidence that was elicited’</a:t>
            </a:r>
            <a:r>
              <a:rPr kumimoji="0" lang="en-GB" sz="2000" b="0" i="0" u="none" strike="noStrike" cap="none" normalizeH="0" baseline="0" dirty="0" smtClean="0">
                <a:ln>
                  <a:noFill/>
                </a:ln>
                <a:solidFill>
                  <a:schemeClr val="tx1"/>
                </a:solidFill>
                <a:effectLst/>
                <a:latin typeface="Times New Roman" pitchFamily="18" charset="0"/>
                <a:cs typeface="Arial" pitchFamily="34" charset="0"/>
              </a:rPr>
              <a:t>. Black &amp; </a:t>
            </a:r>
            <a:r>
              <a:rPr kumimoji="0" lang="en-GB" sz="2000" b="0" i="0" u="none" strike="noStrike" cap="none" normalizeH="0" baseline="0" dirty="0" err="1" smtClean="0">
                <a:ln>
                  <a:noFill/>
                </a:ln>
                <a:solidFill>
                  <a:schemeClr val="tx1"/>
                </a:solidFill>
                <a:effectLst/>
                <a:latin typeface="Times New Roman" pitchFamily="18" charset="0"/>
                <a:cs typeface="Arial" pitchFamily="34" charset="0"/>
              </a:rPr>
              <a:t>Wiliam</a:t>
            </a:r>
            <a:r>
              <a:rPr kumimoji="0" lang="en-GB" sz="2000" b="0" i="0" u="none" strike="noStrike" cap="none" normalizeH="0" baseline="0" dirty="0" smtClean="0">
                <a:ln>
                  <a:noFill/>
                </a:ln>
                <a:solidFill>
                  <a:schemeClr val="tx1"/>
                </a:solidFill>
                <a:effectLst/>
                <a:latin typeface="Times New Roman" pitchFamily="18" charset="0"/>
                <a:cs typeface="Arial" pitchFamily="34" charset="0"/>
              </a:rPr>
              <a:t> (2009).</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cs typeface="Arial" pitchFamily="34" charset="0"/>
              </a:rPr>
              <a:t>3.    </a:t>
            </a:r>
            <a:r>
              <a:rPr kumimoji="0" lang="en-GB" sz="2000" b="0" i="1" u="none" strike="noStrike" cap="none" normalizeH="0" baseline="0" dirty="0" smtClean="0">
                <a:ln>
                  <a:noFill/>
                </a:ln>
                <a:solidFill>
                  <a:schemeClr val="tx1"/>
                </a:solidFill>
                <a:effectLst/>
                <a:latin typeface="Times New Roman" pitchFamily="18" charset="0"/>
                <a:cs typeface="Arial" pitchFamily="34" charset="0"/>
              </a:rPr>
              <a:t>‘Formative assessment is a process used by teachers and students during instruction that provides feedback to adjust </a:t>
            </a:r>
            <a:r>
              <a:rPr kumimoji="0" lang="en-GB" sz="2000" b="0" i="1" u="none" strike="noStrike" cap="none" normalizeH="0" baseline="0" dirty="0" err="1" smtClean="0">
                <a:ln>
                  <a:noFill/>
                </a:ln>
                <a:solidFill>
                  <a:schemeClr val="tx1"/>
                </a:solidFill>
                <a:effectLst/>
                <a:latin typeface="Times New Roman" pitchFamily="18" charset="0"/>
                <a:cs typeface="Arial" pitchFamily="34" charset="0"/>
              </a:rPr>
              <a:t>ongoing</a:t>
            </a:r>
            <a:r>
              <a:rPr kumimoji="0" lang="en-GB" sz="2000" b="0" i="1" u="none" strike="noStrike" cap="none" normalizeH="0" baseline="0" dirty="0" smtClean="0">
                <a:ln>
                  <a:noFill/>
                </a:ln>
                <a:solidFill>
                  <a:schemeClr val="tx1"/>
                </a:solidFill>
                <a:effectLst/>
                <a:latin typeface="Times New Roman" pitchFamily="18" charset="0"/>
                <a:cs typeface="Arial" pitchFamily="34" charset="0"/>
              </a:rPr>
              <a:t> teaching and learning to improve students’ achievement of intended instructional outcomes.’</a:t>
            </a:r>
            <a:r>
              <a:rPr kumimoji="0" lang="en-GB" sz="2000" b="0" i="0" u="none" strike="noStrike" cap="none" normalizeH="0" baseline="0" dirty="0" smtClean="0">
                <a:ln>
                  <a:noFill/>
                </a:ln>
                <a:solidFill>
                  <a:schemeClr val="tx1"/>
                </a:solidFill>
                <a:effectLst/>
                <a:latin typeface="Times New Roman" pitchFamily="18" charset="0"/>
                <a:cs typeface="Arial" pitchFamily="34" charset="0"/>
              </a:rPr>
              <a:t> McManus (2008).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cs typeface="Arial" pitchFamily="34" charset="0"/>
              </a:rPr>
              <a:t>4.    ‘</a:t>
            </a:r>
            <a:r>
              <a:rPr kumimoji="0" lang="en-GB" sz="2000" b="0" i="1" u="none" strike="noStrike" cap="none" normalizeH="0" baseline="0" dirty="0" smtClean="0">
                <a:ln>
                  <a:noFill/>
                </a:ln>
                <a:solidFill>
                  <a:schemeClr val="tx1"/>
                </a:solidFill>
                <a:effectLst/>
                <a:latin typeface="Times New Roman" pitchFamily="18" charset="0"/>
                <a:cs typeface="Arial" pitchFamily="34" charset="0"/>
              </a:rPr>
              <a:t>Formative assessment is a planned process in which assessment-elicited evidence of students’ status is used by teachers to adjust their </a:t>
            </a:r>
            <a:r>
              <a:rPr kumimoji="0" lang="en-GB" sz="2000" b="0" i="1" u="none" strike="noStrike" cap="none" normalizeH="0" baseline="0" dirty="0" err="1" smtClean="0">
                <a:ln>
                  <a:noFill/>
                </a:ln>
                <a:solidFill>
                  <a:schemeClr val="tx1"/>
                </a:solidFill>
                <a:effectLst/>
                <a:latin typeface="Times New Roman" pitchFamily="18" charset="0"/>
                <a:cs typeface="Arial" pitchFamily="34" charset="0"/>
              </a:rPr>
              <a:t>ongoing</a:t>
            </a:r>
            <a:r>
              <a:rPr kumimoji="0" lang="en-GB" sz="2000" b="0" i="1" u="none" strike="noStrike" cap="none" normalizeH="0" baseline="0" dirty="0" smtClean="0">
                <a:ln>
                  <a:noFill/>
                </a:ln>
                <a:solidFill>
                  <a:schemeClr val="tx1"/>
                </a:solidFill>
                <a:effectLst/>
                <a:latin typeface="Times New Roman" pitchFamily="18" charset="0"/>
                <a:cs typeface="Arial" pitchFamily="34" charset="0"/>
              </a:rPr>
              <a:t> instructional procedures or by students to adjust their current learning tactics.’</a:t>
            </a:r>
            <a:r>
              <a:rPr kumimoji="0" lang="en-GB" sz="2000" b="0" i="0" u="none" strike="noStrike" cap="none" normalizeH="0" baseline="0" dirty="0" smtClean="0">
                <a:ln>
                  <a:noFill/>
                </a:ln>
                <a:solidFill>
                  <a:schemeClr val="tx1"/>
                </a:solidFill>
                <a:effectLst/>
                <a:latin typeface="Times New Roman" pitchFamily="18" charset="0"/>
                <a:cs typeface="Arial" pitchFamily="34" charset="0"/>
              </a:rPr>
              <a:t> </a:t>
            </a:r>
            <a:r>
              <a:rPr kumimoji="0" lang="en-GB" sz="2000" b="0" i="0" u="none" strike="noStrike" cap="none" normalizeH="0" baseline="0" dirty="0" err="1" smtClean="0">
                <a:ln>
                  <a:noFill/>
                </a:ln>
                <a:solidFill>
                  <a:schemeClr val="tx1"/>
                </a:solidFill>
                <a:effectLst/>
                <a:latin typeface="Times New Roman" pitchFamily="18" charset="0"/>
                <a:cs typeface="Arial" pitchFamily="34" charset="0"/>
              </a:rPr>
              <a:t>Popham</a:t>
            </a:r>
            <a:r>
              <a:rPr kumimoji="0" lang="en-GB" sz="2000" b="0" i="0" u="none" strike="noStrike" cap="none" normalizeH="0" baseline="0" dirty="0" smtClean="0">
                <a:ln>
                  <a:noFill/>
                </a:ln>
                <a:solidFill>
                  <a:schemeClr val="tx1"/>
                </a:solidFill>
                <a:effectLst/>
                <a:latin typeface="Times New Roman" pitchFamily="18" charset="0"/>
                <a:cs typeface="Arial" pitchFamily="34" charset="0"/>
              </a:rPr>
              <a:t> (2008).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4299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Assignment 1</a:t>
            </a:r>
            <a:endParaRPr lang="en-GB" dirty="0"/>
          </a:p>
        </p:txBody>
      </p:sp>
      <p:sp>
        <p:nvSpPr>
          <p:cNvPr id="3" name="Content Placeholder 2"/>
          <p:cNvSpPr>
            <a:spLocks noGrp="1"/>
          </p:cNvSpPr>
          <p:nvPr>
            <p:ph idx="1"/>
          </p:nvPr>
        </p:nvSpPr>
        <p:spPr>
          <a:xfrm>
            <a:off x="179512" y="1268760"/>
            <a:ext cx="8640960" cy="5400600"/>
          </a:xfrm>
        </p:spPr>
        <p:txBody>
          <a:bodyPr>
            <a:normAutofit fontScale="92500"/>
          </a:bodyPr>
          <a:lstStyle/>
          <a:p>
            <a:r>
              <a:rPr lang="en-GB" sz="3600" b="1" dirty="0" smtClean="0">
                <a:solidFill>
                  <a:schemeClr val="accent1"/>
                </a:solidFill>
              </a:rPr>
              <a:t>ASSIGNMENT </a:t>
            </a:r>
            <a:r>
              <a:rPr lang="en-GB" sz="3600" b="1" dirty="0">
                <a:solidFill>
                  <a:schemeClr val="accent1"/>
                </a:solidFill>
              </a:rPr>
              <a:t>1 (10 marks) FRIDAY 7</a:t>
            </a:r>
            <a:r>
              <a:rPr lang="en-GB" sz="3600" b="1" baseline="30000" dirty="0">
                <a:solidFill>
                  <a:schemeClr val="accent1"/>
                </a:solidFill>
              </a:rPr>
              <a:t>TH</a:t>
            </a:r>
            <a:r>
              <a:rPr lang="en-GB" sz="3600" b="1" dirty="0">
                <a:solidFill>
                  <a:schemeClr val="accent1"/>
                </a:solidFill>
              </a:rPr>
              <a:t> FEBRUARY (1000 WORDS)</a:t>
            </a:r>
            <a:endParaRPr lang="en-GB" sz="3600" dirty="0">
              <a:solidFill>
                <a:schemeClr val="accent1"/>
              </a:solidFill>
            </a:endParaRPr>
          </a:p>
          <a:p>
            <a:pPr lvl="0"/>
            <a:r>
              <a:rPr lang="en-GB" b="1" dirty="0"/>
              <a:t>Select an </a:t>
            </a:r>
            <a:r>
              <a:rPr lang="en-GB" b="1" dirty="0" smtClean="0"/>
              <a:t>assessment/ assessment scheme scheme/product/system </a:t>
            </a:r>
            <a:r>
              <a:rPr lang="en-GB" b="1" dirty="0"/>
              <a:t>in your area or </a:t>
            </a:r>
            <a:r>
              <a:rPr lang="en-GB" b="1" dirty="0" smtClean="0"/>
              <a:t>discipline-</a:t>
            </a:r>
          </a:p>
          <a:p>
            <a:pPr lvl="0"/>
            <a:r>
              <a:rPr lang="en-TT" b="1" dirty="0" smtClean="0"/>
              <a:t>Develop a framework and criteria for your critique</a:t>
            </a:r>
            <a:endParaRPr lang="en-GB" dirty="0"/>
          </a:p>
          <a:p>
            <a:pPr lvl="0"/>
            <a:r>
              <a:rPr lang="en-GB" b="1" dirty="0"/>
              <a:t>Critique the (1) assessment purpose and scheme, (2) the items or tasks, (</a:t>
            </a:r>
            <a:r>
              <a:rPr lang="en-GB" b="1" dirty="0" smtClean="0"/>
              <a:t>3) </a:t>
            </a:r>
            <a:r>
              <a:rPr lang="en-GB" b="1" dirty="0"/>
              <a:t>the implementation and administration, and (4) the reporting and use of data using key principles derived from classes 1-3.</a:t>
            </a:r>
            <a:endParaRPr lang="en-GB" dirty="0"/>
          </a:p>
          <a:p>
            <a:endParaRPr lang="en-GB" dirty="0"/>
          </a:p>
        </p:txBody>
      </p:sp>
    </p:spTree>
    <p:extLst>
      <p:ext uri="{BB962C8B-B14F-4D97-AF65-F5344CB8AC3E}">
        <p14:creationId xmlns:p14="http://schemas.microsoft.com/office/powerpoint/2010/main" val="1993276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Assignment 2</a:t>
            </a:r>
            <a:endParaRPr lang="en-GB" dirty="0"/>
          </a:p>
        </p:txBody>
      </p:sp>
      <p:sp>
        <p:nvSpPr>
          <p:cNvPr id="3" name="Content Placeholder 2"/>
          <p:cNvSpPr>
            <a:spLocks noGrp="1"/>
          </p:cNvSpPr>
          <p:nvPr>
            <p:ph idx="1"/>
          </p:nvPr>
        </p:nvSpPr>
        <p:spPr>
          <a:xfrm>
            <a:off x="251520" y="1340768"/>
            <a:ext cx="8892480" cy="5400600"/>
          </a:xfrm>
        </p:spPr>
        <p:txBody>
          <a:bodyPr>
            <a:normAutofit lnSpcReduction="10000"/>
          </a:bodyPr>
          <a:lstStyle/>
          <a:p>
            <a:r>
              <a:rPr lang="en-GB" b="1" dirty="0" smtClean="0">
                <a:solidFill>
                  <a:schemeClr val="accent1"/>
                </a:solidFill>
              </a:rPr>
              <a:t>ASSIGNMENT </a:t>
            </a:r>
            <a:r>
              <a:rPr lang="en-GB" b="1" dirty="0">
                <a:solidFill>
                  <a:schemeClr val="accent1"/>
                </a:solidFill>
              </a:rPr>
              <a:t>2 (20 marks)- FRIDAY 3</a:t>
            </a:r>
            <a:r>
              <a:rPr lang="en-GB" b="1" baseline="30000" dirty="0">
                <a:solidFill>
                  <a:schemeClr val="accent1"/>
                </a:solidFill>
              </a:rPr>
              <a:t>RD</a:t>
            </a:r>
            <a:r>
              <a:rPr lang="en-GB" b="1" dirty="0">
                <a:solidFill>
                  <a:schemeClr val="accent1"/>
                </a:solidFill>
              </a:rPr>
              <a:t> MARCH (10-12 PAGES)</a:t>
            </a:r>
            <a:endParaRPr lang="en-GB" dirty="0">
              <a:solidFill>
                <a:schemeClr val="accent1"/>
              </a:solidFill>
            </a:endParaRPr>
          </a:p>
          <a:p>
            <a:pPr lvl="0"/>
            <a:r>
              <a:rPr lang="en-GB" b="1" dirty="0"/>
              <a:t>Select a </a:t>
            </a:r>
            <a:r>
              <a:rPr lang="en-GB" b="1" dirty="0" smtClean="0"/>
              <a:t>single topic </a:t>
            </a:r>
            <a:r>
              <a:rPr lang="en-GB" b="1" dirty="0"/>
              <a:t>and/or big idea</a:t>
            </a:r>
            <a:endParaRPr lang="en-GB" dirty="0"/>
          </a:p>
          <a:p>
            <a:pPr lvl="0"/>
            <a:r>
              <a:rPr lang="en-GB" b="1" dirty="0"/>
              <a:t>Develop a set of specifications </a:t>
            </a:r>
            <a:r>
              <a:rPr lang="en-GB" b="1" dirty="0" smtClean="0"/>
              <a:t>to guide </a:t>
            </a:r>
            <a:r>
              <a:rPr lang="en-GB" b="1" dirty="0"/>
              <a:t>the development of a parallel set of </a:t>
            </a:r>
            <a:r>
              <a:rPr lang="en-GB" b="1" dirty="0" smtClean="0"/>
              <a:t>selected response (20) constructed </a:t>
            </a:r>
            <a:r>
              <a:rPr lang="en-GB" b="1" dirty="0"/>
              <a:t>response </a:t>
            </a:r>
            <a:r>
              <a:rPr lang="en-GB" b="1" dirty="0" smtClean="0"/>
              <a:t>items (1), and performance task (1)</a:t>
            </a:r>
            <a:endParaRPr lang="en-GB" dirty="0"/>
          </a:p>
          <a:p>
            <a:pPr lvl="0"/>
            <a:r>
              <a:rPr lang="en-GB" b="1" dirty="0"/>
              <a:t>Administer the test/assessment</a:t>
            </a:r>
            <a:endParaRPr lang="en-GB" dirty="0"/>
          </a:p>
          <a:p>
            <a:pPr lvl="0"/>
            <a:r>
              <a:rPr lang="en-GB" b="1" dirty="0"/>
              <a:t>Score the test/assessment</a:t>
            </a:r>
            <a:endParaRPr lang="en-GB" dirty="0"/>
          </a:p>
          <a:p>
            <a:pPr lvl="0"/>
            <a:r>
              <a:rPr lang="en-GB" b="1" dirty="0"/>
              <a:t>Report on the test/assessment</a:t>
            </a:r>
            <a:endParaRPr lang="en-GB" dirty="0"/>
          </a:p>
          <a:p>
            <a:endParaRPr lang="en-GB" dirty="0"/>
          </a:p>
        </p:txBody>
      </p:sp>
    </p:spTree>
    <p:extLst>
      <p:ext uri="{BB962C8B-B14F-4D97-AF65-F5344CB8AC3E}">
        <p14:creationId xmlns:p14="http://schemas.microsoft.com/office/powerpoint/2010/main" val="36254942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YamatoPainting">
  <a:themeElements>
    <a:clrScheme name="Yamato Painting">
      <a:dk1>
        <a:sysClr val="windowText" lastClr="000000"/>
      </a:dk1>
      <a:lt1>
        <a:sysClr val="window" lastClr="FFFFFF"/>
      </a:lt1>
      <a:dk2>
        <a:srgbClr val="3F2D32"/>
      </a:dk2>
      <a:lt2>
        <a:srgbClr val="FEDD00"/>
      </a:lt2>
      <a:accent1>
        <a:srgbClr val="C24400"/>
      </a:accent1>
      <a:accent2>
        <a:srgbClr val="3F7228"/>
      </a:accent2>
      <a:accent3>
        <a:srgbClr val="516086"/>
      </a:accent3>
      <a:accent4>
        <a:srgbClr val="956A86"/>
      </a:accent4>
      <a:accent5>
        <a:srgbClr val="E87981"/>
      </a:accent5>
      <a:accent6>
        <a:srgbClr val="8D8628"/>
      </a:accent6>
      <a:hlink>
        <a:srgbClr val="0000FF"/>
      </a:hlink>
      <a:folHlink>
        <a:srgbClr val="800080"/>
      </a:folHlink>
    </a:clrScheme>
    <a:fontScheme name="Yamato Painting">
      <a:majorFont>
        <a:latin typeface="Calibri"/>
        <a:ea typeface=""/>
        <a:cs typeface=""/>
        <a:font script="Jpan" typeface="ＭＳ Ｐゴシック"/>
        <a:font script="Hang" typeface="맑은 고딕"/>
        <a:font script="Hans" typeface="黑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ＭＳ Ｐゴシック"/>
        <a:font script="Hang" typeface="맑은 고딕"/>
        <a:font script="Hans" typeface="宋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Yamato Painting">
      <a:fillStyleLst>
        <a:solidFill>
          <a:schemeClr val="phClr">
            <a:tint val="100000"/>
          </a:schemeClr>
        </a:solidFill>
        <a:gradFill>
          <a:gsLst>
            <a:gs pos="0">
              <a:schemeClr val="phClr">
                <a:tint val="100000"/>
              </a:schemeClr>
            </a:gs>
            <a:gs pos="100000">
              <a:schemeClr val="phClr">
                <a:tint val="100000"/>
                <a:shade val="20000"/>
              </a:schemeClr>
            </a:gs>
          </a:gsLst>
          <a:lin ang="5400000" scaled="1"/>
        </a:gradFill>
        <a:blipFill>
          <a:blip xmlns:r="http://schemas.openxmlformats.org/officeDocument/2006/relationships" r:embed="rId1">
            <a:duotone>
              <a:srgbClr val="000000"/>
              <a:schemeClr val="phClr">
                <a:tint val="100000"/>
              </a:schemeClr>
            </a:duotone>
          </a:blip>
          <a:tile tx="0" ty="0" sx="35000" sy="35000" flip="none" algn="tl"/>
        </a:blipFill>
      </a:fillStyleLst>
      <a:lnStyleLst>
        <a:ln w="9525" cap="flat" cmpd="sng" algn="ctr">
          <a:solidFill>
            <a:schemeClr val="phClr">
              <a:alpha val="60000"/>
            </a:schemeClr>
          </a:solidFill>
          <a:prstDash val="solid"/>
        </a:ln>
        <a:ln w="19525" cap="flat" cmpd="sng" algn="ctr">
          <a:solidFill>
            <a:schemeClr val="phClr">
              <a:alpha val="90000"/>
            </a:schemeClr>
          </a:solidFill>
          <a:prstDash val="solid"/>
        </a:ln>
        <a:ln w="38100" cap="flat" cmpd="sng" algn="ctr">
          <a:solidFill>
            <a:schemeClr val="phClr">
              <a:alpha val="100000"/>
            </a:schemeClr>
          </a:solidFill>
          <a:prstDash val="solid"/>
        </a:ln>
      </a:lnStyleLst>
      <a:effectStyleLst>
        <a:effectStyle>
          <a:effectLst>
            <a:outerShdw blurRad="50800" algn="tl" rotWithShape="0">
              <a:srgbClr val="000000">
                <a:alpha val="64000"/>
              </a:srgbClr>
            </a:outerShdw>
          </a:effectLst>
        </a:effectStyle>
        <a:effectStyle>
          <a:effectLst>
            <a:outerShdw blurRad="50800" algn="tl" rotWithShape="0">
              <a:srgbClr val="000000">
                <a:alpha val="64000"/>
              </a:srgbClr>
            </a:outerShdw>
          </a:effectLst>
          <a:scene3d>
            <a:camera prst="orthographicFront"/>
            <a:lightRig rig="soft" dir="tl">
              <a:rot lat="0" lon="0" rev="0"/>
            </a:lightRig>
          </a:scene3d>
          <a:sp3d>
            <a:bevelT prst="angle"/>
            <a:bevelB w="304800" h="44450"/>
            <a:contourClr>
              <a:schemeClr val="phClr">
                <a:shade val="60000"/>
                <a:satMod val="110000"/>
              </a:schemeClr>
            </a:contourClr>
          </a:sp3d>
        </a:effectStyle>
        <a:effectStyle>
          <a:effectLst>
            <a:glow rad="51600">
              <a:schemeClr val="phClr">
                <a:alpha val="60000"/>
              </a:schemeClr>
            </a:glow>
          </a:effectLst>
          <a:scene3d>
            <a:camera prst="orthographicFront"/>
            <a:lightRig rig="threePt" dir="t"/>
          </a:scene3d>
          <a:sp3d>
            <a:bevelT w="165100" prst="coolSlant"/>
            <a:contourClr>
              <a:schemeClr val="phClr">
                <a:shade val="60000"/>
                <a:satMod val="110000"/>
              </a:schemeClr>
            </a:contourClr>
          </a:sp3d>
        </a:effectStyle>
      </a:effectStyleLst>
      <a:bgFillStyleLst>
        <a:solidFill>
          <a:schemeClr val="phClr">
            <a:shade val="90000"/>
          </a:schemeClr>
        </a:solidFill>
        <a:blipFill>
          <a:blip xmlns:r="http://schemas.openxmlformats.org/officeDocument/2006/relationships" r:embed="rId2">
            <a:duotone>
              <a:schemeClr val="phClr">
                <a:tint val="100000"/>
                <a:shade val="5000"/>
              </a:schemeClr>
              <a:schemeClr val="phClr">
                <a:shade val="100000"/>
              </a:schemeClr>
            </a:duotone>
          </a:blip>
          <a:tile tx="0" ty="0" sx="120000" sy="120000" flip="xy" algn="t"/>
        </a:blipFill>
        <a:blipFill rotWithShape="0">
          <a:blip xmlns:r="http://schemas.openxmlformats.org/officeDocument/2006/relationships" r:embed="rId3">
            <a:duotone>
              <a:schemeClr val="phClr">
                <a:tint val="100000"/>
                <a:shade val="5000"/>
              </a:schemeClr>
              <a:schemeClr val="phClr">
                <a:shade val="10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Yamato Painting</Template>
  <TotalTime>1869</TotalTime>
  <Words>3407</Words>
  <Application>Microsoft Office PowerPoint</Application>
  <PresentationFormat>On-screen Show (4:3)</PresentationFormat>
  <Paragraphs>452</Paragraphs>
  <Slides>74</Slides>
  <Notes>74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ＭＳ Ｐゴシック</vt:lpstr>
      <vt:lpstr>Arial</vt:lpstr>
      <vt:lpstr>Calibri</vt:lpstr>
      <vt:lpstr>Comic Sans MS</vt:lpstr>
      <vt:lpstr>Mistral</vt:lpstr>
      <vt:lpstr>Times New Roman</vt:lpstr>
      <vt:lpstr>Wingdings</vt:lpstr>
      <vt:lpstr>YamatoPainting</vt:lpstr>
      <vt:lpstr>EDME 6006:  ASSESSMENT  &amp; EVALUATION </vt:lpstr>
      <vt:lpstr>EDME 6006 Schedule</vt:lpstr>
      <vt:lpstr> PAPER AND PENCIL ASSESSMENTS  (4 WEEKS) </vt:lpstr>
      <vt:lpstr> PERFORMANCE ASSESSMENTS   (4 WEEKS) </vt:lpstr>
      <vt:lpstr>PowerPoint Presentation</vt:lpstr>
      <vt:lpstr>Books</vt:lpstr>
      <vt:lpstr>How to do the assignments?</vt:lpstr>
      <vt:lpstr>Assignment 1</vt:lpstr>
      <vt:lpstr>Assignment 2</vt:lpstr>
      <vt:lpstr>Assignment 3</vt:lpstr>
      <vt:lpstr>ISSUES IN ASSESSMENT (3 WEEKS) </vt:lpstr>
      <vt:lpstr>CURRENT ASSESSMENT TRENDS</vt:lpstr>
      <vt:lpstr>Changes in classroom assessment &amp; teaching-learning</vt:lpstr>
      <vt:lpstr>DEFINITIONS</vt:lpstr>
      <vt:lpstr>Comparing Measurement with Student Assessment</vt:lpstr>
      <vt:lpstr>How is assessment different to evaluation and measurement?</vt:lpstr>
      <vt:lpstr>What is Educational Assessment?</vt:lpstr>
      <vt:lpstr>What is educational assessment?</vt:lpstr>
      <vt:lpstr>What is educational assessment?</vt:lpstr>
      <vt:lpstr>Defining Assessment from an “Evidence Based Design Perspective” -Robert J. Mislevy, Linda S. Steinberg, &amp; Russell G. Almond</vt:lpstr>
      <vt:lpstr>A working definition of assessment</vt:lpstr>
      <vt:lpstr>A working definition of assessment</vt:lpstr>
      <vt:lpstr>A working definition of assessment</vt:lpstr>
      <vt:lpstr>PowerPoint Presentation</vt:lpstr>
      <vt:lpstr>Mislevy, R. J., Steinberg, L. S., &amp; Almond, R. G. (2003). On the structure of educational assessments. Measurement: Interdisciplinary Research and Perspectives, 1, 3–67.</vt:lpstr>
      <vt:lpstr>A mature and expanded view of student assessment</vt:lpstr>
      <vt:lpstr>What we learn from the definition</vt:lpstr>
      <vt:lpstr>A focus on assessment systems</vt:lpstr>
      <vt:lpstr>AN EMERGING FOCUS ON ASSESSMENT SYSTEMS</vt:lpstr>
      <vt:lpstr>A VARIETY OF ASSESSMENTS</vt:lpstr>
      <vt:lpstr>MATCHING TYPES &amp; PURPOSES</vt:lpstr>
      <vt:lpstr>Definitions</vt:lpstr>
      <vt:lpstr>Public Examinations</vt:lpstr>
      <vt:lpstr>Large Scale Assessment</vt:lpstr>
      <vt:lpstr>National assessments of educational achievement</vt:lpstr>
      <vt:lpstr>International Assessments</vt:lpstr>
      <vt:lpstr>PowerPoint Presentation</vt:lpstr>
      <vt:lpstr>PowerPoint Presentation</vt:lpstr>
      <vt:lpstr>PowerPoint Presentation</vt:lpstr>
      <vt:lpstr> </vt:lpstr>
      <vt:lpstr>Some Common Issues in Public Examination  Systems</vt:lpstr>
      <vt:lpstr>Roles</vt:lpstr>
      <vt:lpstr>On classroom assessment and roles</vt:lpstr>
      <vt:lpstr>Definitions</vt:lpstr>
      <vt:lpstr>Definitions</vt:lpstr>
      <vt:lpstr>On classroom assessment</vt:lpstr>
      <vt:lpstr>Formats</vt:lpstr>
      <vt:lpstr>Assessment formats</vt:lpstr>
      <vt:lpstr>Definitions</vt:lpstr>
      <vt:lpstr>Sample Assessment Modes- Selected Response</vt:lpstr>
      <vt:lpstr>PowerPoint Presentation</vt:lpstr>
      <vt:lpstr>PowerPoint Presentation</vt:lpstr>
      <vt:lpstr>Sample Assessment Modes- Constructed Response</vt:lpstr>
      <vt:lpstr>Why are different keywords used in the essay prompts?</vt:lpstr>
      <vt:lpstr>Definitions</vt:lpstr>
      <vt:lpstr>Sample Assessment Modes- Performance Assessments</vt:lpstr>
      <vt:lpstr>What is the assessment cycle?</vt:lpstr>
      <vt:lpstr>TEST DEVELOPMENT Processes</vt:lpstr>
      <vt:lpstr>Assessment Systems &amp; Schemes</vt:lpstr>
      <vt:lpstr>Some Basic Assessment Principles</vt:lpstr>
      <vt:lpstr>More Assessment Principles</vt:lpstr>
      <vt:lpstr>Assessment must be aligned</vt:lpstr>
      <vt:lpstr>Assessment must be aligned</vt:lpstr>
      <vt:lpstr>On alignment</vt:lpstr>
      <vt:lpstr>Aspects of alignment</vt:lpstr>
      <vt:lpstr>From System Principles  to Departmental Plan</vt:lpstr>
      <vt:lpstr>From plan to whole school policy</vt:lpstr>
      <vt:lpstr>Multipurpose Assessments</vt:lpstr>
      <vt:lpstr>Tensions in SBA </vt:lpstr>
      <vt:lpstr>Reconciling the Tensions</vt:lpstr>
      <vt:lpstr>Assessments of, as, and for learning</vt:lpstr>
      <vt:lpstr>Assessment of Learning- Is that what we are doing?</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Bishop’s High School Tobago Developing an Assessment Plan</dc:title>
  <dc:creator>Jerome De lisle</dc:creator>
  <cp:lastModifiedBy>Jerome DeLisle</cp:lastModifiedBy>
  <cp:revision>153</cp:revision>
  <dcterms:created xsi:type="dcterms:W3CDTF">2011-06-05T13:38:40Z</dcterms:created>
  <dcterms:modified xsi:type="dcterms:W3CDTF">2015-01-23T20:16:45Z</dcterms:modified>
</cp:coreProperties>
</file>