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60"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93" autoAdjust="0"/>
    <p:restoredTop sz="94660"/>
  </p:normalViewPr>
  <p:slideViewPr>
    <p:cSldViewPr>
      <p:cViewPr varScale="1">
        <p:scale>
          <a:sx n="100" d="100"/>
          <a:sy n="100" d="100"/>
        </p:scale>
        <p:origin x="-199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117553-EEFC-455D-AB56-982E4ABBD656}" type="datetimeFigureOut">
              <a:rPr lang="en-GB" smtClean="0"/>
              <a:t>25/01/2014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23B2B9-F332-48FD-BAEA-79C2DF9B4951}" type="slidenum">
              <a:rPr lang="en-GB" smtClean="0"/>
              <a:t>‹#›</a:t>
            </a:fld>
            <a:endParaRPr lang="en-GB"/>
          </a:p>
        </p:txBody>
      </p:sp>
    </p:spTree>
    <p:extLst>
      <p:ext uri="{BB962C8B-B14F-4D97-AF65-F5344CB8AC3E}">
        <p14:creationId xmlns:p14="http://schemas.microsoft.com/office/powerpoint/2010/main" val="3059720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61314B-5B47-4B2D-8BBC-5D5581409580}" type="slidenum">
              <a:rPr lang="en-GB" smtClean="0"/>
              <a:pPr/>
              <a:t>1</a:t>
            </a:fld>
            <a:endParaRPr lang="en-GB"/>
          </a:p>
        </p:txBody>
      </p:sp>
    </p:spTree>
    <p:extLst>
      <p:ext uri="{BB962C8B-B14F-4D97-AF65-F5344CB8AC3E}">
        <p14:creationId xmlns:p14="http://schemas.microsoft.com/office/powerpoint/2010/main" val="3841819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61314B-5B47-4B2D-8BBC-5D5581409580}" type="slidenum">
              <a:rPr lang="en-GB" smtClean="0"/>
              <a:pPr/>
              <a:t>10</a:t>
            </a:fld>
            <a:endParaRPr lang="en-GB"/>
          </a:p>
        </p:txBody>
      </p:sp>
    </p:spTree>
    <p:extLst>
      <p:ext uri="{BB962C8B-B14F-4D97-AF65-F5344CB8AC3E}">
        <p14:creationId xmlns:p14="http://schemas.microsoft.com/office/powerpoint/2010/main" val="2043493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61314B-5B47-4B2D-8BBC-5D5581409580}" type="slidenum">
              <a:rPr lang="en-GB" smtClean="0"/>
              <a:pPr/>
              <a:t>11</a:t>
            </a:fld>
            <a:endParaRPr lang="en-GB"/>
          </a:p>
        </p:txBody>
      </p:sp>
    </p:spTree>
    <p:extLst>
      <p:ext uri="{BB962C8B-B14F-4D97-AF65-F5344CB8AC3E}">
        <p14:creationId xmlns:p14="http://schemas.microsoft.com/office/powerpoint/2010/main" val="1522791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61314B-5B47-4B2D-8BBC-5D5581409580}" type="slidenum">
              <a:rPr lang="en-GB" smtClean="0"/>
              <a:pPr/>
              <a:t>12</a:t>
            </a:fld>
            <a:endParaRPr lang="en-GB"/>
          </a:p>
        </p:txBody>
      </p:sp>
    </p:spTree>
    <p:extLst>
      <p:ext uri="{BB962C8B-B14F-4D97-AF65-F5344CB8AC3E}">
        <p14:creationId xmlns:p14="http://schemas.microsoft.com/office/powerpoint/2010/main" val="2001084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61314B-5B47-4B2D-8BBC-5D5581409580}" type="slidenum">
              <a:rPr lang="en-GB" smtClean="0"/>
              <a:pPr/>
              <a:t>13</a:t>
            </a:fld>
            <a:endParaRPr lang="en-GB"/>
          </a:p>
        </p:txBody>
      </p:sp>
    </p:spTree>
    <p:extLst>
      <p:ext uri="{BB962C8B-B14F-4D97-AF65-F5344CB8AC3E}">
        <p14:creationId xmlns:p14="http://schemas.microsoft.com/office/powerpoint/2010/main" val="720433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61314B-5B47-4B2D-8BBC-5D5581409580}" type="slidenum">
              <a:rPr lang="en-GB" smtClean="0"/>
              <a:pPr/>
              <a:t>14</a:t>
            </a:fld>
            <a:endParaRPr lang="en-GB"/>
          </a:p>
        </p:txBody>
      </p:sp>
    </p:spTree>
    <p:extLst>
      <p:ext uri="{BB962C8B-B14F-4D97-AF65-F5344CB8AC3E}">
        <p14:creationId xmlns:p14="http://schemas.microsoft.com/office/powerpoint/2010/main" val="107405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61314B-5B47-4B2D-8BBC-5D5581409580}" type="slidenum">
              <a:rPr lang="en-GB" smtClean="0"/>
              <a:pPr/>
              <a:t>15</a:t>
            </a:fld>
            <a:endParaRPr lang="en-GB"/>
          </a:p>
        </p:txBody>
      </p:sp>
    </p:spTree>
    <p:extLst>
      <p:ext uri="{BB962C8B-B14F-4D97-AF65-F5344CB8AC3E}">
        <p14:creationId xmlns:p14="http://schemas.microsoft.com/office/powerpoint/2010/main" val="2482477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61314B-5B47-4B2D-8BBC-5D5581409580}" type="slidenum">
              <a:rPr lang="en-GB" smtClean="0"/>
              <a:pPr/>
              <a:t>16</a:t>
            </a:fld>
            <a:endParaRPr lang="en-GB"/>
          </a:p>
        </p:txBody>
      </p:sp>
    </p:spTree>
    <p:extLst>
      <p:ext uri="{BB962C8B-B14F-4D97-AF65-F5344CB8AC3E}">
        <p14:creationId xmlns:p14="http://schemas.microsoft.com/office/powerpoint/2010/main" val="3246719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61314B-5B47-4B2D-8BBC-5D5581409580}" type="slidenum">
              <a:rPr lang="en-GB" smtClean="0"/>
              <a:pPr/>
              <a:t>17</a:t>
            </a:fld>
            <a:endParaRPr lang="en-GB"/>
          </a:p>
        </p:txBody>
      </p:sp>
    </p:spTree>
    <p:extLst>
      <p:ext uri="{BB962C8B-B14F-4D97-AF65-F5344CB8AC3E}">
        <p14:creationId xmlns:p14="http://schemas.microsoft.com/office/powerpoint/2010/main" val="4066745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F61314B-5B47-4B2D-8BBC-5D5581409580}" type="slidenum">
              <a:rPr lang="en-GB" smtClean="0"/>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F61314B-5B47-4B2D-8BBC-5D5581409580}" type="slidenum">
              <a:rPr lang="en-GB" smtClean="0"/>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61314B-5B47-4B2D-8BBC-5D5581409580}" type="slidenum">
              <a:rPr lang="en-GB" smtClean="0"/>
              <a:pPr/>
              <a:t>2</a:t>
            </a:fld>
            <a:endParaRPr lang="en-GB"/>
          </a:p>
        </p:txBody>
      </p:sp>
    </p:spTree>
    <p:extLst>
      <p:ext uri="{BB962C8B-B14F-4D97-AF65-F5344CB8AC3E}">
        <p14:creationId xmlns:p14="http://schemas.microsoft.com/office/powerpoint/2010/main" val="25114848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F61314B-5B47-4B2D-8BBC-5D5581409580}" type="slidenum">
              <a:rPr lang="en-GB" smtClean="0"/>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61314B-5B47-4B2D-8BBC-5D5581409580}" type="slidenum">
              <a:rPr lang="en-GB" smtClean="0"/>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61314B-5B47-4B2D-8BBC-5D5581409580}" type="slidenum">
              <a:rPr lang="en-GB" smtClean="0"/>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61314B-5B47-4B2D-8BBC-5D5581409580}" type="slidenum">
              <a:rPr lang="en-GB" smtClean="0"/>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61314B-5B47-4B2D-8BBC-5D5581409580}" type="slidenum">
              <a:rPr lang="en-GB" smtClean="0"/>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61314B-5B47-4B2D-8BBC-5D5581409580}" type="slidenum">
              <a:rPr lang="en-GB" smtClean="0"/>
              <a:pPr/>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61314B-5B47-4B2D-8BBC-5D5581409580}" type="slidenum">
              <a:rPr lang="en-GB" smtClean="0"/>
              <a:pPr/>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61314B-5B47-4B2D-8BBC-5D5581409580}" type="slidenum">
              <a:rPr lang="en-GB" smtClean="0"/>
              <a:pPr/>
              <a:t>27</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61314B-5B47-4B2D-8BBC-5D5581409580}" type="slidenum">
              <a:rPr lang="en-GB" smtClean="0"/>
              <a:pPr/>
              <a:t>28</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5A932F5-B990-4DBE-9BBA-7F40361EF919}" type="slidenum">
              <a:rPr lang="en-US" smtClean="0"/>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61314B-5B47-4B2D-8BBC-5D5581409580}" type="slidenum">
              <a:rPr lang="en-GB" smtClean="0"/>
              <a:pPr/>
              <a:t>3</a:t>
            </a:fld>
            <a:endParaRPr lang="en-GB"/>
          </a:p>
        </p:txBody>
      </p:sp>
    </p:spTree>
    <p:extLst>
      <p:ext uri="{BB962C8B-B14F-4D97-AF65-F5344CB8AC3E}">
        <p14:creationId xmlns:p14="http://schemas.microsoft.com/office/powerpoint/2010/main" val="10458025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5A932F5-B990-4DBE-9BBA-7F40361EF919}" type="slidenum">
              <a:rPr lang="en-US" smtClean="0"/>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5A932F5-B990-4DBE-9BBA-7F40361EF919}" type="slidenum">
              <a:rPr lang="en-US" smtClean="0"/>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5A932F5-B990-4DBE-9BBA-7F40361EF919}" type="slidenum">
              <a:rPr lang="en-US" smtClean="0"/>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5A932F5-B990-4DBE-9BBA-7F40361EF919}" type="slidenum">
              <a:rPr lang="en-US" smtClean="0"/>
              <a:t>33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61314B-5B47-4B2D-8BBC-5D5581409580}" type="slidenum">
              <a:rPr lang="en-GB" smtClean="0"/>
              <a:pPr/>
              <a:t>4</a:t>
            </a:fld>
            <a:endParaRPr lang="en-GB"/>
          </a:p>
        </p:txBody>
      </p:sp>
    </p:spTree>
    <p:extLst>
      <p:ext uri="{BB962C8B-B14F-4D97-AF65-F5344CB8AC3E}">
        <p14:creationId xmlns:p14="http://schemas.microsoft.com/office/powerpoint/2010/main" val="106950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61314B-5B47-4B2D-8BBC-5D5581409580}" type="slidenum">
              <a:rPr lang="en-GB" smtClean="0"/>
              <a:pPr/>
              <a:t>5</a:t>
            </a:fld>
            <a:endParaRPr lang="en-GB"/>
          </a:p>
        </p:txBody>
      </p:sp>
    </p:spTree>
    <p:extLst>
      <p:ext uri="{BB962C8B-B14F-4D97-AF65-F5344CB8AC3E}">
        <p14:creationId xmlns:p14="http://schemas.microsoft.com/office/powerpoint/2010/main" val="2915299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61314B-5B47-4B2D-8BBC-5D5581409580}" type="slidenum">
              <a:rPr lang="en-GB" smtClean="0"/>
              <a:pPr/>
              <a:t>6</a:t>
            </a:fld>
            <a:endParaRPr lang="en-GB"/>
          </a:p>
        </p:txBody>
      </p:sp>
    </p:spTree>
    <p:extLst>
      <p:ext uri="{BB962C8B-B14F-4D97-AF65-F5344CB8AC3E}">
        <p14:creationId xmlns:p14="http://schemas.microsoft.com/office/powerpoint/2010/main" val="623405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61314B-5B47-4B2D-8BBC-5D5581409580}" type="slidenum">
              <a:rPr lang="en-GB" smtClean="0"/>
              <a:pPr/>
              <a:t>7</a:t>
            </a:fld>
            <a:endParaRPr lang="en-GB"/>
          </a:p>
        </p:txBody>
      </p:sp>
    </p:spTree>
    <p:extLst>
      <p:ext uri="{BB962C8B-B14F-4D97-AF65-F5344CB8AC3E}">
        <p14:creationId xmlns:p14="http://schemas.microsoft.com/office/powerpoint/2010/main" val="2591408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61314B-5B47-4B2D-8BBC-5D5581409580}" type="slidenum">
              <a:rPr lang="en-GB" smtClean="0"/>
              <a:pPr/>
              <a:t>8</a:t>
            </a:fld>
            <a:endParaRPr lang="en-GB"/>
          </a:p>
        </p:txBody>
      </p:sp>
    </p:spTree>
    <p:extLst>
      <p:ext uri="{BB962C8B-B14F-4D97-AF65-F5344CB8AC3E}">
        <p14:creationId xmlns:p14="http://schemas.microsoft.com/office/powerpoint/2010/main" val="479088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61314B-5B47-4B2D-8BBC-5D5581409580}" type="slidenum">
              <a:rPr lang="en-GB" smtClean="0"/>
              <a:pPr/>
              <a:t>9</a:t>
            </a:fld>
            <a:endParaRPr lang="en-GB"/>
          </a:p>
        </p:txBody>
      </p:sp>
    </p:spTree>
    <p:extLst>
      <p:ext uri="{BB962C8B-B14F-4D97-AF65-F5344CB8AC3E}">
        <p14:creationId xmlns:p14="http://schemas.microsoft.com/office/powerpoint/2010/main" val="298539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6D52EB8-B006-4EFE-ABFC-14F2E058A109}" type="datetimeFigureOut">
              <a:rPr lang="en-GB" smtClean="0"/>
              <a:t>25/01/2014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D9C0EE-0015-40FC-9196-8C08CAED89B4}" type="slidenum">
              <a:rPr lang="en-GB" smtClean="0"/>
              <a:t>‹#›</a:t>
            </a:fld>
            <a:endParaRPr lang="en-GB"/>
          </a:p>
        </p:txBody>
      </p:sp>
    </p:spTree>
    <p:extLst>
      <p:ext uri="{BB962C8B-B14F-4D97-AF65-F5344CB8AC3E}">
        <p14:creationId xmlns:p14="http://schemas.microsoft.com/office/powerpoint/2010/main" val="1435025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6D52EB8-B006-4EFE-ABFC-14F2E058A109}" type="datetimeFigureOut">
              <a:rPr lang="en-GB" smtClean="0"/>
              <a:t>25/01/2014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D9C0EE-0015-40FC-9196-8C08CAED89B4}" type="slidenum">
              <a:rPr lang="en-GB" smtClean="0"/>
              <a:t>‹#›</a:t>
            </a:fld>
            <a:endParaRPr lang="en-GB"/>
          </a:p>
        </p:txBody>
      </p:sp>
    </p:spTree>
    <p:extLst>
      <p:ext uri="{BB962C8B-B14F-4D97-AF65-F5344CB8AC3E}">
        <p14:creationId xmlns:p14="http://schemas.microsoft.com/office/powerpoint/2010/main" val="594654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6D52EB8-B006-4EFE-ABFC-14F2E058A109}" type="datetimeFigureOut">
              <a:rPr lang="en-GB" smtClean="0"/>
              <a:t>25/01/2014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D9C0EE-0015-40FC-9196-8C08CAED89B4}" type="slidenum">
              <a:rPr lang="en-GB" smtClean="0"/>
              <a:t>‹#›</a:t>
            </a:fld>
            <a:endParaRPr lang="en-GB"/>
          </a:p>
        </p:txBody>
      </p:sp>
    </p:spTree>
    <p:extLst>
      <p:ext uri="{BB962C8B-B14F-4D97-AF65-F5344CB8AC3E}">
        <p14:creationId xmlns:p14="http://schemas.microsoft.com/office/powerpoint/2010/main" val="2744115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6D52EB8-B006-4EFE-ABFC-14F2E058A109}" type="datetimeFigureOut">
              <a:rPr lang="en-GB" smtClean="0"/>
              <a:t>25/01/2014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D9C0EE-0015-40FC-9196-8C08CAED89B4}" type="slidenum">
              <a:rPr lang="en-GB" smtClean="0"/>
              <a:t>‹#›</a:t>
            </a:fld>
            <a:endParaRPr lang="en-GB"/>
          </a:p>
        </p:txBody>
      </p:sp>
    </p:spTree>
    <p:extLst>
      <p:ext uri="{BB962C8B-B14F-4D97-AF65-F5344CB8AC3E}">
        <p14:creationId xmlns:p14="http://schemas.microsoft.com/office/powerpoint/2010/main" val="4026336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52EB8-B006-4EFE-ABFC-14F2E058A109}" type="datetimeFigureOut">
              <a:rPr lang="en-GB" smtClean="0"/>
              <a:t>25/01/2014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D9C0EE-0015-40FC-9196-8C08CAED89B4}" type="slidenum">
              <a:rPr lang="en-GB" smtClean="0"/>
              <a:t>‹#›</a:t>
            </a:fld>
            <a:endParaRPr lang="en-GB"/>
          </a:p>
        </p:txBody>
      </p:sp>
    </p:spTree>
    <p:extLst>
      <p:ext uri="{BB962C8B-B14F-4D97-AF65-F5344CB8AC3E}">
        <p14:creationId xmlns:p14="http://schemas.microsoft.com/office/powerpoint/2010/main" val="2862409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6D52EB8-B006-4EFE-ABFC-14F2E058A109}" type="datetimeFigureOut">
              <a:rPr lang="en-GB" smtClean="0"/>
              <a:t>25/01/2014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D9C0EE-0015-40FC-9196-8C08CAED89B4}" type="slidenum">
              <a:rPr lang="en-GB" smtClean="0"/>
              <a:t>‹#›</a:t>
            </a:fld>
            <a:endParaRPr lang="en-GB"/>
          </a:p>
        </p:txBody>
      </p:sp>
    </p:spTree>
    <p:extLst>
      <p:ext uri="{BB962C8B-B14F-4D97-AF65-F5344CB8AC3E}">
        <p14:creationId xmlns:p14="http://schemas.microsoft.com/office/powerpoint/2010/main" val="753921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6D52EB8-B006-4EFE-ABFC-14F2E058A109}" type="datetimeFigureOut">
              <a:rPr lang="en-GB" smtClean="0"/>
              <a:t>25/01/2014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BD9C0EE-0015-40FC-9196-8C08CAED89B4}" type="slidenum">
              <a:rPr lang="en-GB" smtClean="0"/>
              <a:t>‹#›</a:t>
            </a:fld>
            <a:endParaRPr lang="en-GB"/>
          </a:p>
        </p:txBody>
      </p:sp>
    </p:spTree>
    <p:extLst>
      <p:ext uri="{BB962C8B-B14F-4D97-AF65-F5344CB8AC3E}">
        <p14:creationId xmlns:p14="http://schemas.microsoft.com/office/powerpoint/2010/main" val="1972222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6D52EB8-B006-4EFE-ABFC-14F2E058A109}" type="datetimeFigureOut">
              <a:rPr lang="en-GB" smtClean="0"/>
              <a:t>25/01/2014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BD9C0EE-0015-40FC-9196-8C08CAED89B4}" type="slidenum">
              <a:rPr lang="en-GB" smtClean="0"/>
              <a:t>‹#›</a:t>
            </a:fld>
            <a:endParaRPr lang="en-GB"/>
          </a:p>
        </p:txBody>
      </p:sp>
    </p:spTree>
    <p:extLst>
      <p:ext uri="{BB962C8B-B14F-4D97-AF65-F5344CB8AC3E}">
        <p14:creationId xmlns:p14="http://schemas.microsoft.com/office/powerpoint/2010/main" val="1946964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D52EB8-B006-4EFE-ABFC-14F2E058A109}" type="datetimeFigureOut">
              <a:rPr lang="en-GB" smtClean="0"/>
              <a:t>25/01/2014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BD9C0EE-0015-40FC-9196-8C08CAED89B4}" type="slidenum">
              <a:rPr lang="en-GB" smtClean="0"/>
              <a:t>‹#›</a:t>
            </a:fld>
            <a:endParaRPr lang="en-GB"/>
          </a:p>
        </p:txBody>
      </p:sp>
    </p:spTree>
    <p:extLst>
      <p:ext uri="{BB962C8B-B14F-4D97-AF65-F5344CB8AC3E}">
        <p14:creationId xmlns:p14="http://schemas.microsoft.com/office/powerpoint/2010/main" val="1274999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D52EB8-B006-4EFE-ABFC-14F2E058A109}" type="datetimeFigureOut">
              <a:rPr lang="en-GB" smtClean="0"/>
              <a:t>25/01/2014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D9C0EE-0015-40FC-9196-8C08CAED89B4}" type="slidenum">
              <a:rPr lang="en-GB" smtClean="0"/>
              <a:t>‹#›</a:t>
            </a:fld>
            <a:endParaRPr lang="en-GB"/>
          </a:p>
        </p:txBody>
      </p:sp>
    </p:spTree>
    <p:extLst>
      <p:ext uri="{BB962C8B-B14F-4D97-AF65-F5344CB8AC3E}">
        <p14:creationId xmlns:p14="http://schemas.microsoft.com/office/powerpoint/2010/main" val="2061993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D52EB8-B006-4EFE-ABFC-14F2E058A109}" type="datetimeFigureOut">
              <a:rPr lang="en-GB" smtClean="0"/>
              <a:t>25/01/2014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D9C0EE-0015-40FC-9196-8C08CAED89B4}" type="slidenum">
              <a:rPr lang="en-GB" smtClean="0"/>
              <a:t>‹#›</a:t>
            </a:fld>
            <a:endParaRPr lang="en-GB"/>
          </a:p>
        </p:txBody>
      </p:sp>
    </p:spTree>
    <p:extLst>
      <p:ext uri="{BB962C8B-B14F-4D97-AF65-F5344CB8AC3E}">
        <p14:creationId xmlns:p14="http://schemas.microsoft.com/office/powerpoint/2010/main" val="3520253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D52EB8-B006-4EFE-ABFC-14F2E058A109}" type="datetimeFigureOut">
              <a:rPr lang="en-GB" smtClean="0"/>
              <a:t>25/01/2014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D9C0EE-0015-40FC-9196-8C08CAED89B4}" type="slidenum">
              <a:rPr lang="en-GB" smtClean="0"/>
              <a:t>‹#›</a:t>
            </a:fld>
            <a:endParaRPr lang="en-GB"/>
          </a:p>
        </p:txBody>
      </p:sp>
    </p:spTree>
    <p:extLst>
      <p:ext uri="{BB962C8B-B14F-4D97-AF65-F5344CB8AC3E}">
        <p14:creationId xmlns:p14="http://schemas.microsoft.com/office/powerpoint/2010/main" val="58281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ormative_assessme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548680"/>
            <a:ext cx="7934325" cy="59332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3568" y="548680"/>
            <a:ext cx="7862317" cy="3096344"/>
          </a:xfrm>
          <a:solidFill>
            <a:srgbClr val="C0C0C0">
              <a:alpha val="43137"/>
            </a:srgbClr>
          </a:solidFill>
        </p:spPr>
        <p:txBody>
          <a:bodyPr>
            <a:noAutofit/>
          </a:bodyPr>
          <a:lstStyle/>
          <a:p>
            <a:r>
              <a:rPr lang="en-TT" sz="6000" b="1" spc="-150" dirty="0" smtClean="0">
                <a:effectLst>
                  <a:outerShdw blurRad="38100" dist="38100" dir="2700000" algn="tl">
                    <a:srgbClr val="000000">
                      <a:alpha val="43137"/>
                    </a:srgbClr>
                  </a:outerShdw>
                </a:effectLst>
              </a:rPr>
              <a:t>Comprehensive Models of Formative Assessment</a:t>
            </a:r>
            <a:endParaRPr lang="en-GB" sz="6000" b="1" spc="-1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238954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75656" y="116632"/>
            <a:ext cx="6120680" cy="6602401"/>
          </a:xfrm>
        </p:spPr>
      </p:pic>
    </p:spTree>
    <p:extLst>
      <p:ext uri="{BB962C8B-B14F-4D97-AF65-F5344CB8AC3E}">
        <p14:creationId xmlns:p14="http://schemas.microsoft.com/office/powerpoint/2010/main" val="1454357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Formative Feedback</a:t>
            </a:r>
            <a:endParaRPr lang="en-GB" dirty="0"/>
          </a:p>
        </p:txBody>
      </p:sp>
      <p:sp>
        <p:nvSpPr>
          <p:cNvPr id="4" name="Content Placeholder 3"/>
          <p:cNvSpPr>
            <a:spLocks noGrp="1"/>
          </p:cNvSpPr>
          <p:nvPr>
            <p:ph idx="1"/>
          </p:nvPr>
        </p:nvSpPr>
        <p:spPr/>
        <p:txBody>
          <a:bodyPr>
            <a:normAutofit fontScale="92500"/>
          </a:bodyPr>
          <a:lstStyle/>
          <a:p>
            <a:r>
              <a:rPr lang="en-TT" dirty="0"/>
              <a:t>Don’t leave it open-ended or ambiguous. Give clear indications of the criteria that have been used to assess the quality of the product a student submits </a:t>
            </a:r>
          </a:p>
          <a:p>
            <a:r>
              <a:rPr lang="en-TT" dirty="0"/>
              <a:t>Don’t wander from the point.  Base all feedback on criteria specified for the assignment. </a:t>
            </a:r>
          </a:p>
          <a:p>
            <a:r>
              <a:rPr lang="en-TT" dirty="0"/>
              <a:t>Don’t delay.  Provide feedback as soon as possible after the student submits the assignment.  </a:t>
            </a:r>
          </a:p>
          <a:p>
            <a:endParaRPr lang="en-GB" dirty="0"/>
          </a:p>
        </p:txBody>
      </p:sp>
    </p:spTree>
    <p:extLst>
      <p:ext uri="{BB962C8B-B14F-4D97-AF65-F5344CB8AC3E}">
        <p14:creationId xmlns:p14="http://schemas.microsoft.com/office/powerpoint/2010/main" val="2470136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3" y="836713"/>
            <a:ext cx="8147344" cy="5492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5790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185738"/>
            <a:ext cx="8001000" cy="648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4164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9589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 y="1484785"/>
            <a:ext cx="8039100" cy="3692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6544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60648"/>
            <a:ext cx="7938020" cy="3494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3933056"/>
            <a:ext cx="7938020" cy="2755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6923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7325"/>
            <a:ext cx="8208912" cy="516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5343740"/>
            <a:ext cx="8208912" cy="1501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6939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The scoring of assessments </a:t>
            </a:r>
            <a:r>
              <a:rPr lang="en-GB" dirty="0" smtClean="0"/>
              <a:t/>
            </a:r>
            <a:br>
              <a:rPr lang="en-GB" dirty="0" smtClean="0"/>
            </a:br>
            <a:endParaRPr lang="en-GB" dirty="0"/>
          </a:p>
        </p:txBody>
      </p:sp>
      <p:sp>
        <p:nvSpPr>
          <p:cNvPr id="3" name="Content Placeholder 2"/>
          <p:cNvSpPr>
            <a:spLocks noGrp="1"/>
          </p:cNvSpPr>
          <p:nvPr>
            <p:ph idx="1"/>
          </p:nvPr>
        </p:nvSpPr>
        <p:spPr>
          <a:xfrm>
            <a:off x="457200" y="1052736"/>
            <a:ext cx="8229600" cy="5073427"/>
          </a:xfrm>
        </p:spPr>
        <p:txBody>
          <a:bodyPr>
            <a:normAutofit/>
          </a:bodyPr>
          <a:lstStyle/>
          <a:p>
            <a:r>
              <a:rPr lang="en-TT" dirty="0" smtClean="0"/>
              <a:t>Defensible means that there are legitimate reasons for giving a mark and the system can stand up to scrutiny.</a:t>
            </a:r>
          </a:p>
          <a:p>
            <a:endParaRPr lang="en-TT" dirty="0" smtClean="0"/>
          </a:p>
          <a:p>
            <a:r>
              <a:rPr lang="en-TT" dirty="0" smtClean="0"/>
              <a:t>Rigorous means that the system is reliable and iterative</a:t>
            </a:r>
          </a:p>
          <a:p>
            <a:endParaRPr lang="en-TT" dirty="0" smtClean="0"/>
          </a:p>
          <a:p>
            <a:r>
              <a:rPr lang="en-TT" dirty="0" smtClean="0"/>
              <a:t>Standardized means that there is low inter-</a:t>
            </a:r>
            <a:r>
              <a:rPr lang="en-TT" dirty="0" err="1" smtClean="0"/>
              <a:t>rater</a:t>
            </a:r>
            <a:r>
              <a:rPr lang="en-TT" dirty="0" smtClean="0"/>
              <a:t> reliability </a:t>
            </a:r>
            <a:endParaRPr lang="en-GB" dirty="0"/>
          </a:p>
        </p:txBody>
      </p:sp>
    </p:spTree>
    <p:extLst>
      <p:ext uri="{BB962C8B-B14F-4D97-AF65-F5344CB8AC3E}">
        <p14:creationId xmlns:p14="http://schemas.microsoft.com/office/powerpoint/2010/main" val="4180546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The scoring of assessments</a:t>
            </a:r>
            <a:endParaRPr lang="en-GB" dirty="0"/>
          </a:p>
        </p:txBody>
      </p:sp>
      <p:sp>
        <p:nvSpPr>
          <p:cNvPr id="3" name="Content Placeholder 2"/>
          <p:cNvSpPr>
            <a:spLocks noGrp="1"/>
          </p:cNvSpPr>
          <p:nvPr>
            <p:ph idx="1"/>
          </p:nvPr>
        </p:nvSpPr>
        <p:spPr/>
        <p:txBody>
          <a:bodyPr/>
          <a:lstStyle/>
          <a:p>
            <a:r>
              <a:rPr lang="en-TT" dirty="0" smtClean="0"/>
              <a:t>This might not be a problem in scoring MCs, but CRs and Open-Ended PAs can prove a problem.</a:t>
            </a:r>
          </a:p>
          <a:p>
            <a:r>
              <a:rPr lang="en-TT" dirty="0" smtClean="0"/>
              <a:t>The most popular solution is the Rubric.</a:t>
            </a:r>
            <a:endParaRPr lang="en-GB" dirty="0"/>
          </a:p>
        </p:txBody>
      </p:sp>
    </p:spTree>
    <p:extLst>
      <p:ext uri="{BB962C8B-B14F-4D97-AF65-F5344CB8AC3E}">
        <p14:creationId xmlns:p14="http://schemas.microsoft.com/office/powerpoint/2010/main" val="923835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A theory of formative assessment</a:t>
            </a:r>
            <a:endParaRPr lang="en-GB"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863" y="1196752"/>
            <a:ext cx="8865625" cy="5544616"/>
          </a:xfrm>
        </p:spPr>
      </p:pic>
    </p:spTree>
    <p:extLst>
      <p:ext uri="{BB962C8B-B14F-4D97-AF65-F5344CB8AC3E}">
        <p14:creationId xmlns:p14="http://schemas.microsoft.com/office/powerpoint/2010/main" val="367101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The scoring of assessments-Rubrics</a:t>
            </a:r>
            <a:endParaRPr lang="en-GB" dirty="0"/>
          </a:p>
        </p:txBody>
      </p:sp>
      <p:sp>
        <p:nvSpPr>
          <p:cNvPr id="3" name="Content Placeholder 2"/>
          <p:cNvSpPr>
            <a:spLocks noGrp="1"/>
          </p:cNvSpPr>
          <p:nvPr>
            <p:ph idx="1"/>
          </p:nvPr>
        </p:nvSpPr>
        <p:spPr/>
        <p:txBody>
          <a:bodyPr/>
          <a:lstStyle/>
          <a:p>
            <a:r>
              <a:rPr lang="en-US" i="1" dirty="0" smtClean="0"/>
              <a:t>A scoring rubric is a set of ordered categories to which a given piece of work can be compared. </a:t>
            </a:r>
          </a:p>
          <a:p>
            <a:endParaRPr lang="en-US" i="1" dirty="0" smtClean="0"/>
          </a:p>
          <a:p>
            <a:r>
              <a:rPr lang="en-US" i="1" dirty="0" smtClean="0"/>
              <a:t>Scoring rubrics specify the qualities or processes that must be exhibited in order for a performance to be assigned a particular evaluative rating.</a:t>
            </a:r>
            <a:endParaRPr lang="en-GB" dirty="0"/>
          </a:p>
        </p:txBody>
      </p:sp>
    </p:spTree>
    <p:extLst>
      <p:ext uri="{BB962C8B-B14F-4D97-AF65-F5344CB8AC3E}">
        <p14:creationId xmlns:p14="http://schemas.microsoft.com/office/powerpoint/2010/main" val="790888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Parts of a Rubric</a:t>
            </a:r>
            <a:endParaRPr lang="en-US" dirty="0"/>
          </a:p>
        </p:txBody>
      </p:sp>
      <p:sp>
        <p:nvSpPr>
          <p:cNvPr id="3" name="Content Placeholder 2"/>
          <p:cNvSpPr>
            <a:spLocks noGrp="1"/>
          </p:cNvSpPr>
          <p:nvPr>
            <p:ph idx="1"/>
          </p:nvPr>
        </p:nvSpPr>
        <p:spPr/>
        <p:txBody>
          <a:bodyPr/>
          <a:lstStyle/>
          <a:p>
            <a:r>
              <a:rPr lang="en-US" dirty="0" smtClean="0"/>
              <a:t>A </a:t>
            </a:r>
            <a:r>
              <a:rPr lang="en-US" u="sng" dirty="0" smtClean="0"/>
              <a:t>scale of points </a:t>
            </a:r>
            <a:r>
              <a:rPr lang="en-US" dirty="0" smtClean="0"/>
              <a:t>representing a continuum of quality.</a:t>
            </a:r>
          </a:p>
          <a:p>
            <a:r>
              <a:rPr lang="en-US" u="sng" dirty="0" smtClean="0"/>
              <a:t>Descriptors</a:t>
            </a:r>
            <a:r>
              <a:rPr lang="en-US" dirty="0" smtClean="0"/>
              <a:t> containing standards and criteria to judge the performance of the work.</a:t>
            </a:r>
          </a:p>
          <a:p>
            <a:r>
              <a:rPr lang="en-US" u="sng" dirty="0" smtClean="0"/>
              <a:t>Criteria</a:t>
            </a:r>
            <a:r>
              <a:rPr lang="en-US" dirty="0" smtClean="0"/>
              <a:t> for the conditions associated with successful performance.</a:t>
            </a:r>
          </a:p>
          <a:p>
            <a:r>
              <a:rPr lang="en-US" u="sng" dirty="0" smtClean="0"/>
              <a:t>Standards</a:t>
            </a:r>
            <a:r>
              <a:rPr lang="en-US" dirty="0" smtClean="0"/>
              <a:t> for describing how well criteria must be met</a:t>
            </a:r>
            <a:endParaRPr lang="en-US" dirty="0"/>
          </a:p>
        </p:txBody>
      </p:sp>
    </p:spTree>
    <p:extLst>
      <p:ext uri="{BB962C8B-B14F-4D97-AF65-F5344CB8AC3E}">
        <p14:creationId xmlns:p14="http://schemas.microsoft.com/office/powerpoint/2010/main" val="221836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checklist to rubric</a:t>
            </a:r>
            <a:endParaRPr lang="en-US" dirty="0"/>
          </a:p>
        </p:txBody>
      </p:sp>
      <p:pic>
        <p:nvPicPr>
          <p:cNvPr id="4" name="Picture 4"/>
          <p:cNvPicPr>
            <a:picLocks noChangeAspect="1" noChangeArrowheads="1"/>
          </p:cNvPicPr>
          <p:nvPr/>
        </p:nvPicPr>
        <p:blipFill>
          <a:blip r:embed="rId3"/>
          <a:srcRect/>
          <a:stretch>
            <a:fillRect/>
          </a:stretch>
        </p:blipFill>
        <p:spPr bwMode="auto">
          <a:xfrm>
            <a:off x="683568" y="1196752"/>
            <a:ext cx="7924800" cy="5237163"/>
          </a:xfrm>
          <a:prstGeom prst="rect">
            <a:avLst/>
          </a:prstGeom>
          <a:noFill/>
          <a:ln w="12700" cap="sq">
            <a:noFill/>
            <a:miter lim="800000"/>
            <a:headEnd type="none" w="sm" len="sm"/>
            <a:tailEnd type="none" w="sm" len="sm"/>
          </a:ln>
        </p:spPr>
      </p:pic>
    </p:spTree>
    <p:extLst>
      <p:ext uri="{BB962C8B-B14F-4D97-AF65-F5344CB8AC3E}">
        <p14:creationId xmlns:p14="http://schemas.microsoft.com/office/powerpoint/2010/main" val="2902263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Rubrics</a:t>
            </a:r>
            <a:endParaRPr lang="en-US" dirty="0"/>
          </a:p>
        </p:txBody>
      </p:sp>
      <p:pic>
        <p:nvPicPr>
          <p:cNvPr id="4" name="Picture 4"/>
          <p:cNvPicPr>
            <a:picLocks noChangeAspect="1" noChangeArrowheads="1"/>
          </p:cNvPicPr>
          <p:nvPr/>
        </p:nvPicPr>
        <p:blipFill>
          <a:blip r:embed="rId3"/>
          <a:srcRect/>
          <a:stretch>
            <a:fillRect/>
          </a:stretch>
        </p:blipFill>
        <p:spPr bwMode="auto">
          <a:xfrm>
            <a:off x="1066800" y="1422400"/>
            <a:ext cx="7696200" cy="5380038"/>
          </a:xfrm>
          <a:prstGeom prst="rect">
            <a:avLst/>
          </a:prstGeom>
          <a:solidFill>
            <a:schemeClr val="bg1"/>
          </a:solidFill>
          <a:ln w="12700" cap="sq">
            <a:noFill/>
            <a:miter lim="800000"/>
            <a:headEnd type="none" w="sm" len="sm"/>
            <a:tailEnd type="none" w="sm" len="sm"/>
          </a:ln>
        </p:spPr>
      </p:pic>
    </p:spTree>
    <p:extLst>
      <p:ext uri="{BB962C8B-B14F-4D97-AF65-F5344CB8AC3E}">
        <p14:creationId xmlns:p14="http://schemas.microsoft.com/office/powerpoint/2010/main" val="1832344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srcRect/>
          <a:stretch>
            <a:fillRect/>
          </a:stretch>
        </p:blipFill>
        <p:spPr bwMode="auto">
          <a:xfrm>
            <a:off x="642910" y="0"/>
            <a:ext cx="7686675" cy="6867525"/>
          </a:xfrm>
          <a:prstGeom prst="rect">
            <a:avLst/>
          </a:prstGeom>
          <a:noFill/>
          <a:ln w="12700" cap="sq">
            <a:noFill/>
            <a:miter lim="800000"/>
            <a:headEnd type="none" w="sm" len="sm"/>
            <a:tailEnd type="none" w="sm" len="sm"/>
          </a:ln>
        </p:spPr>
      </p:pic>
    </p:spTree>
    <p:extLst>
      <p:ext uri="{BB962C8B-B14F-4D97-AF65-F5344CB8AC3E}">
        <p14:creationId xmlns:p14="http://schemas.microsoft.com/office/powerpoint/2010/main" val="574038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srcRect/>
          <a:stretch>
            <a:fillRect/>
          </a:stretch>
        </p:blipFill>
        <p:spPr bwMode="auto">
          <a:xfrm>
            <a:off x="0" y="0"/>
            <a:ext cx="9144000" cy="6858000"/>
          </a:xfrm>
          <a:prstGeom prst="rect">
            <a:avLst/>
          </a:prstGeom>
          <a:noFill/>
          <a:ln w="12700" cap="sq">
            <a:noFill/>
            <a:miter lim="800000"/>
            <a:headEnd type="none" w="sm" len="sm"/>
            <a:tailEnd type="none" w="sm" len="sm"/>
          </a:ln>
        </p:spPr>
      </p:pic>
    </p:spTree>
    <p:extLst>
      <p:ext uri="{BB962C8B-B14F-4D97-AF65-F5344CB8AC3E}">
        <p14:creationId xmlns:p14="http://schemas.microsoft.com/office/powerpoint/2010/main" val="4076055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3"/>
          <a:srcRect/>
          <a:stretch>
            <a:fillRect/>
          </a:stretch>
        </p:blipFill>
        <p:spPr bwMode="auto">
          <a:xfrm>
            <a:off x="0" y="357166"/>
            <a:ext cx="9144000" cy="6348434"/>
          </a:xfrm>
          <a:prstGeom prst="rect">
            <a:avLst/>
          </a:prstGeom>
          <a:solidFill>
            <a:schemeClr val="accent2"/>
          </a:solidFill>
          <a:ln w="12700" cap="sq">
            <a:noFill/>
            <a:miter lim="800000"/>
            <a:headEnd type="none" w="sm" len="sm"/>
            <a:tailEnd type="none" w="sm" len="sm"/>
          </a:ln>
        </p:spPr>
      </p:pic>
    </p:spTree>
    <p:extLst>
      <p:ext uri="{BB962C8B-B14F-4D97-AF65-F5344CB8AC3E}">
        <p14:creationId xmlns:p14="http://schemas.microsoft.com/office/powerpoint/2010/main" val="41501632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a:srcRect/>
          <a:stretch>
            <a:fillRect/>
          </a:stretch>
        </p:blipFill>
        <p:spPr bwMode="auto">
          <a:xfrm>
            <a:off x="714349" y="428605"/>
            <a:ext cx="8201052" cy="6276996"/>
          </a:xfrm>
          <a:prstGeom prst="rect">
            <a:avLst/>
          </a:prstGeom>
          <a:solidFill>
            <a:schemeClr val="accent2"/>
          </a:solidFill>
          <a:ln w="12700" cap="sq">
            <a:noFill/>
            <a:miter lim="800000"/>
            <a:headEnd type="none" w="sm" len="sm"/>
            <a:tailEnd type="none" w="sm" len="sm"/>
          </a:ln>
        </p:spPr>
      </p:pic>
    </p:spTree>
    <p:extLst>
      <p:ext uri="{BB962C8B-B14F-4D97-AF65-F5344CB8AC3E}">
        <p14:creationId xmlns:p14="http://schemas.microsoft.com/office/powerpoint/2010/main" val="41962971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a:srcRect/>
          <a:stretch>
            <a:fillRect/>
          </a:stretch>
        </p:blipFill>
        <p:spPr bwMode="auto">
          <a:xfrm>
            <a:off x="92558" y="500042"/>
            <a:ext cx="8927617" cy="6196033"/>
          </a:xfrm>
          <a:prstGeom prst="rect">
            <a:avLst/>
          </a:prstGeom>
          <a:noFill/>
          <a:ln w="12700" cap="sq">
            <a:noFill/>
            <a:miter lim="800000"/>
            <a:headEnd type="none" w="sm" len="sm"/>
            <a:tailEnd type="none" w="sm" len="sm"/>
          </a:ln>
        </p:spPr>
      </p:pic>
    </p:spTree>
    <p:extLst>
      <p:ext uri="{BB962C8B-B14F-4D97-AF65-F5344CB8AC3E}">
        <p14:creationId xmlns:p14="http://schemas.microsoft.com/office/powerpoint/2010/main" val="22754016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a:defRPr/>
            </a:pPr>
            <a:r>
              <a:rPr lang="en-US" smtClean="0"/>
              <a:t>Developing a Rubric</a:t>
            </a:r>
          </a:p>
        </p:txBody>
      </p:sp>
      <p:sp>
        <p:nvSpPr>
          <p:cNvPr id="70659" name="Rectangle 3"/>
          <p:cNvSpPr>
            <a:spLocks noGrp="1" noChangeArrowheads="1"/>
          </p:cNvSpPr>
          <p:nvPr>
            <p:ph type="body" idx="1"/>
          </p:nvPr>
        </p:nvSpPr>
        <p:spPr>
          <a:xfrm>
            <a:off x="1219200" y="1447800"/>
            <a:ext cx="7772400" cy="5181600"/>
          </a:xfrm>
        </p:spPr>
        <p:txBody>
          <a:bodyPr/>
          <a:lstStyle/>
          <a:p>
            <a:pPr>
              <a:lnSpc>
                <a:spcPct val="90000"/>
              </a:lnSpc>
              <a:defRPr/>
            </a:pPr>
            <a:r>
              <a:rPr lang="en-US" smtClean="0"/>
              <a:t>Identify the type and purpose of the Rubric</a:t>
            </a:r>
          </a:p>
          <a:p>
            <a:pPr>
              <a:lnSpc>
                <a:spcPct val="90000"/>
              </a:lnSpc>
              <a:defRPr/>
            </a:pPr>
            <a:r>
              <a:rPr lang="en-US" smtClean="0"/>
              <a:t>Identify Distinct Criteria to be evaluated </a:t>
            </a:r>
          </a:p>
          <a:p>
            <a:pPr>
              <a:lnSpc>
                <a:spcPct val="90000"/>
              </a:lnSpc>
              <a:defRPr/>
            </a:pPr>
            <a:r>
              <a:rPr lang="en-US" smtClean="0"/>
              <a:t>Determine your levels of assessment </a:t>
            </a:r>
          </a:p>
          <a:p>
            <a:pPr>
              <a:lnSpc>
                <a:spcPct val="90000"/>
              </a:lnSpc>
              <a:defRPr/>
            </a:pPr>
            <a:r>
              <a:rPr lang="en-US" smtClean="0"/>
              <a:t>Describe each level for each of the criteria, clearly differentiating between them – </a:t>
            </a:r>
          </a:p>
          <a:p>
            <a:pPr>
              <a:lnSpc>
                <a:spcPct val="90000"/>
              </a:lnSpc>
              <a:defRPr/>
            </a:pPr>
            <a:r>
              <a:rPr lang="en-US" smtClean="0"/>
              <a:t>Involve learners in development and effective use of the Rubric  </a:t>
            </a:r>
          </a:p>
          <a:p>
            <a:pPr>
              <a:lnSpc>
                <a:spcPct val="90000"/>
              </a:lnSpc>
              <a:defRPr/>
            </a:pPr>
            <a:r>
              <a:rPr lang="en-US" smtClean="0"/>
              <a:t>Pre-test and retest your rubric</a:t>
            </a:r>
          </a:p>
        </p:txBody>
      </p:sp>
    </p:spTree>
    <p:extLst>
      <p:ext uri="{BB962C8B-B14F-4D97-AF65-F5344CB8AC3E}">
        <p14:creationId xmlns:p14="http://schemas.microsoft.com/office/powerpoint/2010/main" val="4268599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a:stretch>
            <a:fillRect/>
          </a:stretch>
        </p:blipFill>
        <p:spPr bwMode="auto">
          <a:xfrm>
            <a:off x="251520" y="116632"/>
            <a:ext cx="8640960" cy="6741368"/>
          </a:xfrm>
          <a:prstGeom prst="rect">
            <a:avLst/>
          </a:prstGeom>
          <a:noFill/>
          <a:ln w="9525">
            <a:noFill/>
            <a:miter lim="800000"/>
            <a:headEnd/>
            <a:tailEnd/>
          </a:ln>
        </p:spPr>
      </p:pic>
    </p:spTree>
    <p:extLst>
      <p:ext uri="{BB962C8B-B14F-4D97-AF65-F5344CB8AC3E}">
        <p14:creationId xmlns:p14="http://schemas.microsoft.com/office/powerpoint/2010/main" val="37097648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a:defRPr/>
            </a:pPr>
            <a:r>
              <a:rPr lang="en-US" smtClean="0"/>
              <a:t>Developing a Rubric</a:t>
            </a:r>
          </a:p>
        </p:txBody>
      </p:sp>
      <p:sp>
        <p:nvSpPr>
          <p:cNvPr id="71683" name="Rectangle 3"/>
          <p:cNvSpPr>
            <a:spLocks noGrp="1" noChangeArrowheads="1"/>
          </p:cNvSpPr>
          <p:nvPr>
            <p:ph type="body" idx="1"/>
          </p:nvPr>
        </p:nvSpPr>
        <p:spPr/>
        <p:txBody>
          <a:bodyPr>
            <a:normAutofit lnSpcReduction="10000"/>
          </a:bodyPr>
          <a:lstStyle/>
          <a:p>
            <a:pPr>
              <a:lnSpc>
                <a:spcPct val="90000"/>
              </a:lnSpc>
              <a:defRPr/>
            </a:pPr>
            <a:r>
              <a:rPr lang="en-US" u="sng" smtClean="0"/>
              <a:t>Identify the type and purpose of the Rubric</a:t>
            </a:r>
            <a:r>
              <a:rPr lang="en-US" smtClean="0"/>
              <a:t> - Consider what you want to apply assess/evaluate and why.</a:t>
            </a:r>
          </a:p>
          <a:p>
            <a:pPr>
              <a:lnSpc>
                <a:spcPct val="90000"/>
              </a:lnSpc>
              <a:defRPr/>
            </a:pPr>
            <a:r>
              <a:rPr lang="en-US" u="sng" smtClean="0"/>
              <a:t>Identify Distinct Criteria to be evaluated</a:t>
            </a:r>
            <a:r>
              <a:rPr lang="en-US" smtClean="0"/>
              <a:t> - Develop/reference the existing description of the course/assignment/activity and pull your criteria directly from your objectives/expectations. Make sure that the distinction between the assessment criteria are clear. </a:t>
            </a:r>
          </a:p>
        </p:txBody>
      </p:sp>
    </p:spTree>
    <p:extLst>
      <p:ext uri="{BB962C8B-B14F-4D97-AF65-F5344CB8AC3E}">
        <p14:creationId xmlns:p14="http://schemas.microsoft.com/office/powerpoint/2010/main" val="34115377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a:defRPr/>
            </a:pPr>
            <a:r>
              <a:rPr lang="en-US" smtClean="0"/>
              <a:t>Developing a Rubric</a:t>
            </a:r>
          </a:p>
        </p:txBody>
      </p:sp>
      <p:sp>
        <p:nvSpPr>
          <p:cNvPr id="72707" name="Rectangle 3"/>
          <p:cNvSpPr>
            <a:spLocks noGrp="1" noChangeArrowheads="1"/>
          </p:cNvSpPr>
          <p:nvPr>
            <p:ph type="body" idx="1"/>
          </p:nvPr>
        </p:nvSpPr>
        <p:spPr/>
        <p:txBody>
          <a:bodyPr/>
          <a:lstStyle/>
          <a:p>
            <a:pPr>
              <a:lnSpc>
                <a:spcPct val="90000"/>
              </a:lnSpc>
              <a:defRPr/>
            </a:pPr>
            <a:r>
              <a:rPr lang="en-US" sz="2800" u="sng" smtClean="0"/>
              <a:t>Determine your levels of assessment</a:t>
            </a:r>
            <a:r>
              <a:rPr lang="en-US" sz="2800" smtClean="0"/>
              <a:t> - Identify your range and scoring scales. Are they linked to simple numeric base scores? Percentages? Grades? </a:t>
            </a:r>
          </a:p>
          <a:p>
            <a:pPr>
              <a:lnSpc>
                <a:spcPct val="90000"/>
              </a:lnSpc>
              <a:defRPr/>
            </a:pPr>
            <a:r>
              <a:rPr lang="en-US" sz="2800" u="sng" smtClean="0"/>
              <a:t>Describe each level for each of the criteria, clearly differentiating between them</a:t>
            </a:r>
            <a:r>
              <a:rPr lang="en-US" sz="2800" smtClean="0"/>
              <a:t> - For each criteria, differentiate clearly between the levels of expectation. Whether holistically or specifically, there should be no question as to where a product/performance would fall along the continuum of levels. </a:t>
            </a:r>
          </a:p>
        </p:txBody>
      </p:sp>
    </p:spTree>
    <p:extLst>
      <p:ext uri="{BB962C8B-B14F-4D97-AF65-F5344CB8AC3E}">
        <p14:creationId xmlns:p14="http://schemas.microsoft.com/office/powerpoint/2010/main" val="23372661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a:defRPr/>
            </a:pPr>
            <a:r>
              <a:rPr lang="en-US" smtClean="0"/>
              <a:t>Developing a Rubric</a:t>
            </a:r>
          </a:p>
        </p:txBody>
      </p:sp>
      <p:sp>
        <p:nvSpPr>
          <p:cNvPr id="73731" name="Rectangle 3"/>
          <p:cNvSpPr>
            <a:spLocks noGrp="1" noChangeArrowheads="1"/>
          </p:cNvSpPr>
          <p:nvPr>
            <p:ph type="body" idx="1"/>
          </p:nvPr>
        </p:nvSpPr>
        <p:spPr/>
        <p:txBody>
          <a:bodyPr/>
          <a:lstStyle/>
          <a:p>
            <a:pPr>
              <a:defRPr/>
            </a:pPr>
            <a:r>
              <a:rPr lang="en-US" u="sng" smtClean="0"/>
              <a:t>Involve learners in development and effective use of the Rubric</a:t>
            </a:r>
            <a:r>
              <a:rPr lang="en-US" smtClean="0"/>
              <a:t> - Learner engagement in the initial design and development will help to increase their knowledge of expectations and make them explicitly aware of what and how they are learning and their responsibility in the learning process. </a:t>
            </a:r>
          </a:p>
        </p:txBody>
      </p:sp>
    </p:spTree>
    <p:extLst>
      <p:ext uri="{BB962C8B-B14F-4D97-AF65-F5344CB8AC3E}">
        <p14:creationId xmlns:p14="http://schemas.microsoft.com/office/powerpoint/2010/main" val="22203746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a:defRPr/>
            </a:pPr>
            <a:r>
              <a:rPr lang="en-US" smtClean="0"/>
              <a:t>Developing a Rubric</a:t>
            </a:r>
          </a:p>
        </p:txBody>
      </p:sp>
      <p:sp>
        <p:nvSpPr>
          <p:cNvPr id="77827" name="Rectangle 3"/>
          <p:cNvSpPr>
            <a:spLocks noGrp="1" noChangeArrowheads="1"/>
          </p:cNvSpPr>
          <p:nvPr>
            <p:ph type="body" idx="1"/>
          </p:nvPr>
        </p:nvSpPr>
        <p:spPr/>
        <p:txBody>
          <a:bodyPr/>
          <a:lstStyle/>
          <a:p>
            <a:pPr>
              <a:defRPr/>
            </a:pPr>
            <a:r>
              <a:rPr lang="en-US" smtClean="0"/>
              <a:t>Pre-test and retest your rubric - A valid and reliable rubric is generally developed over time. Each use with a new group of learners or a colleague provides an opportunity to tweak and enhance it. </a:t>
            </a:r>
          </a:p>
        </p:txBody>
      </p:sp>
    </p:spTree>
    <p:extLst>
      <p:ext uri="{BB962C8B-B14F-4D97-AF65-F5344CB8AC3E}">
        <p14:creationId xmlns:p14="http://schemas.microsoft.com/office/powerpoint/2010/main" val="1690433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7 Step Model</a:t>
            </a:r>
            <a:endParaRPr lang="en-GB" dirty="0"/>
          </a:p>
        </p:txBody>
      </p:sp>
      <p:sp>
        <p:nvSpPr>
          <p:cNvPr id="3" name="Content Placeholder 2"/>
          <p:cNvSpPr>
            <a:spLocks noGrp="1"/>
          </p:cNvSpPr>
          <p:nvPr>
            <p:ph idx="1"/>
          </p:nvPr>
        </p:nvSpPr>
        <p:spPr>
          <a:xfrm>
            <a:off x="457200" y="1196752"/>
            <a:ext cx="8229600" cy="5544616"/>
          </a:xfrm>
        </p:spPr>
        <p:txBody>
          <a:bodyPr>
            <a:normAutofit fontScale="77500" lnSpcReduction="20000"/>
          </a:bodyPr>
          <a:lstStyle/>
          <a:p>
            <a:r>
              <a:rPr lang="en-GB" sz="3400" b="1" dirty="0"/>
              <a:t>Where am I Going?</a:t>
            </a:r>
            <a:endParaRPr lang="en-GB" sz="3400" dirty="0"/>
          </a:p>
          <a:p>
            <a:pPr marL="0" indent="0">
              <a:buNone/>
            </a:pPr>
            <a:r>
              <a:rPr lang="en-GB" sz="3400" dirty="0"/>
              <a:t>1. Provide students with a clear and understandable vision of the learning target.</a:t>
            </a:r>
          </a:p>
          <a:p>
            <a:pPr marL="0" indent="0">
              <a:buNone/>
            </a:pPr>
            <a:r>
              <a:rPr lang="en-GB" sz="3400" dirty="0"/>
              <a:t>2. Use examples and models of strong and weak work.</a:t>
            </a:r>
          </a:p>
          <a:p>
            <a:r>
              <a:rPr lang="en-GB" sz="3400" b="1" dirty="0"/>
              <a:t>Where am I Now?</a:t>
            </a:r>
            <a:endParaRPr lang="en-GB" sz="3400" dirty="0"/>
          </a:p>
          <a:p>
            <a:pPr marL="0" indent="0">
              <a:buNone/>
            </a:pPr>
            <a:r>
              <a:rPr lang="en-GB" sz="3400" dirty="0"/>
              <a:t>3. Offer regular descriptive feedback.</a:t>
            </a:r>
          </a:p>
          <a:p>
            <a:pPr marL="0" indent="0">
              <a:buNone/>
            </a:pPr>
            <a:r>
              <a:rPr lang="en-GB" sz="3400" dirty="0"/>
              <a:t>4. Teach students to self assess and set goals.</a:t>
            </a:r>
          </a:p>
          <a:p>
            <a:r>
              <a:rPr lang="en-GB" sz="3400" b="1" dirty="0"/>
              <a:t>How Can I Close the Gap?</a:t>
            </a:r>
            <a:endParaRPr lang="en-GB" sz="3400" dirty="0"/>
          </a:p>
          <a:p>
            <a:pPr marL="0" indent="0">
              <a:buNone/>
            </a:pPr>
            <a:r>
              <a:rPr lang="en-GB" sz="3400" dirty="0"/>
              <a:t>5. Design lessons to focus on one learning target or aspect of quality at a time.</a:t>
            </a:r>
          </a:p>
          <a:p>
            <a:pPr marL="0" indent="0">
              <a:buNone/>
            </a:pPr>
            <a:r>
              <a:rPr lang="en-GB" sz="3400" dirty="0"/>
              <a:t>6. Teach students focused revision.</a:t>
            </a:r>
          </a:p>
          <a:p>
            <a:pPr marL="0" indent="0">
              <a:buNone/>
            </a:pPr>
            <a:r>
              <a:rPr lang="en-GB" sz="3400" dirty="0"/>
              <a:t>7. Engage students in self-reflection and let them keep track of and share their learning.</a:t>
            </a:r>
          </a:p>
          <a:p>
            <a:endParaRPr lang="en-GB" dirty="0"/>
          </a:p>
        </p:txBody>
      </p:sp>
    </p:spTree>
    <p:extLst>
      <p:ext uri="{BB962C8B-B14F-4D97-AF65-F5344CB8AC3E}">
        <p14:creationId xmlns:p14="http://schemas.microsoft.com/office/powerpoint/2010/main" val="3914600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Tuttle (2009)</a:t>
            </a:r>
            <a:endParaRPr lang="en-GB" dirty="0"/>
          </a:p>
        </p:txBody>
      </p:sp>
      <p:sp>
        <p:nvSpPr>
          <p:cNvPr id="3" name="Content Placeholder 2"/>
          <p:cNvSpPr>
            <a:spLocks noGrp="1"/>
          </p:cNvSpPr>
          <p:nvPr>
            <p:ph idx="1"/>
          </p:nvPr>
        </p:nvSpPr>
        <p:spPr>
          <a:xfrm>
            <a:off x="457200" y="1268760"/>
            <a:ext cx="8229600" cy="5400600"/>
          </a:xfrm>
        </p:spPr>
        <p:txBody>
          <a:bodyPr>
            <a:normAutofit fontScale="70000" lnSpcReduction="20000"/>
          </a:bodyPr>
          <a:lstStyle/>
          <a:p>
            <a:pPr marL="514350" lvl="0" indent="-514350">
              <a:buFont typeface="+mj-lt"/>
              <a:buAutoNum type="arabicParenR"/>
            </a:pPr>
            <a:r>
              <a:rPr lang="en-GB" sz="3400" b="1" dirty="0"/>
              <a:t>Pre-assessing students</a:t>
            </a:r>
            <a:endParaRPr lang="en-GB" sz="3400" dirty="0"/>
          </a:p>
          <a:p>
            <a:pPr marL="514350" lvl="0" indent="-514350">
              <a:buFont typeface="+mj-lt"/>
              <a:buAutoNum type="arabicParenR"/>
            </a:pPr>
            <a:r>
              <a:rPr lang="en-GB" sz="3400" b="1" dirty="0"/>
              <a:t>Sharing learning goals with students</a:t>
            </a:r>
            <a:endParaRPr lang="en-GB" sz="3400" dirty="0"/>
          </a:p>
          <a:p>
            <a:pPr marL="514350" lvl="0" indent="-514350">
              <a:buFont typeface="+mj-lt"/>
              <a:buAutoNum type="arabicParenR"/>
            </a:pPr>
            <a:r>
              <a:rPr lang="en-GB" sz="3400" b="1" dirty="0"/>
              <a:t>Sharing or co-creating of learning criteria with students</a:t>
            </a:r>
            <a:endParaRPr lang="en-GB" sz="3400" dirty="0"/>
          </a:p>
          <a:p>
            <a:pPr marL="514350" lvl="0" indent="-514350">
              <a:buFont typeface="+mj-lt"/>
              <a:buAutoNum type="arabicParenR"/>
            </a:pPr>
            <a:r>
              <a:rPr lang="en-GB" sz="3400" b="1" dirty="0"/>
              <a:t>Employing quality classroom discourse and questioning</a:t>
            </a:r>
            <a:endParaRPr lang="en-GB" sz="3400" dirty="0"/>
          </a:p>
          <a:p>
            <a:pPr marL="514350" lvl="0" indent="-514350">
              <a:buFont typeface="+mj-lt"/>
              <a:buAutoNum type="arabicParenR"/>
            </a:pPr>
            <a:r>
              <a:rPr lang="en-GB" sz="3400" b="1" dirty="0"/>
              <a:t>Using rich and challenging tasks that elicit students’ responses</a:t>
            </a:r>
            <a:endParaRPr lang="en-GB" sz="3400" dirty="0"/>
          </a:p>
          <a:p>
            <a:pPr marL="514350" lvl="0" indent="-514350">
              <a:buFont typeface="+mj-lt"/>
              <a:buAutoNum type="arabicParenR"/>
            </a:pPr>
            <a:r>
              <a:rPr lang="en-GB" sz="3400" b="1" dirty="0"/>
              <a:t>Identifying the gap between where the students are now and the desired standard goal</a:t>
            </a:r>
            <a:endParaRPr lang="en-GB" sz="3400" dirty="0"/>
          </a:p>
          <a:p>
            <a:pPr marL="514350" lvl="0" indent="-514350">
              <a:buFont typeface="+mj-lt"/>
              <a:buAutoNum type="arabicParenR"/>
            </a:pPr>
            <a:r>
              <a:rPr lang="en-GB" sz="3400" b="1" dirty="0"/>
              <a:t>Providing feedback that helps students identify how to improve</a:t>
            </a:r>
            <a:endParaRPr lang="en-GB" sz="3400" dirty="0"/>
          </a:p>
          <a:p>
            <a:pPr marL="514350" lvl="0" indent="-514350">
              <a:buFont typeface="+mj-lt"/>
              <a:buAutoNum type="arabicParenR"/>
            </a:pPr>
            <a:r>
              <a:rPr lang="en-GB" sz="3400" b="1" dirty="0"/>
              <a:t>Using self-assessment and peer assessment</a:t>
            </a:r>
            <a:endParaRPr lang="en-GB" sz="3400" dirty="0"/>
          </a:p>
          <a:p>
            <a:pPr marL="514350" lvl="0" indent="-514350">
              <a:buFont typeface="+mj-lt"/>
              <a:buAutoNum type="arabicParenR"/>
            </a:pPr>
            <a:r>
              <a:rPr lang="en-GB" sz="3400" b="1" dirty="0"/>
              <a:t>Providing students with opportunities to close the gap between current and desired performance</a:t>
            </a:r>
            <a:endParaRPr lang="en-GB" sz="3400" dirty="0"/>
          </a:p>
          <a:p>
            <a:pPr marL="514350" lvl="0" indent="-514350">
              <a:buFont typeface="+mj-lt"/>
              <a:buAutoNum type="arabicParenR"/>
            </a:pPr>
            <a:r>
              <a:rPr lang="en-GB" sz="3400" b="1" dirty="0"/>
              <a:t>Celebrating learning progressions</a:t>
            </a:r>
            <a:endParaRPr lang="en-GB" sz="3400" dirty="0"/>
          </a:p>
          <a:p>
            <a:endParaRPr lang="en-GB" dirty="0"/>
          </a:p>
        </p:txBody>
      </p:sp>
    </p:spTree>
    <p:extLst>
      <p:ext uri="{BB962C8B-B14F-4D97-AF65-F5344CB8AC3E}">
        <p14:creationId xmlns:p14="http://schemas.microsoft.com/office/powerpoint/2010/main" val="1745139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Learning Progressions</a:t>
            </a:r>
            <a:endParaRPr lang="en-US" dirty="0"/>
          </a:p>
        </p:txBody>
      </p:sp>
      <p:sp>
        <p:nvSpPr>
          <p:cNvPr id="3" name="Content Placeholder 2"/>
          <p:cNvSpPr>
            <a:spLocks noGrp="1"/>
          </p:cNvSpPr>
          <p:nvPr>
            <p:ph idx="1"/>
          </p:nvPr>
        </p:nvSpPr>
        <p:spPr>
          <a:xfrm>
            <a:off x="457200" y="1340768"/>
            <a:ext cx="8229600" cy="5400600"/>
          </a:xfrm>
        </p:spPr>
        <p:txBody>
          <a:bodyPr>
            <a:normAutofit/>
          </a:bodyPr>
          <a:lstStyle/>
          <a:p>
            <a:r>
              <a:rPr lang="en-US" dirty="0"/>
              <a:t>Learning progressions </a:t>
            </a:r>
            <a:endParaRPr lang="en-US" dirty="0" smtClean="0"/>
          </a:p>
          <a:p>
            <a:pPr lvl="1"/>
            <a:r>
              <a:rPr lang="en-US" dirty="0" smtClean="0"/>
              <a:t>describe in words </a:t>
            </a:r>
            <a:r>
              <a:rPr lang="en-US" dirty="0"/>
              <a:t>and examples what it </a:t>
            </a:r>
            <a:r>
              <a:rPr lang="en-US" dirty="0" smtClean="0"/>
              <a:t>means to </a:t>
            </a:r>
            <a:r>
              <a:rPr lang="en-US" u="sng" dirty="0"/>
              <a:t>move over time </a:t>
            </a:r>
            <a:r>
              <a:rPr lang="en-US" dirty="0"/>
              <a:t>toward </a:t>
            </a:r>
            <a:r>
              <a:rPr lang="en-US" dirty="0" smtClean="0"/>
              <a:t>more expert understanding of some big idea or topic. </a:t>
            </a:r>
          </a:p>
          <a:p>
            <a:pPr lvl="1"/>
            <a:r>
              <a:rPr lang="en-US" dirty="0" smtClean="0"/>
              <a:t>depict successively more </a:t>
            </a:r>
            <a:r>
              <a:rPr lang="en-US" dirty="0"/>
              <a:t>sophisticated ways of </a:t>
            </a:r>
            <a:r>
              <a:rPr lang="en-US" dirty="0" smtClean="0"/>
              <a:t>thinking about </a:t>
            </a:r>
            <a:r>
              <a:rPr lang="en-US" dirty="0"/>
              <a:t>an idea that might </a:t>
            </a:r>
            <a:r>
              <a:rPr lang="en-US" dirty="0" smtClean="0"/>
              <a:t>reasonably follow </a:t>
            </a:r>
            <a:r>
              <a:rPr lang="en-US" dirty="0"/>
              <a:t>one another as </a:t>
            </a:r>
            <a:r>
              <a:rPr lang="en-US" dirty="0" smtClean="0"/>
              <a:t>students learn</a:t>
            </a:r>
            <a:r>
              <a:rPr lang="en-US" dirty="0"/>
              <a:t>. </a:t>
            </a:r>
            <a:endParaRPr lang="en-US" dirty="0" smtClean="0"/>
          </a:p>
          <a:p>
            <a:pPr lvl="1"/>
            <a:r>
              <a:rPr lang="en-US" dirty="0" smtClean="0"/>
              <a:t>have been </a:t>
            </a:r>
            <a:r>
              <a:rPr lang="en-US" dirty="0"/>
              <a:t>referred to by many </a:t>
            </a:r>
            <a:r>
              <a:rPr lang="en-US" dirty="0" smtClean="0"/>
              <a:t>different names</a:t>
            </a:r>
            <a:r>
              <a:rPr lang="en-US" dirty="0"/>
              <a:t>, including progress </a:t>
            </a:r>
            <a:r>
              <a:rPr lang="en-US" dirty="0" smtClean="0"/>
              <a:t>variables, learning </a:t>
            </a:r>
            <a:r>
              <a:rPr lang="en-US" dirty="0"/>
              <a:t>trajectories, </a:t>
            </a:r>
            <a:r>
              <a:rPr lang="en-US" dirty="0" smtClean="0"/>
              <a:t>progressions of </a:t>
            </a:r>
            <a:r>
              <a:rPr lang="en-US" dirty="0"/>
              <a:t>developmental competence, </a:t>
            </a:r>
            <a:r>
              <a:rPr lang="en-US" dirty="0" smtClean="0"/>
              <a:t>and profile </a:t>
            </a:r>
            <a:r>
              <a:rPr lang="en-US" dirty="0"/>
              <a:t>strands.</a:t>
            </a:r>
          </a:p>
        </p:txBody>
      </p:sp>
    </p:spTree>
    <p:extLst>
      <p:ext uri="{BB962C8B-B14F-4D97-AF65-F5344CB8AC3E}">
        <p14:creationId xmlns:p14="http://schemas.microsoft.com/office/powerpoint/2010/main" val="3829811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Learning Progressions inform Assessment</a:t>
            </a:r>
            <a:endParaRPr lang="en-US" dirty="0"/>
          </a:p>
        </p:txBody>
      </p:sp>
      <p:sp>
        <p:nvSpPr>
          <p:cNvPr id="3" name="Content Placeholder 2"/>
          <p:cNvSpPr>
            <a:spLocks noGrp="1"/>
          </p:cNvSpPr>
          <p:nvPr>
            <p:ph idx="1"/>
          </p:nvPr>
        </p:nvSpPr>
        <p:spPr>
          <a:xfrm>
            <a:off x="457200" y="1412776"/>
            <a:ext cx="8229600" cy="5445224"/>
          </a:xfrm>
        </p:spPr>
        <p:txBody>
          <a:bodyPr>
            <a:normAutofit fontScale="92500" lnSpcReduction="10000"/>
          </a:bodyPr>
          <a:lstStyle/>
          <a:p>
            <a:r>
              <a:rPr lang="en-US" dirty="0" smtClean="0"/>
              <a:t>Learning progressions inform assessment in the following cycle</a:t>
            </a:r>
          </a:p>
          <a:p>
            <a:pPr lvl="1"/>
            <a:r>
              <a:rPr lang="en-US" dirty="0" smtClean="0"/>
              <a:t>Translate </a:t>
            </a:r>
            <a:r>
              <a:rPr lang="en-US" dirty="0"/>
              <a:t>the big ideas </a:t>
            </a:r>
            <a:r>
              <a:rPr lang="en-US" dirty="0" smtClean="0"/>
              <a:t>assessment tasks or activities </a:t>
            </a:r>
            <a:r>
              <a:rPr lang="en-US" dirty="0"/>
              <a:t>suitable for </a:t>
            </a:r>
            <a:r>
              <a:rPr lang="en-US" dirty="0" smtClean="0"/>
              <a:t>classroom settings </a:t>
            </a:r>
            <a:r>
              <a:rPr lang="en-US" dirty="0"/>
              <a:t>through which students </a:t>
            </a:r>
            <a:r>
              <a:rPr lang="en-US" dirty="0" smtClean="0"/>
              <a:t>can demonstrate </a:t>
            </a:r>
            <a:r>
              <a:rPr lang="en-US" dirty="0"/>
              <a:t>their understanding </a:t>
            </a:r>
            <a:r>
              <a:rPr lang="en-US" dirty="0" smtClean="0"/>
              <a:t>of big </a:t>
            </a:r>
            <a:r>
              <a:rPr lang="en-US" dirty="0"/>
              <a:t>ideas and practices.</a:t>
            </a:r>
          </a:p>
          <a:p>
            <a:pPr lvl="1"/>
            <a:r>
              <a:rPr lang="en-US" dirty="0" smtClean="0"/>
              <a:t>Use student performances to </a:t>
            </a:r>
            <a:r>
              <a:rPr lang="en-US" dirty="0"/>
              <a:t>develop clusters of </a:t>
            </a:r>
            <a:r>
              <a:rPr lang="en-US" dirty="0" smtClean="0"/>
              <a:t>assessment tasks </a:t>
            </a:r>
            <a:r>
              <a:rPr lang="en-US" dirty="0"/>
              <a:t>or items, including </a:t>
            </a:r>
            <a:r>
              <a:rPr lang="en-US" dirty="0" smtClean="0"/>
              <a:t>both traditional </a:t>
            </a:r>
            <a:r>
              <a:rPr lang="en-US" dirty="0"/>
              <a:t>and nontraditional </a:t>
            </a:r>
            <a:r>
              <a:rPr lang="en-US" dirty="0" smtClean="0"/>
              <a:t>items.</a:t>
            </a:r>
          </a:p>
          <a:p>
            <a:pPr lvl="1"/>
            <a:r>
              <a:rPr lang="en-US" dirty="0" smtClean="0"/>
              <a:t>Use </a:t>
            </a:r>
            <a:r>
              <a:rPr lang="en-US" dirty="0" err="1" smtClean="0"/>
              <a:t>rning</a:t>
            </a:r>
            <a:r>
              <a:rPr lang="en-US" dirty="0" smtClean="0"/>
              <a:t> </a:t>
            </a:r>
            <a:r>
              <a:rPr lang="en-US" dirty="0"/>
              <a:t>as a basis for rubrics </a:t>
            </a:r>
            <a:r>
              <a:rPr lang="en-US" dirty="0" smtClean="0"/>
              <a:t>to interpret </a:t>
            </a:r>
            <a:r>
              <a:rPr lang="en-US" dirty="0"/>
              <a:t>student </a:t>
            </a:r>
            <a:r>
              <a:rPr lang="en-US" dirty="0" smtClean="0"/>
              <a:t>responses, explaining </a:t>
            </a:r>
            <a:r>
              <a:rPr lang="en-US" dirty="0"/>
              <a:t>how responses </a:t>
            </a:r>
            <a:r>
              <a:rPr lang="en-US" dirty="0" smtClean="0"/>
              <a:t>reveal students</a:t>
            </a:r>
            <a:r>
              <a:rPr lang="en-US" dirty="0"/>
              <a:t>’ thinking with respect </a:t>
            </a:r>
            <a:r>
              <a:rPr lang="en-US" dirty="0" smtClean="0"/>
              <a:t>to big </a:t>
            </a:r>
            <a:r>
              <a:rPr lang="en-US" dirty="0"/>
              <a:t>ideas and learning progressions.</a:t>
            </a:r>
          </a:p>
        </p:txBody>
      </p:sp>
    </p:spTree>
    <p:extLst>
      <p:ext uri="{BB962C8B-B14F-4D97-AF65-F5344CB8AC3E}">
        <p14:creationId xmlns:p14="http://schemas.microsoft.com/office/powerpoint/2010/main" val="2011325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2" y="188640"/>
            <a:ext cx="8819237" cy="6532064"/>
          </a:xfrm>
        </p:spPr>
      </p:pic>
    </p:spTree>
    <p:extLst>
      <p:ext uri="{BB962C8B-B14F-4D97-AF65-F5344CB8AC3E}">
        <p14:creationId xmlns:p14="http://schemas.microsoft.com/office/powerpoint/2010/main" val="2042752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7397"/>
            <a:ext cx="8734384" cy="6724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99972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865</Words>
  <Application>Microsoft Office PowerPoint</Application>
  <PresentationFormat>On-screen Show (4:3)</PresentationFormat>
  <Paragraphs>108</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Comprehensive Models of Formative Assessment</vt:lpstr>
      <vt:lpstr>A theory of formative assessment</vt:lpstr>
      <vt:lpstr>PowerPoint Presentation</vt:lpstr>
      <vt:lpstr>7 Step Model</vt:lpstr>
      <vt:lpstr>Tuttle (2009)</vt:lpstr>
      <vt:lpstr>What are Learning Progressions</vt:lpstr>
      <vt:lpstr>Learning Progressions inform Assessment</vt:lpstr>
      <vt:lpstr>PowerPoint Presentation</vt:lpstr>
      <vt:lpstr>PowerPoint Presentation</vt:lpstr>
      <vt:lpstr>PowerPoint Presentation</vt:lpstr>
      <vt:lpstr>Formative Feedback</vt:lpstr>
      <vt:lpstr>PowerPoint Presentation</vt:lpstr>
      <vt:lpstr>PowerPoint Presentation</vt:lpstr>
      <vt:lpstr>PowerPoint Presentation</vt:lpstr>
      <vt:lpstr>PowerPoint Presentation</vt:lpstr>
      <vt:lpstr>PowerPoint Presentation</vt:lpstr>
      <vt:lpstr>PowerPoint Presentation</vt:lpstr>
      <vt:lpstr>The scoring of assessments  </vt:lpstr>
      <vt:lpstr>The scoring of assessments</vt:lpstr>
      <vt:lpstr>The scoring of assessments-Rubrics</vt:lpstr>
      <vt:lpstr>Parts of a Rubric</vt:lpstr>
      <vt:lpstr>From checklist to rubric</vt:lpstr>
      <vt:lpstr>Types of Rubrics</vt:lpstr>
      <vt:lpstr>PowerPoint Presentation</vt:lpstr>
      <vt:lpstr>PowerPoint Presentation</vt:lpstr>
      <vt:lpstr>PowerPoint Presentation</vt:lpstr>
      <vt:lpstr>PowerPoint Presentation</vt:lpstr>
      <vt:lpstr>PowerPoint Presentation</vt:lpstr>
      <vt:lpstr>Developing a Rubric</vt:lpstr>
      <vt:lpstr>Developing a Rubric</vt:lpstr>
      <vt:lpstr>Developing a Rubric</vt:lpstr>
      <vt:lpstr>Developing a Rubric</vt:lpstr>
      <vt:lpstr>Developing a Rubric</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Comprehensive Models of Formative Assessment</dc:title>
  <dc:creator>Jerome De lisle</dc:creator>
  <cp:lastModifiedBy>Jerome De lisle</cp:lastModifiedBy>
  <cp:revision>2</cp:revision>
  <dcterms:created xsi:type="dcterms:W3CDTF">2014-01-25T14:45:28Z</dcterms:created>
  <dcterms:modified xsi:type="dcterms:W3CDTF">2014-01-25T14:56:13Z</dcterms:modified>
</cp:coreProperties>
</file>