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6" r:id="rId2"/>
    <p:sldId id="257" r:id="rId3"/>
    <p:sldId id="316" r:id="rId4"/>
    <p:sldId id="258" r:id="rId5"/>
    <p:sldId id="259" r:id="rId6"/>
    <p:sldId id="317" r:id="rId7"/>
    <p:sldId id="294" r:id="rId8"/>
    <p:sldId id="295" r:id="rId9"/>
    <p:sldId id="314" r:id="rId10"/>
    <p:sldId id="333" r:id="rId11"/>
    <p:sldId id="291" r:id="rId12"/>
    <p:sldId id="334" r:id="rId13"/>
    <p:sldId id="292" r:id="rId14"/>
    <p:sldId id="293" r:id="rId15"/>
    <p:sldId id="261" r:id="rId16"/>
    <p:sldId id="290" r:id="rId17"/>
    <p:sldId id="263" r:id="rId18"/>
    <p:sldId id="325" r:id="rId19"/>
    <p:sldId id="264" r:id="rId20"/>
    <p:sldId id="326" r:id="rId21"/>
    <p:sldId id="339" r:id="rId22"/>
    <p:sldId id="338" r:id="rId23"/>
    <p:sldId id="340" r:id="rId24"/>
    <p:sldId id="341" r:id="rId25"/>
    <p:sldId id="298" r:id="rId26"/>
    <p:sldId id="299" r:id="rId27"/>
    <p:sldId id="262" r:id="rId28"/>
    <p:sldId id="318" r:id="rId29"/>
    <p:sldId id="335" r:id="rId30"/>
    <p:sldId id="322" r:id="rId31"/>
    <p:sldId id="336" r:id="rId32"/>
    <p:sldId id="323" r:id="rId33"/>
    <p:sldId id="324" r:id="rId34"/>
    <p:sldId id="296" r:id="rId35"/>
    <p:sldId id="297" r:id="rId36"/>
    <p:sldId id="315" r:id="rId37"/>
    <p:sldId id="321" r:id="rId38"/>
    <p:sldId id="344" r:id="rId39"/>
    <p:sldId id="337" r:id="rId40"/>
    <p:sldId id="320" r:id="rId41"/>
    <p:sldId id="300" r:id="rId42"/>
    <p:sldId id="319" r:id="rId43"/>
    <p:sldId id="301" r:id="rId44"/>
    <p:sldId id="266" r:id="rId45"/>
    <p:sldId id="346" r:id="rId46"/>
    <p:sldId id="342" r:id="rId47"/>
    <p:sldId id="267" r:id="rId48"/>
    <p:sldId id="302" r:id="rId49"/>
    <p:sldId id="260" r:id="rId50"/>
    <p:sldId id="268" r:id="rId51"/>
    <p:sldId id="328" r:id="rId52"/>
    <p:sldId id="269" r:id="rId53"/>
    <p:sldId id="329" r:id="rId54"/>
    <p:sldId id="270" r:id="rId55"/>
    <p:sldId id="271" r:id="rId56"/>
    <p:sldId id="272" r:id="rId57"/>
    <p:sldId id="330" r:id="rId58"/>
    <p:sldId id="345" r:id="rId59"/>
    <p:sldId id="309" r:id="rId60"/>
    <p:sldId id="313" r:id="rId61"/>
    <p:sldId id="308" r:id="rId62"/>
    <p:sldId id="343" r:id="rId63"/>
    <p:sldId id="310" r:id="rId64"/>
    <p:sldId id="311" r:id="rId65"/>
    <p:sldId id="312" r:id="rId66"/>
    <p:sldId id="304" r:id="rId67"/>
    <p:sldId id="305" r:id="rId68"/>
    <p:sldId id="306" r:id="rId69"/>
    <p:sldId id="307" r:id="rId70"/>
    <p:sldId id="273" r:id="rId71"/>
    <p:sldId id="274" r:id="rId72"/>
    <p:sldId id="275" r:id="rId73"/>
    <p:sldId id="286" r:id="rId74"/>
    <p:sldId id="276" r:id="rId75"/>
    <p:sldId id="277" r:id="rId76"/>
    <p:sldId id="278" r:id="rId77"/>
    <p:sldId id="279" r:id="rId78"/>
    <p:sldId id="280" r:id="rId79"/>
    <p:sldId id="281" r:id="rId80"/>
    <p:sldId id="282" r:id="rId81"/>
    <p:sldId id="283" r:id="rId82"/>
    <p:sldId id="303" r:id="rId83"/>
    <p:sldId id="284" r:id="rId84"/>
    <p:sldId id="285" r:id="rId85"/>
    <p:sldId id="288" r:id="rId86"/>
    <p:sldId id="289" r:id="rId87"/>
    <p:sldId id="287" r:id="rId8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777777"/>
    <a:srgbClr val="503F2E"/>
    <a:srgbClr val="DFD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53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A9E2A-C7E3-4BD4-A2C8-A6CBAB7CD554}" type="datetimeFigureOut">
              <a:rPr lang="en-US" smtClean="0"/>
              <a:pPr/>
              <a:t>1/23/2017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D3AC2-B375-4BC0-BB1A-E75D52667E22}" type="slidenum">
              <a:rPr lang="en-GB" smtClean="0"/>
              <a:pPr/>
              <a:t>‹#›</a:t>
            </a:fld>
            <a:endParaRPr lang="en-GB"/>
          </a:p>
        </p:txBody>
      </p:sp>
    </p:spTree>
    <p:extLst>
      <p:ext uri="{BB962C8B-B14F-4D97-AF65-F5344CB8AC3E}">
        <p14:creationId xmlns:p14="http://schemas.microsoft.com/office/powerpoint/2010/main" val="168280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a:t>
            </a:fld>
            <a:endParaRPr lang="en-GB"/>
          </a:p>
        </p:txBody>
      </p:sp>
    </p:spTree>
    <p:extLst>
      <p:ext uri="{BB962C8B-B14F-4D97-AF65-F5344CB8AC3E}">
        <p14:creationId xmlns:p14="http://schemas.microsoft.com/office/powerpoint/2010/main" val="254346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10</a:t>
            </a:fld>
            <a:endParaRPr lang="en-GB"/>
          </a:p>
        </p:txBody>
      </p:sp>
    </p:spTree>
    <p:extLst>
      <p:ext uri="{BB962C8B-B14F-4D97-AF65-F5344CB8AC3E}">
        <p14:creationId xmlns:p14="http://schemas.microsoft.com/office/powerpoint/2010/main" val="214766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11</a:t>
            </a:fld>
            <a:endParaRPr lang="en-GB"/>
          </a:p>
        </p:txBody>
      </p:sp>
    </p:spTree>
    <p:extLst>
      <p:ext uri="{BB962C8B-B14F-4D97-AF65-F5344CB8AC3E}">
        <p14:creationId xmlns:p14="http://schemas.microsoft.com/office/powerpoint/2010/main" val="124650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12</a:t>
            </a:fld>
            <a:endParaRPr lang="en-GB"/>
          </a:p>
        </p:txBody>
      </p:sp>
    </p:spTree>
    <p:extLst>
      <p:ext uri="{BB962C8B-B14F-4D97-AF65-F5344CB8AC3E}">
        <p14:creationId xmlns:p14="http://schemas.microsoft.com/office/powerpoint/2010/main" val="327950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13</a:t>
            </a:fld>
            <a:endParaRPr lang="en-GB"/>
          </a:p>
        </p:txBody>
      </p:sp>
    </p:spTree>
    <p:extLst>
      <p:ext uri="{BB962C8B-B14F-4D97-AF65-F5344CB8AC3E}">
        <p14:creationId xmlns:p14="http://schemas.microsoft.com/office/powerpoint/2010/main" val="65489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14</a:t>
            </a:fld>
            <a:endParaRPr lang="en-GB"/>
          </a:p>
        </p:txBody>
      </p:sp>
    </p:spTree>
    <p:extLst>
      <p:ext uri="{BB962C8B-B14F-4D97-AF65-F5344CB8AC3E}">
        <p14:creationId xmlns:p14="http://schemas.microsoft.com/office/powerpoint/2010/main" val="112753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15</a:t>
            </a:fld>
            <a:endParaRPr lang="en-GB"/>
          </a:p>
        </p:txBody>
      </p:sp>
    </p:spTree>
    <p:extLst>
      <p:ext uri="{BB962C8B-B14F-4D97-AF65-F5344CB8AC3E}">
        <p14:creationId xmlns:p14="http://schemas.microsoft.com/office/powerpoint/2010/main" val="7041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16</a:t>
            </a:fld>
            <a:endParaRPr lang="en-GB"/>
          </a:p>
        </p:txBody>
      </p:sp>
    </p:spTree>
    <p:extLst>
      <p:ext uri="{BB962C8B-B14F-4D97-AF65-F5344CB8AC3E}">
        <p14:creationId xmlns:p14="http://schemas.microsoft.com/office/powerpoint/2010/main" val="194348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17</a:t>
            </a:fld>
            <a:endParaRPr lang="en-GB"/>
          </a:p>
        </p:txBody>
      </p:sp>
    </p:spTree>
    <p:extLst>
      <p:ext uri="{BB962C8B-B14F-4D97-AF65-F5344CB8AC3E}">
        <p14:creationId xmlns:p14="http://schemas.microsoft.com/office/powerpoint/2010/main" val="2218618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18</a:t>
            </a:fld>
            <a:endParaRPr lang="en-GB"/>
          </a:p>
        </p:txBody>
      </p:sp>
    </p:spTree>
    <p:extLst>
      <p:ext uri="{BB962C8B-B14F-4D97-AF65-F5344CB8AC3E}">
        <p14:creationId xmlns:p14="http://schemas.microsoft.com/office/powerpoint/2010/main" val="259763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19</a:t>
            </a:fld>
            <a:endParaRPr lang="en-GB"/>
          </a:p>
        </p:txBody>
      </p:sp>
    </p:spTree>
    <p:extLst>
      <p:ext uri="{BB962C8B-B14F-4D97-AF65-F5344CB8AC3E}">
        <p14:creationId xmlns:p14="http://schemas.microsoft.com/office/powerpoint/2010/main" val="218581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2</a:t>
            </a:fld>
            <a:endParaRPr lang="en-GB"/>
          </a:p>
        </p:txBody>
      </p:sp>
    </p:spTree>
    <p:extLst>
      <p:ext uri="{BB962C8B-B14F-4D97-AF65-F5344CB8AC3E}">
        <p14:creationId xmlns:p14="http://schemas.microsoft.com/office/powerpoint/2010/main" val="39886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20</a:t>
            </a:fld>
            <a:endParaRPr lang="en-GB"/>
          </a:p>
        </p:txBody>
      </p:sp>
    </p:spTree>
    <p:extLst>
      <p:ext uri="{BB962C8B-B14F-4D97-AF65-F5344CB8AC3E}">
        <p14:creationId xmlns:p14="http://schemas.microsoft.com/office/powerpoint/2010/main" val="205121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21</a:t>
            </a:fld>
            <a:endParaRPr lang="en-GB"/>
          </a:p>
        </p:txBody>
      </p:sp>
    </p:spTree>
    <p:extLst>
      <p:ext uri="{BB962C8B-B14F-4D97-AF65-F5344CB8AC3E}">
        <p14:creationId xmlns:p14="http://schemas.microsoft.com/office/powerpoint/2010/main" val="65680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22</a:t>
            </a:fld>
            <a:endParaRPr lang="en-GB"/>
          </a:p>
        </p:txBody>
      </p:sp>
    </p:spTree>
    <p:extLst>
      <p:ext uri="{BB962C8B-B14F-4D97-AF65-F5344CB8AC3E}">
        <p14:creationId xmlns:p14="http://schemas.microsoft.com/office/powerpoint/2010/main" val="1229471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23</a:t>
            </a:fld>
            <a:endParaRPr lang="en-GB"/>
          </a:p>
        </p:txBody>
      </p:sp>
    </p:spTree>
    <p:extLst>
      <p:ext uri="{BB962C8B-B14F-4D97-AF65-F5344CB8AC3E}">
        <p14:creationId xmlns:p14="http://schemas.microsoft.com/office/powerpoint/2010/main" val="3143210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24</a:t>
            </a:fld>
            <a:endParaRPr lang="en-GB"/>
          </a:p>
        </p:txBody>
      </p:sp>
    </p:spTree>
    <p:extLst>
      <p:ext uri="{BB962C8B-B14F-4D97-AF65-F5344CB8AC3E}">
        <p14:creationId xmlns:p14="http://schemas.microsoft.com/office/powerpoint/2010/main" val="2197621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25</a:t>
            </a:fld>
            <a:endParaRPr lang="en-GB"/>
          </a:p>
        </p:txBody>
      </p:sp>
    </p:spTree>
    <p:extLst>
      <p:ext uri="{BB962C8B-B14F-4D97-AF65-F5344CB8AC3E}">
        <p14:creationId xmlns:p14="http://schemas.microsoft.com/office/powerpoint/2010/main" val="3520947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26</a:t>
            </a:fld>
            <a:endParaRPr lang="en-GB"/>
          </a:p>
        </p:txBody>
      </p:sp>
    </p:spTree>
    <p:extLst>
      <p:ext uri="{BB962C8B-B14F-4D97-AF65-F5344CB8AC3E}">
        <p14:creationId xmlns:p14="http://schemas.microsoft.com/office/powerpoint/2010/main" val="2889296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27</a:t>
            </a:fld>
            <a:endParaRPr lang="en-GB"/>
          </a:p>
        </p:txBody>
      </p:sp>
    </p:spTree>
    <p:extLst>
      <p:ext uri="{BB962C8B-B14F-4D97-AF65-F5344CB8AC3E}">
        <p14:creationId xmlns:p14="http://schemas.microsoft.com/office/powerpoint/2010/main" val="3247044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28</a:t>
            </a:fld>
            <a:endParaRPr lang="en-GB"/>
          </a:p>
        </p:txBody>
      </p:sp>
    </p:spTree>
    <p:extLst>
      <p:ext uri="{BB962C8B-B14F-4D97-AF65-F5344CB8AC3E}">
        <p14:creationId xmlns:p14="http://schemas.microsoft.com/office/powerpoint/2010/main" val="254077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29</a:t>
            </a:fld>
            <a:endParaRPr lang="en-GB"/>
          </a:p>
        </p:txBody>
      </p:sp>
    </p:spTree>
    <p:extLst>
      <p:ext uri="{BB962C8B-B14F-4D97-AF65-F5344CB8AC3E}">
        <p14:creationId xmlns:p14="http://schemas.microsoft.com/office/powerpoint/2010/main" val="252127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3</a:t>
            </a:fld>
            <a:endParaRPr lang="en-GB"/>
          </a:p>
        </p:txBody>
      </p:sp>
    </p:spTree>
    <p:extLst>
      <p:ext uri="{BB962C8B-B14F-4D97-AF65-F5344CB8AC3E}">
        <p14:creationId xmlns:p14="http://schemas.microsoft.com/office/powerpoint/2010/main" val="1482850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30</a:t>
            </a:fld>
            <a:endParaRPr lang="en-GB"/>
          </a:p>
        </p:txBody>
      </p:sp>
    </p:spTree>
    <p:extLst>
      <p:ext uri="{BB962C8B-B14F-4D97-AF65-F5344CB8AC3E}">
        <p14:creationId xmlns:p14="http://schemas.microsoft.com/office/powerpoint/2010/main" val="915278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31</a:t>
            </a:fld>
            <a:endParaRPr lang="en-GB"/>
          </a:p>
        </p:txBody>
      </p:sp>
    </p:spTree>
    <p:extLst>
      <p:ext uri="{BB962C8B-B14F-4D97-AF65-F5344CB8AC3E}">
        <p14:creationId xmlns:p14="http://schemas.microsoft.com/office/powerpoint/2010/main" val="2677793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32</a:t>
            </a:fld>
            <a:endParaRPr lang="en-GB"/>
          </a:p>
        </p:txBody>
      </p:sp>
    </p:spTree>
    <p:extLst>
      <p:ext uri="{BB962C8B-B14F-4D97-AF65-F5344CB8AC3E}">
        <p14:creationId xmlns:p14="http://schemas.microsoft.com/office/powerpoint/2010/main" val="267779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33</a:t>
            </a:fld>
            <a:endParaRPr lang="en-GB"/>
          </a:p>
        </p:txBody>
      </p:sp>
    </p:spTree>
    <p:extLst>
      <p:ext uri="{BB962C8B-B14F-4D97-AF65-F5344CB8AC3E}">
        <p14:creationId xmlns:p14="http://schemas.microsoft.com/office/powerpoint/2010/main" val="2431091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34</a:t>
            </a:fld>
            <a:endParaRPr lang="en-GB"/>
          </a:p>
        </p:txBody>
      </p:sp>
    </p:spTree>
    <p:extLst>
      <p:ext uri="{BB962C8B-B14F-4D97-AF65-F5344CB8AC3E}">
        <p14:creationId xmlns:p14="http://schemas.microsoft.com/office/powerpoint/2010/main" val="810136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35</a:t>
            </a:fld>
            <a:endParaRPr lang="en-GB"/>
          </a:p>
        </p:txBody>
      </p:sp>
    </p:spTree>
    <p:extLst>
      <p:ext uri="{BB962C8B-B14F-4D97-AF65-F5344CB8AC3E}">
        <p14:creationId xmlns:p14="http://schemas.microsoft.com/office/powerpoint/2010/main" val="2923233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36</a:t>
            </a:fld>
            <a:endParaRPr lang="en-GB"/>
          </a:p>
        </p:txBody>
      </p:sp>
    </p:spTree>
    <p:extLst>
      <p:ext uri="{BB962C8B-B14F-4D97-AF65-F5344CB8AC3E}">
        <p14:creationId xmlns:p14="http://schemas.microsoft.com/office/powerpoint/2010/main" val="2569714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37</a:t>
            </a:fld>
            <a:endParaRPr lang="en-GB"/>
          </a:p>
        </p:txBody>
      </p:sp>
    </p:spTree>
    <p:extLst>
      <p:ext uri="{BB962C8B-B14F-4D97-AF65-F5344CB8AC3E}">
        <p14:creationId xmlns:p14="http://schemas.microsoft.com/office/powerpoint/2010/main" val="3304887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39</a:t>
            </a:fld>
            <a:endParaRPr lang="en-GB"/>
          </a:p>
        </p:txBody>
      </p:sp>
    </p:spTree>
    <p:extLst>
      <p:ext uri="{BB962C8B-B14F-4D97-AF65-F5344CB8AC3E}">
        <p14:creationId xmlns:p14="http://schemas.microsoft.com/office/powerpoint/2010/main" val="326795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40</a:t>
            </a:fld>
            <a:endParaRPr lang="en-GB"/>
          </a:p>
        </p:txBody>
      </p:sp>
    </p:spTree>
    <p:extLst>
      <p:ext uri="{BB962C8B-B14F-4D97-AF65-F5344CB8AC3E}">
        <p14:creationId xmlns:p14="http://schemas.microsoft.com/office/powerpoint/2010/main" val="392692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a:t>
            </a:fld>
            <a:endParaRPr lang="en-GB"/>
          </a:p>
        </p:txBody>
      </p:sp>
    </p:spTree>
    <p:extLst>
      <p:ext uri="{BB962C8B-B14F-4D97-AF65-F5344CB8AC3E}">
        <p14:creationId xmlns:p14="http://schemas.microsoft.com/office/powerpoint/2010/main" val="2107712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41</a:t>
            </a:fld>
            <a:endParaRPr lang="en-GB"/>
          </a:p>
        </p:txBody>
      </p:sp>
    </p:spTree>
    <p:extLst>
      <p:ext uri="{BB962C8B-B14F-4D97-AF65-F5344CB8AC3E}">
        <p14:creationId xmlns:p14="http://schemas.microsoft.com/office/powerpoint/2010/main" val="3422231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42</a:t>
            </a:fld>
            <a:endParaRPr lang="en-GB"/>
          </a:p>
        </p:txBody>
      </p:sp>
    </p:spTree>
    <p:extLst>
      <p:ext uri="{BB962C8B-B14F-4D97-AF65-F5344CB8AC3E}">
        <p14:creationId xmlns:p14="http://schemas.microsoft.com/office/powerpoint/2010/main" val="131656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43</a:t>
            </a:fld>
            <a:endParaRPr lang="en-GB"/>
          </a:p>
        </p:txBody>
      </p:sp>
    </p:spTree>
    <p:extLst>
      <p:ext uri="{BB962C8B-B14F-4D97-AF65-F5344CB8AC3E}">
        <p14:creationId xmlns:p14="http://schemas.microsoft.com/office/powerpoint/2010/main" val="4228618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44</a:t>
            </a:fld>
            <a:endParaRPr lang="en-GB"/>
          </a:p>
        </p:txBody>
      </p:sp>
    </p:spTree>
    <p:extLst>
      <p:ext uri="{BB962C8B-B14F-4D97-AF65-F5344CB8AC3E}">
        <p14:creationId xmlns:p14="http://schemas.microsoft.com/office/powerpoint/2010/main" val="3510776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47</a:t>
            </a:fld>
            <a:endParaRPr lang="en-GB"/>
          </a:p>
        </p:txBody>
      </p:sp>
    </p:spTree>
    <p:extLst>
      <p:ext uri="{BB962C8B-B14F-4D97-AF65-F5344CB8AC3E}">
        <p14:creationId xmlns:p14="http://schemas.microsoft.com/office/powerpoint/2010/main" val="1707989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48</a:t>
            </a:fld>
            <a:endParaRPr lang="en-GB"/>
          </a:p>
        </p:txBody>
      </p:sp>
    </p:spTree>
    <p:extLst>
      <p:ext uri="{BB962C8B-B14F-4D97-AF65-F5344CB8AC3E}">
        <p14:creationId xmlns:p14="http://schemas.microsoft.com/office/powerpoint/2010/main" val="598240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49</a:t>
            </a:fld>
            <a:endParaRPr lang="en-GB"/>
          </a:p>
        </p:txBody>
      </p:sp>
    </p:spTree>
    <p:extLst>
      <p:ext uri="{BB962C8B-B14F-4D97-AF65-F5344CB8AC3E}">
        <p14:creationId xmlns:p14="http://schemas.microsoft.com/office/powerpoint/2010/main" val="746865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50</a:t>
            </a:fld>
            <a:endParaRPr lang="en-GB"/>
          </a:p>
        </p:txBody>
      </p:sp>
    </p:spTree>
    <p:extLst>
      <p:ext uri="{BB962C8B-B14F-4D97-AF65-F5344CB8AC3E}">
        <p14:creationId xmlns:p14="http://schemas.microsoft.com/office/powerpoint/2010/main" val="3828953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51</a:t>
            </a:fld>
            <a:endParaRPr lang="en-GB"/>
          </a:p>
        </p:txBody>
      </p:sp>
    </p:spTree>
    <p:extLst>
      <p:ext uri="{BB962C8B-B14F-4D97-AF65-F5344CB8AC3E}">
        <p14:creationId xmlns:p14="http://schemas.microsoft.com/office/powerpoint/2010/main" val="3893250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52</a:t>
            </a:fld>
            <a:endParaRPr lang="en-GB"/>
          </a:p>
        </p:txBody>
      </p:sp>
    </p:spTree>
    <p:extLst>
      <p:ext uri="{BB962C8B-B14F-4D97-AF65-F5344CB8AC3E}">
        <p14:creationId xmlns:p14="http://schemas.microsoft.com/office/powerpoint/2010/main" val="291897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a:t>
            </a:fld>
            <a:endParaRPr lang="en-GB"/>
          </a:p>
        </p:txBody>
      </p:sp>
    </p:spTree>
    <p:extLst>
      <p:ext uri="{BB962C8B-B14F-4D97-AF65-F5344CB8AC3E}">
        <p14:creationId xmlns:p14="http://schemas.microsoft.com/office/powerpoint/2010/main" val="1539208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53</a:t>
            </a:fld>
            <a:endParaRPr lang="en-GB"/>
          </a:p>
        </p:txBody>
      </p:sp>
    </p:spTree>
    <p:extLst>
      <p:ext uri="{BB962C8B-B14F-4D97-AF65-F5344CB8AC3E}">
        <p14:creationId xmlns:p14="http://schemas.microsoft.com/office/powerpoint/2010/main" val="2359077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54</a:t>
            </a:fld>
            <a:endParaRPr lang="en-GB"/>
          </a:p>
        </p:txBody>
      </p:sp>
    </p:spTree>
    <p:extLst>
      <p:ext uri="{BB962C8B-B14F-4D97-AF65-F5344CB8AC3E}">
        <p14:creationId xmlns:p14="http://schemas.microsoft.com/office/powerpoint/2010/main" val="18221667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55</a:t>
            </a:fld>
            <a:endParaRPr lang="en-GB"/>
          </a:p>
        </p:txBody>
      </p:sp>
    </p:spTree>
    <p:extLst>
      <p:ext uri="{BB962C8B-B14F-4D97-AF65-F5344CB8AC3E}">
        <p14:creationId xmlns:p14="http://schemas.microsoft.com/office/powerpoint/2010/main" val="2769163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56</a:t>
            </a:fld>
            <a:endParaRPr lang="en-GB"/>
          </a:p>
        </p:txBody>
      </p:sp>
    </p:spTree>
    <p:extLst>
      <p:ext uri="{BB962C8B-B14F-4D97-AF65-F5344CB8AC3E}">
        <p14:creationId xmlns:p14="http://schemas.microsoft.com/office/powerpoint/2010/main" val="384745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57</a:t>
            </a:fld>
            <a:endParaRPr lang="en-GB"/>
          </a:p>
        </p:txBody>
      </p:sp>
    </p:spTree>
    <p:extLst>
      <p:ext uri="{BB962C8B-B14F-4D97-AF65-F5344CB8AC3E}">
        <p14:creationId xmlns:p14="http://schemas.microsoft.com/office/powerpoint/2010/main" val="1590669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59</a:t>
            </a:fld>
            <a:endParaRPr lang="en-GB"/>
          </a:p>
        </p:txBody>
      </p:sp>
    </p:spTree>
    <p:extLst>
      <p:ext uri="{BB962C8B-B14F-4D97-AF65-F5344CB8AC3E}">
        <p14:creationId xmlns:p14="http://schemas.microsoft.com/office/powerpoint/2010/main" val="2188971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60</a:t>
            </a:fld>
            <a:endParaRPr lang="en-GB"/>
          </a:p>
        </p:txBody>
      </p:sp>
    </p:spTree>
    <p:extLst>
      <p:ext uri="{BB962C8B-B14F-4D97-AF65-F5344CB8AC3E}">
        <p14:creationId xmlns:p14="http://schemas.microsoft.com/office/powerpoint/2010/main" val="171204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61</a:t>
            </a:fld>
            <a:endParaRPr lang="en-GB"/>
          </a:p>
        </p:txBody>
      </p:sp>
    </p:spTree>
    <p:extLst>
      <p:ext uri="{BB962C8B-B14F-4D97-AF65-F5344CB8AC3E}">
        <p14:creationId xmlns:p14="http://schemas.microsoft.com/office/powerpoint/2010/main" val="2325232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63</a:t>
            </a:fld>
            <a:endParaRPr lang="en-GB"/>
          </a:p>
        </p:txBody>
      </p:sp>
    </p:spTree>
    <p:extLst>
      <p:ext uri="{BB962C8B-B14F-4D97-AF65-F5344CB8AC3E}">
        <p14:creationId xmlns:p14="http://schemas.microsoft.com/office/powerpoint/2010/main" val="3360912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64</a:t>
            </a:fld>
            <a:endParaRPr lang="en-GB"/>
          </a:p>
        </p:txBody>
      </p:sp>
    </p:spTree>
    <p:extLst>
      <p:ext uri="{BB962C8B-B14F-4D97-AF65-F5344CB8AC3E}">
        <p14:creationId xmlns:p14="http://schemas.microsoft.com/office/powerpoint/2010/main" val="251246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a:t>
            </a:fld>
            <a:endParaRPr lang="en-GB"/>
          </a:p>
        </p:txBody>
      </p:sp>
    </p:spTree>
    <p:extLst>
      <p:ext uri="{BB962C8B-B14F-4D97-AF65-F5344CB8AC3E}">
        <p14:creationId xmlns:p14="http://schemas.microsoft.com/office/powerpoint/2010/main" val="22343078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65</a:t>
            </a:fld>
            <a:endParaRPr lang="en-GB"/>
          </a:p>
        </p:txBody>
      </p:sp>
    </p:spTree>
    <p:extLst>
      <p:ext uri="{BB962C8B-B14F-4D97-AF65-F5344CB8AC3E}">
        <p14:creationId xmlns:p14="http://schemas.microsoft.com/office/powerpoint/2010/main" val="289768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66</a:t>
            </a:fld>
            <a:endParaRPr lang="en-GB"/>
          </a:p>
        </p:txBody>
      </p:sp>
    </p:spTree>
    <p:extLst>
      <p:ext uri="{BB962C8B-B14F-4D97-AF65-F5344CB8AC3E}">
        <p14:creationId xmlns:p14="http://schemas.microsoft.com/office/powerpoint/2010/main" val="1401460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67</a:t>
            </a:fld>
            <a:endParaRPr lang="en-GB"/>
          </a:p>
        </p:txBody>
      </p:sp>
    </p:spTree>
    <p:extLst>
      <p:ext uri="{BB962C8B-B14F-4D97-AF65-F5344CB8AC3E}">
        <p14:creationId xmlns:p14="http://schemas.microsoft.com/office/powerpoint/2010/main" val="2611690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68</a:t>
            </a:fld>
            <a:endParaRPr lang="en-GB"/>
          </a:p>
        </p:txBody>
      </p:sp>
    </p:spTree>
    <p:extLst>
      <p:ext uri="{BB962C8B-B14F-4D97-AF65-F5344CB8AC3E}">
        <p14:creationId xmlns:p14="http://schemas.microsoft.com/office/powerpoint/2010/main" val="22669120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1D3AC2-B375-4BC0-BB1A-E75D52667E22}" type="slidenum">
              <a:rPr lang="en-GB" smtClean="0"/>
              <a:pPr/>
              <a:t>69</a:t>
            </a:fld>
            <a:endParaRPr lang="en-GB"/>
          </a:p>
        </p:txBody>
      </p:sp>
    </p:spTree>
    <p:extLst>
      <p:ext uri="{BB962C8B-B14F-4D97-AF65-F5344CB8AC3E}">
        <p14:creationId xmlns:p14="http://schemas.microsoft.com/office/powerpoint/2010/main" val="23468798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70</a:t>
            </a:fld>
            <a:endParaRPr lang="en-GB"/>
          </a:p>
        </p:txBody>
      </p:sp>
    </p:spTree>
    <p:extLst>
      <p:ext uri="{BB962C8B-B14F-4D97-AF65-F5344CB8AC3E}">
        <p14:creationId xmlns:p14="http://schemas.microsoft.com/office/powerpoint/2010/main" val="1247321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71</a:t>
            </a:fld>
            <a:endParaRPr lang="en-GB"/>
          </a:p>
        </p:txBody>
      </p:sp>
    </p:spTree>
    <p:extLst>
      <p:ext uri="{BB962C8B-B14F-4D97-AF65-F5344CB8AC3E}">
        <p14:creationId xmlns:p14="http://schemas.microsoft.com/office/powerpoint/2010/main" val="2093056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72</a:t>
            </a:fld>
            <a:endParaRPr lang="en-GB"/>
          </a:p>
        </p:txBody>
      </p:sp>
    </p:spTree>
    <p:extLst>
      <p:ext uri="{BB962C8B-B14F-4D97-AF65-F5344CB8AC3E}">
        <p14:creationId xmlns:p14="http://schemas.microsoft.com/office/powerpoint/2010/main" val="4255205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73</a:t>
            </a:fld>
            <a:endParaRPr lang="en-GB"/>
          </a:p>
        </p:txBody>
      </p:sp>
    </p:spTree>
    <p:extLst>
      <p:ext uri="{BB962C8B-B14F-4D97-AF65-F5344CB8AC3E}">
        <p14:creationId xmlns:p14="http://schemas.microsoft.com/office/powerpoint/2010/main" val="2154795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74</a:t>
            </a:fld>
            <a:endParaRPr lang="en-GB"/>
          </a:p>
        </p:txBody>
      </p:sp>
    </p:spTree>
    <p:extLst>
      <p:ext uri="{BB962C8B-B14F-4D97-AF65-F5344CB8AC3E}">
        <p14:creationId xmlns:p14="http://schemas.microsoft.com/office/powerpoint/2010/main" val="72130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a:t>
            </a:fld>
            <a:endParaRPr lang="en-GB"/>
          </a:p>
        </p:txBody>
      </p:sp>
    </p:spTree>
    <p:extLst>
      <p:ext uri="{BB962C8B-B14F-4D97-AF65-F5344CB8AC3E}">
        <p14:creationId xmlns:p14="http://schemas.microsoft.com/office/powerpoint/2010/main" val="25940156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75</a:t>
            </a:fld>
            <a:endParaRPr lang="en-GB"/>
          </a:p>
        </p:txBody>
      </p:sp>
    </p:spTree>
    <p:extLst>
      <p:ext uri="{BB962C8B-B14F-4D97-AF65-F5344CB8AC3E}">
        <p14:creationId xmlns:p14="http://schemas.microsoft.com/office/powerpoint/2010/main" val="3648153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76</a:t>
            </a:fld>
            <a:endParaRPr lang="en-GB"/>
          </a:p>
        </p:txBody>
      </p:sp>
    </p:spTree>
    <p:extLst>
      <p:ext uri="{BB962C8B-B14F-4D97-AF65-F5344CB8AC3E}">
        <p14:creationId xmlns:p14="http://schemas.microsoft.com/office/powerpoint/2010/main" val="37820232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77</a:t>
            </a:fld>
            <a:endParaRPr lang="en-GB"/>
          </a:p>
        </p:txBody>
      </p:sp>
    </p:spTree>
    <p:extLst>
      <p:ext uri="{BB962C8B-B14F-4D97-AF65-F5344CB8AC3E}">
        <p14:creationId xmlns:p14="http://schemas.microsoft.com/office/powerpoint/2010/main" val="13508550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78</a:t>
            </a:fld>
            <a:endParaRPr lang="en-GB"/>
          </a:p>
        </p:txBody>
      </p:sp>
    </p:spTree>
    <p:extLst>
      <p:ext uri="{BB962C8B-B14F-4D97-AF65-F5344CB8AC3E}">
        <p14:creationId xmlns:p14="http://schemas.microsoft.com/office/powerpoint/2010/main" val="34962614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79</a:t>
            </a:fld>
            <a:endParaRPr lang="en-GB"/>
          </a:p>
        </p:txBody>
      </p:sp>
    </p:spTree>
    <p:extLst>
      <p:ext uri="{BB962C8B-B14F-4D97-AF65-F5344CB8AC3E}">
        <p14:creationId xmlns:p14="http://schemas.microsoft.com/office/powerpoint/2010/main" val="12059548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80</a:t>
            </a:fld>
            <a:endParaRPr lang="en-GB"/>
          </a:p>
        </p:txBody>
      </p:sp>
    </p:spTree>
    <p:extLst>
      <p:ext uri="{BB962C8B-B14F-4D97-AF65-F5344CB8AC3E}">
        <p14:creationId xmlns:p14="http://schemas.microsoft.com/office/powerpoint/2010/main" val="19736730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81</a:t>
            </a:fld>
            <a:endParaRPr lang="en-GB"/>
          </a:p>
        </p:txBody>
      </p:sp>
    </p:spTree>
    <p:extLst>
      <p:ext uri="{BB962C8B-B14F-4D97-AF65-F5344CB8AC3E}">
        <p14:creationId xmlns:p14="http://schemas.microsoft.com/office/powerpoint/2010/main" val="26541130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82</a:t>
            </a:fld>
            <a:endParaRPr lang="en-GB"/>
          </a:p>
        </p:txBody>
      </p:sp>
    </p:spTree>
    <p:extLst>
      <p:ext uri="{BB962C8B-B14F-4D97-AF65-F5344CB8AC3E}">
        <p14:creationId xmlns:p14="http://schemas.microsoft.com/office/powerpoint/2010/main" val="3701819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83</a:t>
            </a:fld>
            <a:endParaRPr lang="en-GB"/>
          </a:p>
        </p:txBody>
      </p:sp>
    </p:spTree>
    <p:extLst>
      <p:ext uri="{BB962C8B-B14F-4D97-AF65-F5344CB8AC3E}">
        <p14:creationId xmlns:p14="http://schemas.microsoft.com/office/powerpoint/2010/main" val="21157550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84</a:t>
            </a:fld>
            <a:endParaRPr lang="en-GB"/>
          </a:p>
        </p:txBody>
      </p:sp>
    </p:spTree>
    <p:extLst>
      <p:ext uri="{BB962C8B-B14F-4D97-AF65-F5344CB8AC3E}">
        <p14:creationId xmlns:p14="http://schemas.microsoft.com/office/powerpoint/2010/main" val="218322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a:t>
            </a:fld>
            <a:endParaRPr lang="en-GB"/>
          </a:p>
        </p:txBody>
      </p:sp>
    </p:spTree>
    <p:extLst>
      <p:ext uri="{BB962C8B-B14F-4D97-AF65-F5344CB8AC3E}">
        <p14:creationId xmlns:p14="http://schemas.microsoft.com/office/powerpoint/2010/main" val="40850335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85</a:t>
            </a:fld>
            <a:endParaRPr lang="en-GB"/>
          </a:p>
        </p:txBody>
      </p:sp>
    </p:spTree>
    <p:extLst>
      <p:ext uri="{BB962C8B-B14F-4D97-AF65-F5344CB8AC3E}">
        <p14:creationId xmlns:p14="http://schemas.microsoft.com/office/powerpoint/2010/main" val="15383528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86</a:t>
            </a:fld>
            <a:endParaRPr lang="en-GB"/>
          </a:p>
        </p:txBody>
      </p:sp>
    </p:spTree>
    <p:extLst>
      <p:ext uri="{BB962C8B-B14F-4D97-AF65-F5344CB8AC3E}">
        <p14:creationId xmlns:p14="http://schemas.microsoft.com/office/powerpoint/2010/main" val="1482092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87</a:t>
            </a:fld>
            <a:endParaRPr lang="en-GB"/>
          </a:p>
        </p:txBody>
      </p:sp>
    </p:spTree>
    <p:extLst>
      <p:ext uri="{BB962C8B-B14F-4D97-AF65-F5344CB8AC3E}">
        <p14:creationId xmlns:p14="http://schemas.microsoft.com/office/powerpoint/2010/main" val="248948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1D3AC2-B375-4BC0-BB1A-E75D52667E22}" type="slidenum">
              <a:rPr lang="en-GB" smtClean="0"/>
              <a:pPr/>
              <a:t>9</a:t>
            </a:fld>
            <a:endParaRPr lang="en-GB"/>
          </a:p>
        </p:txBody>
      </p:sp>
    </p:spTree>
    <p:extLst>
      <p:ext uri="{BB962C8B-B14F-4D97-AF65-F5344CB8AC3E}">
        <p14:creationId xmlns:p14="http://schemas.microsoft.com/office/powerpoint/2010/main" val="3963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438400"/>
            <a:ext cx="77724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438400" y="3733800"/>
            <a:ext cx="6019800" cy="1066800"/>
          </a:xfrm>
        </p:spPr>
        <p:txBody>
          <a:bodyPr/>
          <a:lstStyle>
            <a:lvl1pPr marL="0" indent="0">
              <a:buFontTx/>
              <a:buNone/>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98B04BD-5F94-4BEE-82DB-6865B40A39F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8C5EC2-87FB-4AB0-A3D5-4590C0FE94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1455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650CAC-A776-4E1F-A287-922E1EABE68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AE6D77-E694-4E14-ACBD-64FB0B23D9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3F88EA-275C-44F3-839A-7AB9EAACD90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152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1447800"/>
            <a:ext cx="4152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C3533B-3CFB-4923-AE97-54A0AC1E10C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84EC9C-5863-439B-A2E7-191A1A876F9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20F9F5-DE9A-4312-89A8-5C732A9C8E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BE321F-B4D0-447B-BB59-FCF7B90A9E7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DEDE89-1DAB-4375-B144-911623C0E2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509026-5267-4382-A170-AAE4C02946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458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47800"/>
            <a:ext cx="8458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4D7F2468-BB45-4C7C-AA72-74E7E04236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2pPr>
      <a:lvl3pPr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3pPr>
      <a:lvl4pPr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4pPr>
      <a:lvl5pPr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5pPr>
      <a:lvl6pPr marL="457200"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6pPr>
      <a:lvl7pPr marL="914400"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7pPr>
      <a:lvl8pPr marL="1371600"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8pPr>
      <a:lvl9pPr marL="1828800" algn="l" rtl="0" fontAlgn="base">
        <a:spcBef>
          <a:spcPct val="0"/>
        </a:spcBef>
        <a:spcAft>
          <a:spcPct val="0"/>
        </a:spcAft>
        <a:defRPr sz="4400" b="1">
          <a:solidFill>
            <a:schemeClr val="tx2"/>
          </a:solidFill>
          <a:effectLst>
            <a:outerShdw blurRad="38100" dist="38100" dir="2700000" algn="tl">
              <a:srgbClr val="C0C0C0"/>
            </a:outerShdw>
          </a:effectLst>
          <a:latin typeface="Century Gothic" pitchFamily="34"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685800"/>
            <a:ext cx="8991600" cy="2590800"/>
          </a:xfrm>
        </p:spPr>
        <p:txBody>
          <a:bodyPr/>
          <a:lstStyle/>
          <a:p>
            <a:pPr algn="ctr"/>
            <a:r>
              <a:rPr lang="en-US" sz="4000" dirty="0"/>
              <a:t>EDME </a:t>
            </a:r>
            <a:r>
              <a:rPr lang="en-US" sz="4000" dirty="0" smtClean="0"/>
              <a:t>6121 2014 </a:t>
            </a:r>
            <a:r>
              <a:rPr lang="en-US" sz="4000" dirty="0"/>
              <a:t/>
            </a:r>
            <a:br>
              <a:rPr lang="en-US" sz="4000" dirty="0"/>
            </a:br>
            <a:r>
              <a:rPr lang="en-US" sz="4000" dirty="0"/>
              <a:t>   (ED61U) 	</a:t>
            </a:r>
            <a:br>
              <a:rPr lang="en-US" sz="4000" dirty="0"/>
            </a:br>
            <a:r>
              <a:rPr lang="en-US" sz="4000" dirty="0"/>
              <a:t>Evaluation of Educational Systems    </a:t>
            </a:r>
            <a:br>
              <a:rPr lang="en-US" sz="4000" dirty="0"/>
            </a:br>
            <a:r>
              <a:rPr lang="en-US" sz="4000" dirty="0"/>
              <a:t>       (4 credits)</a:t>
            </a:r>
            <a:r>
              <a:rPr lang="en-US" sz="4000" b="0" dirty="0"/>
              <a:t>	</a:t>
            </a:r>
            <a:r>
              <a:rPr lang="en-GB" sz="4000" b="0" dirty="0"/>
              <a:t>	</a:t>
            </a:r>
            <a:endParaRPr lang="en-US" sz="4000" b="0" dirty="0"/>
          </a:p>
        </p:txBody>
      </p:sp>
      <p:sp>
        <p:nvSpPr>
          <p:cNvPr id="15363" name="Rectangle 3"/>
          <p:cNvSpPr>
            <a:spLocks noGrp="1" noChangeArrowheads="1"/>
          </p:cNvSpPr>
          <p:nvPr>
            <p:ph type="subTitle" idx="1"/>
          </p:nvPr>
        </p:nvSpPr>
        <p:spPr>
          <a:xfrm>
            <a:off x="2438400" y="3733800"/>
            <a:ext cx="6019800" cy="1676400"/>
          </a:xfrm>
        </p:spPr>
        <p:txBody>
          <a:bodyPr/>
          <a:lstStyle/>
          <a:p>
            <a:pPr>
              <a:lnSpc>
                <a:spcPct val="90000"/>
              </a:lnSpc>
            </a:pPr>
            <a:r>
              <a:rPr lang="en-US" dirty="0" smtClean="0"/>
              <a:t>Jerome De Lisle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Events</a:t>
            </a:r>
            <a:endParaRPr lang="en-GB" dirty="0"/>
          </a:p>
        </p:txBody>
      </p:sp>
      <p:sp>
        <p:nvSpPr>
          <p:cNvPr id="3" name="Content Placeholder 2"/>
          <p:cNvSpPr>
            <a:spLocks noGrp="1"/>
          </p:cNvSpPr>
          <p:nvPr>
            <p:ph idx="1"/>
          </p:nvPr>
        </p:nvSpPr>
        <p:spPr>
          <a:xfrm>
            <a:off x="457200" y="1219200"/>
            <a:ext cx="8458200" cy="5334000"/>
          </a:xfrm>
        </p:spPr>
        <p:txBody>
          <a:bodyPr/>
          <a:lstStyle/>
          <a:p>
            <a:r>
              <a:rPr lang="en-TT" dirty="0" err="1"/>
              <a:t>AEA</a:t>
            </a:r>
            <a:r>
              <a:rPr lang="en-TT" dirty="0"/>
              <a:t> (American Evaluation Association) Conference, Washington DC, USA</a:t>
            </a:r>
          </a:p>
          <a:p>
            <a:endParaRPr lang="en-GB" b="0" dirty="0"/>
          </a:p>
          <a:p>
            <a:endParaRPr lang="en-GB" dirty="0"/>
          </a:p>
        </p:txBody>
      </p:sp>
    </p:spTree>
    <p:extLst>
      <p:ext uri="{BB962C8B-B14F-4D97-AF65-F5344CB8AC3E}">
        <p14:creationId xmlns:p14="http://schemas.microsoft.com/office/powerpoint/2010/main" val="1466296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14400"/>
          </a:xfrm>
        </p:spPr>
        <p:txBody>
          <a:bodyPr/>
          <a:lstStyle/>
          <a:p>
            <a:r>
              <a:rPr lang="en-TT" dirty="0" smtClean="0"/>
              <a:t>Part 1-EVAL of ED. SYSTEMS</a:t>
            </a:r>
            <a:endParaRPr lang="en-GB" dirty="0"/>
          </a:p>
        </p:txBody>
      </p:sp>
      <p:sp>
        <p:nvSpPr>
          <p:cNvPr id="3" name="Content Placeholder 2"/>
          <p:cNvSpPr>
            <a:spLocks noGrp="1"/>
          </p:cNvSpPr>
          <p:nvPr>
            <p:ph idx="1"/>
          </p:nvPr>
        </p:nvSpPr>
        <p:spPr>
          <a:xfrm>
            <a:off x="304800" y="914400"/>
            <a:ext cx="8534400" cy="5791200"/>
          </a:xfrm>
        </p:spPr>
        <p:txBody>
          <a:bodyPr/>
          <a:lstStyle/>
          <a:p>
            <a:r>
              <a:rPr lang="en-US" sz="2800" dirty="0" smtClean="0"/>
              <a:t>CLASS 1</a:t>
            </a:r>
            <a:endParaRPr lang="en-GB" sz="2800" dirty="0" smtClean="0"/>
          </a:p>
          <a:p>
            <a:pPr lvl="1"/>
            <a:r>
              <a:rPr lang="en-GB" dirty="0" smtClean="0"/>
              <a:t>-</a:t>
            </a:r>
            <a:r>
              <a:rPr lang="en-GB" dirty="0"/>
              <a:t>INTRODUCTION </a:t>
            </a:r>
            <a:r>
              <a:rPr lang="en-GB" dirty="0" smtClean="0"/>
              <a:t>&amp; WELCOME</a:t>
            </a:r>
          </a:p>
          <a:p>
            <a:pPr lvl="1"/>
            <a:r>
              <a:rPr lang="en-GB" dirty="0" smtClean="0"/>
              <a:t>-</a:t>
            </a:r>
            <a:r>
              <a:rPr lang="en-GB" dirty="0"/>
              <a:t>THE </a:t>
            </a:r>
            <a:r>
              <a:rPr lang="en-GB" dirty="0" smtClean="0"/>
              <a:t>CONTEXT OF EVALUATION</a:t>
            </a:r>
            <a:endParaRPr lang="en-GB" dirty="0"/>
          </a:p>
          <a:p>
            <a:r>
              <a:rPr lang="en-GB" sz="2800" dirty="0" smtClean="0"/>
              <a:t>CLASS 2</a:t>
            </a:r>
            <a:endParaRPr lang="en-GB" sz="2800" dirty="0" smtClean="0"/>
          </a:p>
          <a:p>
            <a:pPr lvl="1"/>
            <a:r>
              <a:rPr lang="en-TT" sz="2400" dirty="0" smtClean="0"/>
              <a:t>DEFINITIONS, EVALUATOR COMPETENCIES, AND CHARACTERISTIC OF EVALUATION AS A PROFESSION</a:t>
            </a:r>
            <a:endParaRPr lang="en-GB" sz="2400" dirty="0" smtClean="0"/>
          </a:p>
          <a:p>
            <a:r>
              <a:rPr lang="en-US" sz="2800" dirty="0" smtClean="0"/>
              <a:t>CLASS 3</a:t>
            </a:r>
            <a:endParaRPr lang="en-GB" sz="2800" dirty="0" smtClean="0"/>
          </a:p>
          <a:p>
            <a:pPr lvl="1"/>
            <a:r>
              <a:rPr lang="en-GB" dirty="0" smtClean="0"/>
              <a:t>-</a:t>
            </a:r>
            <a:r>
              <a:rPr lang="en-GB" dirty="0"/>
              <a:t>EDUCATIONAL </a:t>
            </a:r>
            <a:r>
              <a:rPr lang="en-GB" dirty="0" smtClean="0"/>
              <a:t>INDICATORS  </a:t>
            </a:r>
            <a:r>
              <a:rPr lang="en-GB" dirty="0"/>
              <a:t>&amp; MONITORING STUDENT </a:t>
            </a:r>
            <a:r>
              <a:rPr lang="en-GB" dirty="0" smtClean="0"/>
              <a:t>LEARNING-THE ROLE OF LARGE SCALE ASSESSMENTS</a:t>
            </a:r>
            <a:endParaRPr lang="en-GB" dirty="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14400"/>
          </a:xfrm>
        </p:spPr>
        <p:txBody>
          <a:bodyPr/>
          <a:lstStyle/>
          <a:p>
            <a:r>
              <a:rPr lang="en-TT" dirty="0" smtClean="0"/>
              <a:t>Part 1-EVAL of SYSTEMS</a:t>
            </a:r>
            <a:endParaRPr lang="en-GB" dirty="0"/>
          </a:p>
        </p:txBody>
      </p:sp>
      <p:sp>
        <p:nvSpPr>
          <p:cNvPr id="3" name="Content Placeholder 2"/>
          <p:cNvSpPr>
            <a:spLocks noGrp="1"/>
          </p:cNvSpPr>
          <p:nvPr>
            <p:ph idx="1"/>
          </p:nvPr>
        </p:nvSpPr>
        <p:spPr>
          <a:xfrm>
            <a:off x="304800" y="838200"/>
            <a:ext cx="8534400" cy="5867400"/>
          </a:xfrm>
        </p:spPr>
        <p:txBody>
          <a:bodyPr/>
          <a:lstStyle/>
          <a:p>
            <a:r>
              <a:rPr lang="en-GB" sz="2800" dirty="0" smtClean="0"/>
              <a:t>CLASS 4</a:t>
            </a:r>
            <a:endParaRPr lang="en-GB" sz="2800" dirty="0" smtClean="0"/>
          </a:p>
          <a:p>
            <a:pPr lvl="1"/>
            <a:r>
              <a:rPr lang="en-GB" dirty="0" smtClean="0"/>
              <a:t>NATIONAL SYSTEMS OF EVALUATION-EDUCATIONAL INDICATORS  </a:t>
            </a:r>
            <a:r>
              <a:rPr lang="en-GB" dirty="0"/>
              <a:t>&amp; MONITORING STUDENT </a:t>
            </a:r>
            <a:r>
              <a:rPr lang="en-GB" dirty="0" smtClean="0"/>
              <a:t>LEARNING</a:t>
            </a:r>
            <a:endParaRPr lang="en-GB" dirty="0"/>
          </a:p>
          <a:p>
            <a:r>
              <a:rPr lang="en-GB" sz="2800" dirty="0" smtClean="0"/>
              <a:t>CLASS 5</a:t>
            </a:r>
            <a:endParaRPr lang="en-GB" dirty="0" smtClean="0"/>
          </a:p>
          <a:p>
            <a:pPr lvl="1"/>
            <a:r>
              <a:rPr lang="en-GB" b="0" dirty="0" smtClean="0"/>
              <a:t>NATIONAL </a:t>
            </a:r>
            <a:r>
              <a:rPr lang="en-GB" b="0" dirty="0"/>
              <a:t>ASSESSMENTS OF EDUCATIONAL ACHIEVEMENT-PURPOSE AND FUNCTION</a:t>
            </a:r>
          </a:p>
          <a:p>
            <a:r>
              <a:rPr lang="en-GB" sz="2800" dirty="0"/>
              <a:t> </a:t>
            </a:r>
            <a:r>
              <a:rPr lang="en-GB" sz="2800" dirty="0" smtClean="0"/>
              <a:t>CLASS 6</a:t>
            </a:r>
            <a:endParaRPr lang="en-GB" sz="2800" dirty="0" smtClean="0"/>
          </a:p>
          <a:p>
            <a:pPr lvl="1"/>
            <a:r>
              <a:rPr lang="en-GB" dirty="0" smtClean="0"/>
              <a:t>-</a:t>
            </a:r>
            <a:r>
              <a:rPr lang="en-GB" dirty="0"/>
              <a:t>REGIONAL AND INTERNATIONAL </a:t>
            </a:r>
            <a:r>
              <a:rPr lang="en-GB" dirty="0" smtClean="0"/>
              <a:t>ASSESSMENTS -</a:t>
            </a:r>
            <a:r>
              <a:rPr lang="en-GB" dirty="0"/>
              <a:t>GROWTH </a:t>
            </a:r>
            <a:r>
              <a:rPr lang="en-GB" dirty="0" smtClean="0"/>
              <a:t>&amp; </a:t>
            </a:r>
            <a:r>
              <a:rPr lang="en-GB" dirty="0"/>
              <a:t>IMPACT</a:t>
            </a:r>
          </a:p>
          <a:p>
            <a:r>
              <a:rPr lang="en-GB" sz="2800" dirty="0" smtClean="0"/>
              <a:t>CLASS 7</a:t>
            </a:r>
            <a:endParaRPr lang="en-GB" dirty="0" smtClean="0"/>
          </a:p>
          <a:p>
            <a:pPr marL="0" indent="0">
              <a:spcBef>
                <a:spcPts val="0"/>
              </a:spcBef>
              <a:buNone/>
            </a:pPr>
            <a:r>
              <a:rPr lang="en-TT" dirty="0"/>
              <a:t>	</a:t>
            </a:r>
            <a:r>
              <a:rPr lang="en-TT" dirty="0" smtClean="0"/>
              <a:t>- </a:t>
            </a:r>
            <a:r>
              <a:rPr lang="en-TT" sz="2800" b="0" dirty="0" smtClean="0"/>
              <a:t>BENCHMARKING USING IA</a:t>
            </a:r>
          </a:p>
        </p:txBody>
      </p:sp>
    </p:spTree>
    <p:extLst>
      <p:ext uri="{BB962C8B-B14F-4D97-AF65-F5344CB8AC3E}">
        <p14:creationId xmlns:p14="http://schemas.microsoft.com/office/powerpoint/2010/main" val="3100747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914400"/>
          </a:xfrm>
        </p:spPr>
        <p:txBody>
          <a:bodyPr/>
          <a:lstStyle/>
          <a:p>
            <a:r>
              <a:rPr lang="en-TT" dirty="0" smtClean="0"/>
              <a:t>Part </a:t>
            </a:r>
            <a:r>
              <a:rPr lang="en-TT" sz="3600" dirty="0" smtClean="0"/>
              <a:t>2-JDL-PROGRAM EVAL/DESIGN</a:t>
            </a:r>
            <a:endParaRPr lang="en-GB" sz="3600" dirty="0"/>
          </a:p>
        </p:txBody>
      </p:sp>
      <p:sp>
        <p:nvSpPr>
          <p:cNvPr id="3" name="Content Placeholder 2"/>
          <p:cNvSpPr>
            <a:spLocks noGrp="1"/>
          </p:cNvSpPr>
          <p:nvPr>
            <p:ph idx="1"/>
          </p:nvPr>
        </p:nvSpPr>
        <p:spPr>
          <a:xfrm>
            <a:off x="152400" y="762000"/>
            <a:ext cx="8915400" cy="6096000"/>
          </a:xfrm>
        </p:spPr>
        <p:txBody>
          <a:bodyPr/>
          <a:lstStyle/>
          <a:p>
            <a:r>
              <a:rPr lang="en-GB" dirty="0" smtClean="0"/>
              <a:t>CLASS 8</a:t>
            </a:r>
            <a:endParaRPr lang="en-GB" dirty="0" smtClean="0"/>
          </a:p>
          <a:p>
            <a:pPr lvl="1"/>
            <a:r>
              <a:rPr lang="en-GB" dirty="0" smtClean="0"/>
              <a:t>- PROGRAMME EVALUATION–Overview</a:t>
            </a:r>
          </a:p>
          <a:p>
            <a:r>
              <a:rPr lang="en-GB" dirty="0" smtClean="0"/>
              <a:t>CLASS 9</a:t>
            </a:r>
            <a:endParaRPr lang="en-GB" dirty="0" smtClean="0"/>
          </a:p>
          <a:p>
            <a:pPr lvl="1"/>
            <a:r>
              <a:rPr lang="en-GB" dirty="0" smtClean="0"/>
              <a:t>- EVALUATING PROGRAMMES-PROCESS</a:t>
            </a:r>
          </a:p>
          <a:p>
            <a:pPr lvl="1"/>
            <a:r>
              <a:rPr lang="en-TT" dirty="0" smtClean="0"/>
              <a:t>Using Logic Models</a:t>
            </a:r>
            <a:endParaRPr lang="en-GB"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pPr algn="ctr"/>
            <a:r>
              <a:rPr lang="en-TT" sz="4000" dirty="0" smtClean="0"/>
              <a:t>Part 3-Models &amp; Designs</a:t>
            </a:r>
            <a:endParaRPr lang="en-GB" sz="4000" dirty="0"/>
          </a:p>
        </p:txBody>
      </p:sp>
      <p:sp>
        <p:nvSpPr>
          <p:cNvPr id="3" name="Content Placeholder 2"/>
          <p:cNvSpPr>
            <a:spLocks noGrp="1"/>
          </p:cNvSpPr>
          <p:nvPr>
            <p:ph idx="1"/>
          </p:nvPr>
        </p:nvSpPr>
        <p:spPr>
          <a:xfrm>
            <a:off x="228600" y="914400"/>
            <a:ext cx="8686800" cy="5791200"/>
          </a:xfrm>
        </p:spPr>
        <p:txBody>
          <a:bodyPr/>
          <a:lstStyle/>
          <a:p>
            <a:pPr marL="342900" lvl="1" indent="-342900">
              <a:buFontTx/>
              <a:buChar char="•"/>
            </a:pPr>
            <a:r>
              <a:rPr lang="en-GB" sz="3200" b="1" dirty="0" smtClean="0">
                <a:effectLst>
                  <a:outerShdw blurRad="38100" dist="38100" dir="2700000" algn="tl">
                    <a:srgbClr val="000000">
                      <a:alpha val="43137"/>
                    </a:srgbClr>
                  </a:outerShdw>
                </a:effectLst>
              </a:rPr>
              <a:t>CLASS 10</a:t>
            </a:r>
            <a:endParaRPr lang="en-GB" sz="3200" dirty="0"/>
          </a:p>
          <a:p>
            <a:pPr marL="0" lvl="1" indent="0">
              <a:buNone/>
            </a:pPr>
            <a:r>
              <a:rPr lang="en-GB" dirty="0" smtClean="0"/>
              <a:t>	-</a:t>
            </a:r>
            <a:r>
              <a:rPr lang="en-GB" dirty="0"/>
              <a:t>Evaluation Models-Use and </a:t>
            </a:r>
            <a:r>
              <a:rPr lang="en-GB" dirty="0" smtClean="0"/>
              <a:t>Variety</a:t>
            </a:r>
            <a:endParaRPr lang="en-GB" dirty="0"/>
          </a:p>
          <a:p>
            <a:r>
              <a:rPr lang="en-GB" dirty="0" smtClean="0"/>
              <a:t>CLASS 11</a:t>
            </a:r>
            <a:endParaRPr lang="en-GB" dirty="0" smtClean="0"/>
          </a:p>
          <a:p>
            <a:pPr lvl="1"/>
            <a:r>
              <a:rPr lang="en-GB" dirty="0" smtClean="0"/>
              <a:t>Evaluation </a:t>
            </a:r>
            <a:r>
              <a:rPr lang="en-GB" dirty="0"/>
              <a:t>Models-Use and Variety</a:t>
            </a:r>
            <a:endParaRPr lang="en-GB" dirty="0" smtClean="0"/>
          </a:p>
          <a:p>
            <a:r>
              <a:rPr lang="en-GB" dirty="0" smtClean="0"/>
              <a:t>CLASS 12</a:t>
            </a:r>
            <a:endParaRPr lang="en-GB" dirty="0" smtClean="0"/>
          </a:p>
          <a:p>
            <a:pPr lvl="1"/>
            <a:r>
              <a:rPr lang="en-GB" dirty="0" smtClean="0"/>
              <a:t>-Exploration of Select Models/Approaches</a:t>
            </a:r>
            <a:endParaRPr lang="en-GB" dirty="0"/>
          </a:p>
          <a:p>
            <a:r>
              <a:rPr lang="en-GB" dirty="0"/>
              <a:t> </a:t>
            </a:r>
            <a:r>
              <a:rPr lang="en-GB" dirty="0" smtClean="0"/>
              <a:t>CLASS 13</a:t>
            </a:r>
            <a:endParaRPr lang="en-GB" dirty="0" smtClean="0"/>
          </a:p>
          <a:p>
            <a:pPr lvl="1"/>
            <a:r>
              <a:rPr lang="en-GB" dirty="0" smtClean="0"/>
              <a:t>- Evaluation Designs &amp; Credible Evidence</a:t>
            </a:r>
            <a:endParaRPr lang="en-GB" dirty="0"/>
          </a:p>
          <a:p>
            <a:r>
              <a:rPr lang="en-GB" dirty="0" smtClean="0"/>
              <a:t>CLASS 14</a:t>
            </a:r>
            <a:endParaRPr lang="en-GB" dirty="0" smtClean="0"/>
          </a:p>
          <a:p>
            <a:pPr lvl="1"/>
            <a:r>
              <a:rPr lang="en-GB" dirty="0" smtClean="0"/>
              <a:t>-Evaluation Theories &amp; Theorists</a:t>
            </a:r>
          </a:p>
          <a:p>
            <a:pPr lvl="1"/>
            <a:endParaRPr lang="en-GB" dirty="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Assessment</a:t>
            </a:r>
          </a:p>
        </p:txBody>
      </p:sp>
      <p:sp>
        <p:nvSpPr>
          <p:cNvPr id="20483" name="Rectangle 3"/>
          <p:cNvSpPr>
            <a:spLocks noGrp="1" noChangeArrowheads="1"/>
          </p:cNvSpPr>
          <p:nvPr>
            <p:ph type="body" idx="1"/>
          </p:nvPr>
        </p:nvSpPr>
        <p:spPr/>
        <p:txBody>
          <a:bodyPr/>
          <a:lstStyle/>
          <a:p>
            <a:r>
              <a:rPr lang="en-GB" dirty="0" smtClean="0"/>
              <a:t>CLASS 15</a:t>
            </a:r>
            <a:endParaRPr lang="en-GB" dirty="0" smtClean="0"/>
          </a:p>
          <a:p>
            <a:pPr lvl="1"/>
            <a:r>
              <a:rPr lang="en-GB" dirty="0" smtClean="0"/>
              <a:t>Examination Practice</a:t>
            </a:r>
          </a:p>
          <a:p>
            <a:r>
              <a:rPr lang="en-GB" dirty="0" smtClean="0"/>
              <a:t>Examination </a:t>
            </a:r>
            <a:r>
              <a:rPr lang="en-GB" dirty="0"/>
              <a:t>			- 60 </a:t>
            </a:r>
            <a:r>
              <a:rPr lang="en-GB" dirty="0" smtClean="0"/>
              <a:t>%</a:t>
            </a:r>
          </a:p>
          <a:p>
            <a:pPr lvl="1"/>
            <a:r>
              <a:rPr lang="en-TT" dirty="0" smtClean="0"/>
              <a:t>Three Questions-from Three Sections in Three Hours</a:t>
            </a:r>
            <a:endParaRPr lang="en-GB" dirty="0"/>
          </a:p>
          <a:p>
            <a:r>
              <a:rPr lang="en-GB" dirty="0"/>
              <a:t>Coursework Assignment 	- 40</a:t>
            </a:r>
            <a:r>
              <a:rPr lang="en-GB" dirty="0" smtClean="0"/>
              <a:t>%</a:t>
            </a:r>
          </a:p>
          <a:p>
            <a:pPr lvl="1"/>
            <a:r>
              <a:rPr lang="en-TT" dirty="0" smtClean="0"/>
              <a:t>For 2014-TWO 10 page papers (15/25)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Sample Past Exam Papers</a:t>
            </a:r>
            <a:endParaRPr lang="en-GB" dirty="0"/>
          </a:p>
        </p:txBody>
      </p:sp>
      <p:pic>
        <p:nvPicPr>
          <p:cNvPr id="54274" name="Picture 2" descr="C:\Users\Jerome De lisle\AppData\Local\Microsoft\Windows\Temporary Internet Files\Content.IE5\R9D0SNFY\MPj04393900000[1].jpg"/>
          <p:cNvPicPr>
            <a:picLocks noChangeAspect="1" noChangeArrowheads="1"/>
          </p:cNvPicPr>
          <p:nvPr/>
        </p:nvPicPr>
        <p:blipFill>
          <a:blip r:embed="rId3" cstate="print"/>
          <a:srcRect/>
          <a:stretch>
            <a:fillRect/>
          </a:stretch>
        </p:blipFill>
        <p:spPr bwMode="auto">
          <a:xfrm>
            <a:off x="1371600" y="1292352"/>
            <a:ext cx="6400800" cy="42732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0075"/>
            <a:ext cx="9067799"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9163"/>
            <a:ext cx="90678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07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067800" cy="649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914400"/>
          </a:xfrm>
        </p:spPr>
        <p:txBody>
          <a:bodyPr/>
          <a:lstStyle/>
          <a:p>
            <a:r>
              <a:rPr lang="en-GB" sz="4000"/>
              <a:t>Rationale</a:t>
            </a:r>
            <a:r>
              <a:rPr lang="en-US" sz="4000"/>
              <a:t/>
            </a:r>
            <a:br>
              <a:rPr lang="en-US" sz="4000"/>
            </a:br>
            <a:endParaRPr lang="en-US" sz="4000"/>
          </a:p>
        </p:txBody>
      </p:sp>
      <p:sp>
        <p:nvSpPr>
          <p:cNvPr id="16387" name="Rectangle 3"/>
          <p:cNvSpPr>
            <a:spLocks noGrp="1" noChangeArrowheads="1"/>
          </p:cNvSpPr>
          <p:nvPr>
            <p:ph type="body" idx="1"/>
          </p:nvPr>
        </p:nvSpPr>
        <p:spPr>
          <a:xfrm>
            <a:off x="457200" y="1219200"/>
            <a:ext cx="8229600" cy="5257800"/>
          </a:xfrm>
        </p:spPr>
        <p:txBody>
          <a:bodyPr/>
          <a:lstStyle/>
          <a:p>
            <a:pPr algn="just"/>
            <a:r>
              <a:rPr lang="en-US" sz="2800" dirty="0"/>
              <a:t>This course is intended to assist </a:t>
            </a:r>
            <a:r>
              <a:rPr lang="en-US" sz="2800" dirty="0" smtClean="0"/>
              <a:t>educational researchers who wish to become evaluators </a:t>
            </a:r>
            <a:r>
              <a:rPr lang="en-US" sz="2800" dirty="0"/>
              <a:t>in defining what their responsibilities </a:t>
            </a:r>
            <a:r>
              <a:rPr lang="en-US" sz="2800" dirty="0" smtClean="0"/>
              <a:t>are in judging </a:t>
            </a:r>
            <a:r>
              <a:rPr lang="en-US" sz="2800" dirty="0" err="1" smtClean="0"/>
              <a:t>programmes</a:t>
            </a:r>
            <a:r>
              <a:rPr lang="en-US" sz="2800" dirty="0"/>
              <a:t>, products and </a:t>
            </a:r>
            <a:r>
              <a:rPr lang="en-US" sz="2800" dirty="0" smtClean="0"/>
              <a:t>climates, and policies.</a:t>
            </a:r>
          </a:p>
          <a:p>
            <a:pPr algn="just"/>
            <a:r>
              <a:rPr lang="en-US" sz="2800" dirty="0" smtClean="0"/>
              <a:t>The course is for beginners and focuses on basic competencies in evaluation only. More advanced work in measurement, research and evaluation is necessary to qualify as an effective evaluator.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725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20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2011-2012 redesign</a:t>
            </a:r>
            <a:endParaRPr lang="en-US" dirty="0"/>
          </a:p>
        </p:txBody>
      </p:sp>
    </p:spTree>
    <p:extLst>
      <p:ext uri="{BB962C8B-B14F-4D97-AF65-F5344CB8AC3E}">
        <p14:creationId xmlns:p14="http://schemas.microsoft.com/office/powerpoint/2010/main" val="2148444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309688"/>
            <a:ext cx="83248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844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109663"/>
            <a:ext cx="818197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8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6263"/>
            <a:ext cx="83820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0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Course Work</a:t>
            </a:r>
            <a:endParaRPr lang="en-GB" dirty="0"/>
          </a:p>
        </p:txBody>
      </p:sp>
      <p:sp>
        <p:nvSpPr>
          <p:cNvPr id="3" name="Content Placeholder 2"/>
          <p:cNvSpPr>
            <a:spLocks noGrp="1"/>
          </p:cNvSpPr>
          <p:nvPr>
            <p:ph idx="1"/>
          </p:nvPr>
        </p:nvSpPr>
        <p:spPr>
          <a:xfrm>
            <a:off x="457200" y="1447800"/>
            <a:ext cx="8458200" cy="5181600"/>
          </a:xfrm>
        </p:spPr>
        <p:txBody>
          <a:bodyPr/>
          <a:lstStyle/>
          <a:p>
            <a:r>
              <a:rPr lang="en-TT" dirty="0" smtClean="0"/>
              <a:t>Two 10 page (2500 words) assignments</a:t>
            </a:r>
          </a:p>
          <a:p>
            <a:r>
              <a:rPr lang="en-TT" dirty="0" smtClean="0"/>
              <a:t>Assignment 1-</a:t>
            </a:r>
          </a:p>
          <a:p>
            <a:pPr lvl="1"/>
            <a:r>
              <a:rPr lang="en-TT" dirty="0" smtClean="0"/>
              <a:t>You are manager of the International Assessment Programme in the Ministry of Education, Trinidad and Tobago.  Construct a Cabinet Note that provides justification </a:t>
            </a:r>
            <a:r>
              <a:rPr lang="en-TT" dirty="0"/>
              <a:t>for </a:t>
            </a:r>
            <a:r>
              <a:rPr lang="en-TT" dirty="0" smtClean="0"/>
              <a:t>continuing and expanding </a:t>
            </a:r>
            <a:r>
              <a:rPr lang="en-TT" dirty="0"/>
              <a:t>the international assessment programme in Trinidad and </a:t>
            </a:r>
            <a:r>
              <a:rPr lang="en-TT" dirty="0" smtClean="0"/>
              <a:t>Tobago.</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Assignment 1-Scaffolding</a:t>
            </a:r>
            <a:endParaRPr lang="en-GB" dirty="0"/>
          </a:p>
        </p:txBody>
      </p:sp>
      <p:sp>
        <p:nvSpPr>
          <p:cNvPr id="3" name="Content Placeholder 2"/>
          <p:cNvSpPr>
            <a:spLocks noGrp="1"/>
          </p:cNvSpPr>
          <p:nvPr>
            <p:ph idx="1"/>
          </p:nvPr>
        </p:nvSpPr>
        <p:spPr>
          <a:xfrm>
            <a:off x="228600" y="1066800"/>
            <a:ext cx="8686800" cy="5562600"/>
          </a:xfrm>
        </p:spPr>
        <p:txBody>
          <a:bodyPr/>
          <a:lstStyle/>
          <a:p>
            <a:pPr marL="514350" indent="-514350">
              <a:buFont typeface="+mj-lt"/>
              <a:buAutoNum type="arabicPeriod"/>
            </a:pPr>
            <a:r>
              <a:rPr lang="en-TT" sz="2800" dirty="0" smtClean="0"/>
              <a:t>Consider use of international assessments elsewhere (</a:t>
            </a:r>
            <a:r>
              <a:rPr lang="en-TT" sz="2800" dirty="0" err="1" smtClean="0"/>
              <a:t>Ravela</a:t>
            </a:r>
            <a:r>
              <a:rPr lang="en-TT" sz="2800" dirty="0" smtClean="0"/>
              <a:t> et al. 2008)</a:t>
            </a:r>
          </a:p>
          <a:p>
            <a:pPr marL="514350" indent="-514350">
              <a:buFont typeface="+mj-lt"/>
              <a:buAutoNum type="arabicPeriod"/>
            </a:pPr>
            <a:r>
              <a:rPr lang="en-TT" sz="2800" dirty="0" smtClean="0"/>
              <a:t>Complete a cost-benefit analysis</a:t>
            </a:r>
          </a:p>
          <a:p>
            <a:pPr marL="514350" indent="-514350">
              <a:buFont typeface="+mj-lt"/>
              <a:buAutoNum type="arabicPeriod"/>
            </a:pPr>
            <a:r>
              <a:rPr lang="en-TT" sz="2800" dirty="0" smtClean="0"/>
              <a:t>Focus on a data generation and use system for evidence-based policy-making (</a:t>
            </a:r>
            <a:r>
              <a:rPr lang="en-TT" sz="2800" dirty="0" err="1" smtClean="0"/>
              <a:t>Segone</a:t>
            </a:r>
            <a:r>
              <a:rPr lang="en-TT" sz="2800" dirty="0" smtClean="0"/>
              <a:t>, 2009)</a:t>
            </a:r>
          </a:p>
          <a:p>
            <a:pPr marL="514350" indent="-514350">
              <a:buFont typeface="+mj-lt"/>
              <a:buAutoNum type="arabicPeriod"/>
            </a:pPr>
            <a:r>
              <a:rPr lang="en-TT" sz="2800" dirty="0" smtClean="0"/>
              <a:t>Consider choices of assessment framework</a:t>
            </a:r>
          </a:p>
          <a:p>
            <a:pPr marL="514350" indent="-514350">
              <a:buFont typeface="+mj-lt"/>
              <a:buAutoNum type="arabicPeriod"/>
            </a:pPr>
            <a:r>
              <a:rPr lang="en-TT" sz="2800" dirty="0" smtClean="0"/>
              <a:t>Consider the use and value of results, including comparative studies, evidence-based policymaking, and international benchmarking</a:t>
            </a:r>
            <a:endParaRPr lang="en-GB"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152400"/>
            <a:ext cx="8991600" cy="685800"/>
          </a:xfrm>
        </p:spPr>
        <p:txBody>
          <a:bodyPr/>
          <a:lstStyle/>
          <a:p>
            <a:r>
              <a:rPr lang="en-US" sz="3600" dirty="0" smtClean="0"/>
              <a:t>Assignment 2</a:t>
            </a:r>
            <a:endParaRPr lang="en-US" sz="3600" dirty="0"/>
          </a:p>
        </p:txBody>
      </p:sp>
      <p:sp>
        <p:nvSpPr>
          <p:cNvPr id="21507" name="Rectangle 3"/>
          <p:cNvSpPr>
            <a:spLocks noGrp="1" noChangeArrowheads="1"/>
          </p:cNvSpPr>
          <p:nvPr>
            <p:ph type="body" idx="1"/>
          </p:nvPr>
        </p:nvSpPr>
        <p:spPr>
          <a:xfrm>
            <a:off x="152400" y="838200"/>
            <a:ext cx="8991600" cy="5867400"/>
          </a:xfrm>
        </p:spPr>
        <p:txBody>
          <a:bodyPr/>
          <a:lstStyle/>
          <a:p>
            <a:pPr>
              <a:lnSpc>
                <a:spcPct val="90000"/>
              </a:lnSpc>
            </a:pPr>
            <a:r>
              <a:rPr lang="en-US" sz="2000" dirty="0"/>
              <a:t>DEVELOP </a:t>
            </a:r>
            <a:r>
              <a:rPr lang="en-US" sz="2000" dirty="0" smtClean="0"/>
              <a:t>AN OUTLINE OF AN EVALUATION WORKPLAN  FOR </a:t>
            </a:r>
            <a:r>
              <a:rPr lang="en-US" sz="2000" dirty="0"/>
              <a:t>ANY SCHOOL, CURRICULUM, OR SYSTEM PROGRAMME RECENTLY IMPLEMENTED WITHIN THE EDUCATION SYSTEM OF TRINIDAD &amp; </a:t>
            </a:r>
            <a:r>
              <a:rPr lang="en-US" sz="2000" dirty="0" smtClean="0"/>
              <a:t>TOBAGO</a:t>
            </a:r>
          </a:p>
          <a:p>
            <a:pPr>
              <a:lnSpc>
                <a:spcPct val="90000"/>
              </a:lnSpc>
            </a:pPr>
            <a:r>
              <a:rPr lang="en-US" sz="2000" dirty="0" smtClean="0"/>
              <a:t>Scaffolding</a:t>
            </a:r>
            <a:endParaRPr lang="en-US" sz="1600" u="sng" dirty="0"/>
          </a:p>
          <a:p>
            <a:pPr lvl="1">
              <a:lnSpc>
                <a:spcPct val="90000"/>
              </a:lnSpc>
            </a:pPr>
            <a:r>
              <a:rPr lang="en-US" sz="2000" dirty="0"/>
              <a:t>1. </a:t>
            </a:r>
            <a:r>
              <a:rPr lang="en-US" sz="2000" b="1" dirty="0"/>
              <a:t>Describe the object of the evaluation</a:t>
            </a:r>
            <a:r>
              <a:rPr lang="en-US" sz="2000" dirty="0"/>
              <a:t> </a:t>
            </a:r>
            <a:endParaRPr lang="en-US" sz="2000" dirty="0" smtClean="0"/>
          </a:p>
          <a:p>
            <a:pPr lvl="2">
              <a:lnSpc>
                <a:spcPct val="90000"/>
              </a:lnSpc>
            </a:pPr>
            <a:r>
              <a:rPr lang="en-US" sz="1600" smtClean="0"/>
              <a:t>– Extended </a:t>
            </a:r>
            <a:r>
              <a:rPr lang="en-US" sz="1600" dirty="0" smtClean="0"/>
              <a:t>description </a:t>
            </a:r>
            <a:r>
              <a:rPr lang="en-US" sz="1600" dirty="0"/>
              <a:t>of school programme, including purpose, aims, objectives, initiation and implementation, and other relevant contextual factors (Chapter 13-Worthen et al., 1997)</a:t>
            </a:r>
          </a:p>
          <a:p>
            <a:pPr lvl="1">
              <a:lnSpc>
                <a:spcPct val="90000"/>
              </a:lnSpc>
            </a:pPr>
            <a:r>
              <a:rPr lang="en-US" sz="2000" b="1" dirty="0"/>
              <a:t>2.   </a:t>
            </a:r>
            <a:r>
              <a:rPr lang="en-US" sz="2000" b="1" dirty="0" smtClean="0"/>
              <a:t>Focus</a:t>
            </a:r>
            <a:r>
              <a:rPr lang="en-US" sz="2000" b="1" dirty="0"/>
              <a:t>  the </a:t>
            </a:r>
            <a:r>
              <a:rPr lang="en-US" sz="2000" b="1" dirty="0" smtClean="0"/>
              <a:t>evaluation</a:t>
            </a:r>
          </a:p>
          <a:p>
            <a:pPr lvl="2">
              <a:lnSpc>
                <a:spcPct val="90000"/>
              </a:lnSpc>
            </a:pPr>
            <a:r>
              <a:rPr lang="en-US" sz="1600" dirty="0" smtClean="0"/>
              <a:t> </a:t>
            </a:r>
            <a:r>
              <a:rPr lang="en-US" sz="1600" dirty="0"/>
              <a:t>– Develop </a:t>
            </a:r>
            <a:r>
              <a:rPr lang="en-US" sz="1600" u="sng" dirty="0"/>
              <a:t>Evaluation </a:t>
            </a:r>
            <a:r>
              <a:rPr lang="en-US" sz="1600" u="sng" dirty="0" smtClean="0"/>
              <a:t>Questions AND </a:t>
            </a:r>
            <a:r>
              <a:rPr lang="en-US" sz="1600" dirty="0"/>
              <a:t>Goals, Criteria, Indicators, Targets, </a:t>
            </a:r>
            <a:r>
              <a:rPr lang="en-US" sz="1600" dirty="0" smtClean="0"/>
              <a:t>OR Standards </a:t>
            </a:r>
            <a:r>
              <a:rPr lang="en-US" sz="1600" i="1" dirty="0"/>
              <a:t>(Provide Rationale for each) </a:t>
            </a:r>
            <a:r>
              <a:rPr lang="en-US" sz="1600" dirty="0"/>
              <a:t>(Chapter 14  -</a:t>
            </a:r>
            <a:r>
              <a:rPr lang="en-US" sz="1600" dirty="0" err="1"/>
              <a:t>Worthen</a:t>
            </a:r>
            <a:r>
              <a:rPr lang="en-US" sz="1600" dirty="0"/>
              <a:t> et al., 1997)</a:t>
            </a:r>
          </a:p>
          <a:p>
            <a:pPr lvl="1">
              <a:lnSpc>
                <a:spcPct val="90000"/>
              </a:lnSpc>
            </a:pPr>
            <a:r>
              <a:rPr lang="en-US" sz="2000" dirty="0"/>
              <a:t>3.   </a:t>
            </a:r>
            <a:r>
              <a:rPr lang="en-US" sz="2000" b="1" dirty="0"/>
              <a:t>Suggest &amp; describe an appropriate evaluation </a:t>
            </a:r>
            <a:r>
              <a:rPr lang="en-US" sz="2000" b="1" dirty="0" smtClean="0"/>
              <a:t>design/model</a:t>
            </a:r>
            <a:r>
              <a:rPr lang="en-US" sz="2000" dirty="0"/>
              <a:t>.  </a:t>
            </a:r>
            <a:endParaRPr lang="en-US" sz="2000" dirty="0" smtClean="0"/>
          </a:p>
          <a:p>
            <a:pPr lvl="2">
              <a:lnSpc>
                <a:spcPct val="90000"/>
              </a:lnSpc>
            </a:pPr>
            <a:r>
              <a:rPr lang="en-US" sz="1600" dirty="0" smtClean="0"/>
              <a:t>Recommend AN APPROACH/MODEL AND A DESIGN</a:t>
            </a:r>
          </a:p>
          <a:p>
            <a:pPr lvl="2">
              <a:lnSpc>
                <a:spcPct val="90000"/>
              </a:lnSpc>
            </a:pPr>
            <a:r>
              <a:rPr lang="en-US" sz="1600" dirty="0" smtClean="0"/>
              <a:t>In the Design, describe </a:t>
            </a:r>
            <a:r>
              <a:rPr lang="en-US" sz="1600" dirty="0"/>
              <a:t>the Sample/Sampling strategy, Data Collection Approaches, Instruments, and Data Analysis. </a:t>
            </a:r>
            <a:r>
              <a:rPr lang="en-US" sz="1600" i="1" dirty="0"/>
              <a:t>(Provide Rationale for Choices) </a:t>
            </a:r>
            <a:r>
              <a:rPr lang="en-US" sz="1600" dirty="0"/>
              <a:t>(Chapter 4 &amp; 15 -</a:t>
            </a:r>
            <a:r>
              <a:rPr lang="en-US" sz="1600" dirty="0" err="1"/>
              <a:t>Worthen</a:t>
            </a:r>
            <a:r>
              <a:rPr lang="en-US" sz="1600" dirty="0"/>
              <a:t> et al., 1997)</a:t>
            </a:r>
          </a:p>
          <a:p>
            <a:pPr lvl="1">
              <a:lnSpc>
                <a:spcPct val="90000"/>
              </a:lnSpc>
            </a:pPr>
            <a:r>
              <a:rPr lang="en-US" sz="2000" dirty="0"/>
              <a:t>4.  </a:t>
            </a:r>
            <a:r>
              <a:rPr lang="en-US" sz="2000" b="1" dirty="0" smtClean="0"/>
              <a:t>Identify </a:t>
            </a:r>
            <a:r>
              <a:rPr lang="en-US" sz="2000" b="1" dirty="0"/>
              <a:t>the likely audience and content of the </a:t>
            </a:r>
            <a:r>
              <a:rPr lang="en-US" sz="2000" b="1" dirty="0" smtClean="0"/>
              <a:t>report</a:t>
            </a:r>
            <a:r>
              <a:rPr lang="en-US" sz="2000" dirty="0" smtClean="0"/>
              <a:t>. </a:t>
            </a:r>
          </a:p>
          <a:p>
            <a:pPr lvl="2">
              <a:lnSpc>
                <a:spcPct val="90000"/>
              </a:lnSpc>
            </a:pPr>
            <a:r>
              <a:rPr lang="en-US" sz="1600" dirty="0" smtClean="0"/>
              <a:t>Include </a:t>
            </a:r>
            <a:r>
              <a:rPr lang="en-US" sz="1600" dirty="0"/>
              <a:t>proposals for use of data (Chapter 19 -</a:t>
            </a:r>
            <a:r>
              <a:rPr lang="en-US" sz="1600" dirty="0" err="1"/>
              <a:t>Worthen</a:t>
            </a:r>
            <a:r>
              <a:rPr lang="en-US" sz="1600" dirty="0"/>
              <a:t> et al., 1997</a:t>
            </a:r>
            <a:r>
              <a:rPr lang="en-US" sz="1600" dirty="0" smtClean="0"/>
              <a:t>)</a:t>
            </a:r>
          </a:p>
          <a:p>
            <a:pPr lvl="2">
              <a:lnSpc>
                <a:spcPct val="90000"/>
              </a:lnSpc>
            </a:pPr>
            <a:r>
              <a:rPr lang="en-US" sz="1600" dirty="0" smtClean="0"/>
              <a:t>Comment on the politics of evaluation</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Credit Assignment </a:t>
            </a:r>
            <a:endParaRPr lang="en-US" dirty="0"/>
          </a:p>
        </p:txBody>
      </p:sp>
      <p:sp>
        <p:nvSpPr>
          <p:cNvPr id="3" name="Content Placeholder 2"/>
          <p:cNvSpPr>
            <a:spLocks noGrp="1"/>
          </p:cNvSpPr>
          <p:nvPr>
            <p:ph idx="1"/>
          </p:nvPr>
        </p:nvSpPr>
        <p:spPr/>
        <p:txBody>
          <a:bodyPr/>
          <a:lstStyle/>
          <a:p>
            <a:r>
              <a:rPr lang="en-US" dirty="0" smtClean="0"/>
              <a:t>Critique a documented evaluation of any local or Caribbean educational programme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Evaluation as a Profession</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37668"/>
            <a:ext cx="8037258" cy="4579071"/>
          </a:xfrm>
          <a:prstGeom prst="rect">
            <a:avLst/>
          </a:prstGeom>
        </p:spPr>
      </p:pic>
    </p:spTree>
    <p:extLst>
      <p:ext uri="{BB962C8B-B14F-4D97-AF65-F5344CB8AC3E}">
        <p14:creationId xmlns:p14="http://schemas.microsoft.com/office/powerpoint/2010/main" val="145750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81000"/>
            <a:ext cx="8229600" cy="914400"/>
          </a:xfrm>
        </p:spPr>
        <p:txBody>
          <a:bodyPr/>
          <a:lstStyle/>
          <a:p>
            <a:r>
              <a:rPr lang="en-GB" sz="4000"/>
              <a:t>Rationale</a:t>
            </a:r>
            <a:r>
              <a:rPr lang="en-US" sz="4000"/>
              <a:t/>
            </a:r>
            <a:br>
              <a:rPr lang="en-US" sz="4000"/>
            </a:br>
            <a:endParaRPr lang="en-US" sz="4000"/>
          </a:p>
        </p:txBody>
      </p:sp>
      <p:sp>
        <p:nvSpPr>
          <p:cNvPr id="16387" name="Rectangle 3"/>
          <p:cNvSpPr>
            <a:spLocks noGrp="1" noChangeArrowheads="1"/>
          </p:cNvSpPr>
          <p:nvPr>
            <p:ph type="body" idx="1"/>
          </p:nvPr>
        </p:nvSpPr>
        <p:spPr>
          <a:xfrm>
            <a:off x="457200" y="1219200"/>
            <a:ext cx="8229600" cy="5257800"/>
          </a:xfrm>
        </p:spPr>
        <p:txBody>
          <a:bodyPr/>
          <a:lstStyle/>
          <a:p>
            <a:pPr algn="just"/>
            <a:r>
              <a:rPr lang="en-US" sz="2800" dirty="0" smtClean="0"/>
              <a:t>The course will assist novice evaluators to (1) understand the process of evaluation, (2) provide </a:t>
            </a:r>
            <a:r>
              <a:rPr lang="en-US" sz="2800" dirty="0"/>
              <a:t>an evaluation </a:t>
            </a:r>
            <a:r>
              <a:rPr lang="en-US" sz="2800" dirty="0" smtClean="0"/>
              <a:t>framework, including an </a:t>
            </a:r>
            <a:r>
              <a:rPr lang="en-US" sz="2800" dirty="0"/>
              <a:t>appropriate model or strategy to guide </a:t>
            </a:r>
            <a:r>
              <a:rPr lang="en-US" sz="2800" dirty="0" smtClean="0"/>
              <a:t>an </a:t>
            </a:r>
            <a:r>
              <a:rPr lang="en-US" sz="2800" dirty="0"/>
              <a:t>evaluation; and, </a:t>
            </a:r>
            <a:r>
              <a:rPr lang="en-US" sz="2800" dirty="0" smtClean="0"/>
              <a:t>(3) makes available the methods </a:t>
            </a:r>
            <a:r>
              <a:rPr lang="en-US" sz="2800" dirty="0"/>
              <a:t>and techniques for dealing with the collection and analysis of evaluation </a:t>
            </a:r>
            <a:r>
              <a:rPr lang="en-US" sz="2800" dirty="0" smtClean="0"/>
              <a:t>data.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AEA</a:t>
            </a:r>
            <a:endParaRPr lang="en-US" dirty="0"/>
          </a:p>
        </p:txBody>
      </p:sp>
      <p:sp>
        <p:nvSpPr>
          <p:cNvPr id="3" name="Content Placeholder 2"/>
          <p:cNvSpPr>
            <a:spLocks noGrp="1"/>
          </p:cNvSpPr>
          <p:nvPr>
            <p:ph idx="1"/>
          </p:nvPr>
        </p:nvSpPr>
        <p:spPr/>
        <p:txBody>
          <a:bodyPr/>
          <a:lstStyle/>
          <a:p>
            <a:r>
              <a:rPr lang="en-US" dirty="0"/>
              <a:t>Evaluation is a profession composed of persons with varying interests, potentially encompassing but not limited to the evaluation of programs, products, personnel, policy, performance, proposals, technology, research, theory, and even of evaluation itself.</a:t>
            </a:r>
          </a:p>
        </p:txBody>
      </p:sp>
    </p:spTree>
    <p:extLst>
      <p:ext uri="{BB962C8B-B14F-4D97-AF65-F5344CB8AC3E}">
        <p14:creationId xmlns:p14="http://schemas.microsoft.com/office/powerpoint/2010/main" val="1916391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10600" cy="5715000"/>
          </a:xfrm>
        </p:spPr>
        <p:txBody>
          <a:bodyPr/>
          <a:lstStyle/>
          <a:p>
            <a:r>
              <a:rPr lang="en-US" sz="2800" dirty="0" smtClean="0"/>
              <a:t>These </a:t>
            </a:r>
            <a:r>
              <a:rPr lang="en-US" sz="2800" dirty="0"/>
              <a:t>include but are not limited to the following: bettering products, personnel, programs, organizations, governments, consumers and the public interest; contributing to informed decision making and more enlightened change; precipitating needed change; empowering all stakeholders by collecting data from them and engaging them in the evaluation process; and experiencing the excitement of new insights. </a:t>
            </a:r>
          </a:p>
        </p:txBody>
      </p:sp>
    </p:spTree>
    <p:extLst>
      <p:ext uri="{BB962C8B-B14F-4D97-AF65-F5344CB8AC3E}">
        <p14:creationId xmlns:p14="http://schemas.microsoft.com/office/powerpoint/2010/main" val="172933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6019800"/>
          </a:xfrm>
        </p:spPr>
        <p:txBody>
          <a:bodyPr/>
          <a:lstStyle/>
          <a:p>
            <a:r>
              <a:rPr lang="en-US" sz="2800" dirty="0"/>
              <a:t>Based on differences in training, experience, and work settings, the profession of evaluation encompasses diverse perceptions about the primary purpose of evaluation</a:t>
            </a:r>
            <a:r>
              <a:rPr lang="en-US" sz="2800" dirty="0" smtClean="0"/>
              <a:t>. </a:t>
            </a:r>
          </a:p>
        </p:txBody>
      </p:sp>
    </p:spTree>
    <p:extLst>
      <p:ext uri="{BB962C8B-B14F-4D97-AF65-F5344CB8AC3E}">
        <p14:creationId xmlns:p14="http://schemas.microsoft.com/office/powerpoint/2010/main" val="2976432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562600"/>
          </a:xfrm>
        </p:spPr>
        <p:txBody>
          <a:bodyPr/>
          <a:lstStyle/>
          <a:p>
            <a:r>
              <a:rPr lang="en-US" dirty="0"/>
              <a:t>Despite that diversity, the common ground is that evaluators aspire to construct and provide the best possible information that might bear on the value of whatever is being evaluated. The principles are intended to foster that primary aim. </a:t>
            </a:r>
          </a:p>
          <a:p>
            <a:endParaRPr lang="en-US" dirty="0"/>
          </a:p>
        </p:txBody>
      </p:sp>
    </p:spTree>
    <p:extLst>
      <p:ext uri="{BB962C8B-B14F-4D97-AF65-F5344CB8AC3E}">
        <p14:creationId xmlns:p14="http://schemas.microsoft.com/office/powerpoint/2010/main" val="1709794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Evaluator Competencies</a:t>
            </a:r>
            <a:endParaRPr lang="en-GB" dirty="0"/>
          </a:p>
        </p:txBody>
      </p:sp>
      <p:pic>
        <p:nvPicPr>
          <p:cNvPr id="52226" name="Picture 2"/>
          <p:cNvPicPr>
            <a:picLocks noChangeAspect="1" noChangeArrowheads="1"/>
          </p:cNvPicPr>
          <p:nvPr/>
        </p:nvPicPr>
        <p:blipFill>
          <a:blip r:embed="rId3" cstate="print"/>
          <a:srcRect/>
          <a:stretch>
            <a:fillRect/>
          </a:stretch>
        </p:blipFill>
        <p:spPr bwMode="auto">
          <a:xfrm>
            <a:off x="152400" y="1295400"/>
            <a:ext cx="8084684" cy="510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Evaluator Competencies</a:t>
            </a:r>
            <a:endParaRPr lang="en-GB" dirty="0"/>
          </a:p>
        </p:txBody>
      </p:sp>
      <p:pic>
        <p:nvPicPr>
          <p:cNvPr id="53250" name="Picture 2"/>
          <p:cNvPicPr>
            <a:picLocks noChangeAspect="1" noChangeArrowheads="1"/>
          </p:cNvPicPr>
          <p:nvPr/>
        </p:nvPicPr>
        <p:blipFill>
          <a:blip r:embed="rId3" cstate="print"/>
          <a:srcRect/>
          <a:stretch>
            <a:fillRect/>
          </a:stretch>
        </p:blipFill>
        <p:spPr bwMode="auto">
          <a:xfrm>
            <a:off x="381000" y="1219200"/>
            <a:ext cx="7924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as a Profession</a:t>
            </a:r>
            <a:endParaRPr lang="en-US" dirty="0"/>
          </a:p>
        </p:txBody>
      </p:sp>
      <p:sp>
        <p:nvSpPr>
          <p:cNvPr id="3" name="Content Placeholder 2"/>
          <p:cNvSpPr>
            <a:spLocks noGrp="1"/>
          </p:cNvSpPr>
          <p:nvPr>
            <p:ph idx="1"/>
          </p:nvPr>
        </p:nvSpPr>
        <p:spPr/>
        <p:txBody>
          <a:bodyPr/>
          <a:lstStyle/>
          <a:p>
            <a:r>
              <a:rPr lang="en-US" dirty="0" smtClean="0"/>
              <a:t>Some consider evaluation to be a quasi-profession rather than a mature profession. </a:t>
            </a:r>
          </a:p>
          <a:p>
            <a:r>
              <a:rPr lang="en-US" dirty="0" smtClean="0"/>
              <a:t>However, there are standards and competencies as well as associations and publications in the area.</a:t>
            </a:r>
          </a:p>
          <a:p>
            <a:r>
              <a:rPr lang="en-US" dirty="0" smtClean="0"/>
              <a:t>Feel free to join the AEA (American Evaluator’s Association)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98"/>
            <a:ext cx="6838950" cy="685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701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6868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02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4419600" cy="4343400"/>
          </a:xfrm>
        </p:spPr>
        <p:txBody>
          <a:bodyPr/>
          <a:lstStyle/>
          <a:p>
            <a:r>
              <a:rPr lang="en-US" sz="6000" dirty="0" smtClean="0"/>
              <a:t>Reading on Evaluation</a:t>
            </a:r>
            <a:endParaRPr lang="en-US" sz="6000" dirty="0"/>
          </a:p>
        </p:txBody>
      </p:sp>
      <p:pic>
        <p:nvPicPr>
          <p:cNvPr id="37890" name="Picture 2" descr="C:\Documents and Settings\jdelisle\Local Settings\Temporary Internet Files\Content.IE5\RBYNWXIA\MP9004117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348" y="0"/>
            <a:ext cx="45608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53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14400"/>
          </a:xfrm>
        </p:spPr>
        <p:txBody>
          <a:bodyPr/>
          <a:lstStyle/>
          <a:p>
            <a:r>
              <a:rPr lang="en-US"/>
              <a:t>Objectives</a:t>
            </a:r>
          </a:p>
        </p:txBody>
      </p:sp>
      <p:sp>
        <p:nvSpPr>
          <p:cNvPr id="17411" name="Rectangle 3"/>
          <p:cNvSpPr>
            <a:spLocks noGrp="1" noChangeArrowheads="1"/>
          </p:cNvSpPr>
          <p:nvPr>
            <p:ph type="body" idx="1"/>
          </p:nvPr>
        </p:nvSpPr>
        <p:spPr>
          <a:xfrm>
            <a:off x="457200" y="1371600"/>
            <a:ext cx="8229600" cy="5257800"/>
          </a:xfrm>
        </p:spPr>
        <p:txBody>
          <a:bodyPr/>
          <a:lstStyle/>
          <a:p>
            <a:pPr>
              <a:lnSpc>
                <a:spcPct val="80000"/>
              </a:lnSpc>
            </a:pPr>
            <a:r>
              <a:rPr lang="en-GB" sz="2800" b="0"/>
              <a:t>Objectives – </a:t>
            </a:r>
          </a:p>
          <a:p>
            <a:pPr>
              <a:lnSpc>
                <a:spcPct val="80000"/>
              </a:lnSpc>
            </a:pPr>
            <a:r>
              <a:rPr lang="en-GB" sz="2800"/>
              <a:t>Students will – </a:t>
            </a:r>
          </a:p>
          <a:p>
            <a:pPr lvl="1">
              <a:lnSpc>
                <a:spcPct val="80000"/>
              </a:lnSpc>
            </a:pPr>
            <a:r>
              <a:rPr lang="en-GB" sz="2400"/>
              <a:t>1. understand the scope of their involvement in the evaluation of courses, programmes, and curricula at the school</a:t>
            </a:r>
          </a:p>
          <a:p>
            <a:pPr lvl="1">
              <a:lnSpc>
                <a:spcPct val="80000"/>
              </a:lnSpc>
            </a:pPr>
            <a:r>
              <a:rPr lang="en-GB" sz="2400"/>
              <a:t>2. discriminate between standards used to judge or evaluate performance in different programmes or contexts </a:t>
            </a:r>
          </a:p>
          <a:p>
            <a:pPr lvl="1">
              <a:lnSpc>
                <a:spcPct val="80000"/>
              </a:lnSpc>
            </a:pPr>
            <a:r>
              <a:rPr lang="en-GB" sz="2400"/>
              <a:t>3.design and use appropriate models, strategies or frameworks  to conduct evaluation exercises</a:t>
            </a:r>
          </a:p>
          <a:p>
            <a:pPr lvl="1">
              <a:lnSpc>
                <a:spcPct val="80000"/>
              </a:lnSpc>
            </a:pPr>
            <a:r>
              <a:rPr lang="en-GB" sz="2400"/>
              <a:t>4. select outcome measures in evaluating teachers, administrators, students, and departments and projects at the school</a:t>
            </a:r>
          </a:p>
          <a:p>
            <a:pPr lvl="1">
              <a:lnSpc>
                <a:spcPct val="80000"/>
              </a:lnSpc>
            </a:pPr>
            <a:r>
              <a:rPr lang="en-GB" sz="2400"/>
              <a:t>5. identify relevant approaches and strategies in data collection and data analysis </a:t>
            </a:r>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on evaluation</a:t>
            </a:r>
            <a:endParaRPr lang="en-US" dirty="0"/>
          </a:p>
        </p:txBody>
      </p:sp>
      <p:pic>
        <p:nvPicPr>
          <p:cNvPr id="4" name="Content Placeholder 3" descr="2.jpg"/>
          <p:cNvPicPr>
            <a:picLocks noGrp="1" noChangeAspect="1"/>
          </p:cNvPicPr>
          <p:nvPr>
            <p:ph idx="1"/>
          </p:nvPr>
        </p:nvPicPr>
        <p:blipFill>
          <a:blip r:embed="rId3"/>
          <a:stretch>
            <a:fillRect/>
          </a:stretch>
        </p:blipFill>
        <p:spPr>
          <a:xfrm>
            <a:off x="6400800" y="228600"/>
            <a:ext cx="2514600" cy="3352800"/>
          </a:xfrm>
        </p:spPr>
      </p:pic>
      <p:pic>
        <p:nvPicPr>
          <p:cNvPr id="5" name="Picture 4" descr="9780821372586_300W.jpg"/>
          <p:cNvPicPr>
            <a:picLocks noChangeAspect="1"/>
          </p:cNvPicPr>
          <p:nvPr/>
        </p:nvPicPr>
        <p:blipFill>
          <a:blip r:embed="rId4"/>
          <a:stretch>
            <a:fillRect/>
          </a:stretch>
        </p:blipFill>
        <p:spPr>
          <a:xfrm>
            <a:off x="4267200" y="2819400"/>
            <a:ext cx="2857500" cy="4038600"/>
          </a:xfrm>
          <a:prstGeom prst="rect">
            <a:avLst/>
          </a:prstGeom>
        </p:spPr>
      </p:pic>
      <p:pic>
        <p:nvPicPr>
          <p:cNvPr id="6" name="Picture 5" descr="national-assessments-of-educational-achievement.jpg"/>
          <p:cNvPicPr>
            <a:picLocks noChangeAspect="1"/>
          </p:cNvPicPr>
          <p:nvPr/>
        </p:nvPicPr>
        <p:blipFill>
          <a:blip r:embed="rId5"/>
          <a:stretch>
            <a:fillRect/>
          </a:stretch>
        </p:blipFill>
        <p:spPr>
          <a:xfrm>
            <a:off x="2362200" y="1219200"/>
            <a:ext cx="2264685" cy="3238500"/>
          </a:xfrm>
          <a:prstGeom prst="rect">
            <a:avLst/>
          </a:prstGeom>
        </p:spPr>
      </p:pic>
      <p:pic>
        <p:nvPicPr>
          <p:cNvPr id="7" name="Picture 6" descr="national-assessments-of-educational-achievement-volume-5-using-the-results-of-a-national-assessment-of-educational-achievement.jpg"/>
          <p:cNvPicPr>
            <a:picLocks noChangeAspect="1"/>
          </p:cNvPicPr>
          <p:nvPr/>
        </p:nvPicPr>
        <p:blipFill>
          <a:blip r:embed="rId6"/>
          <a:stretch>
            <a:fillRect/>
          </a:stretch>
        </p:blipFill>
        <p:spPr>
          <a:xfrm>
            <a:off x="152401" y="3048000"/>
            <a:ext cx="2474720" cy="3530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Books on Evaluation</a:t>
            </a:r>
            <a:endParaRPr lang="en-GB" dirty="0"/>
          </a:p>
        </p:txBody>
      </p:sp>
      <p:pic>
        <p:nvPicPr>
          <p:cNvPr id="55298" name="Picture 2"/>
          <p:cNvPicPr>
            <a:picLocks noChangeAspect="1" noChangeArrowheads="1"/>
          </p:cNvPicPr>
          <p:nvPr/>
        </p:nvPicPr>
        <p:blipFill>
          <a:blip r:embed="rId3" cstate="print"/>
          <a:srcRect/>
          <a:stretch>
            <a:fillRect/>
          </a:stretch>
        </p:blipFill>
        <p:spPr bwMode="auto">
          <a:xfrm>
            <a:off x="228600" y="1371600"/>
            <a:ext cx="4064000" cy="5143500"/>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4419600" y="1371600"/>
            <a:ext cx="4191000" cy="516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on Evaluation</a:t>
            </a:r>
            <a:endParaRPr lang="en-US" dirty="0"/>
          </a:p>
        </p:txBody>
      </p:sp>
      <p:pic>
        <p:nvPicPr>
          <p:cNvPr id="3" name="Picture 2" descr="PETandP.png"/>
          <p:cNvPicPr>
            <a:picLocks noChangeAspect="1"/>
          </p:cNvPicPr>
          <p:nvPr/>
        </p:nvPicPr>
        <p:blipFill>
          <a:blip r:embed="rId3"/>
          <a:stretch>
            <a:fillRect/>
          </a:stretch>
        </p:blipFill>
        <p:spPr>
          <a:xfrm>
            <a:off x="2286000" y="1144996"/>
            <a:ext cx="4193198" cy="571300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Books on Evaluation</a:t>
            </a:r>
            <a:endParaRPr lang="en-GB" dirty="0"/>
          </a:p>
        </p:txBody>
      </p:sp>
      <p:pic>
        <p:nvPicPr>
          <p:cNvPr id="56322" name="Picture 2"/>
          <p:cNvPicPr>
            <a:picLocks noChangeAspect="1" noChangeArrowheads="1"/>
          </p:cNvPicPr>
          <p:nvPr/>
        </p:nvPicPr>
        <p:blipFill>
          <a:blip r:embed="rId3" cstate="print"/>
          <a:srcRect/>
          <a:stretch>
            <a:fillRect/>
          </a:stretch>
        </p:blipFill>
        <p:spPr bwMode="auto">
          <a:xfrm>
            <a:off x="304800" y="1371600"/>
            <a:ext cx="3886200" cy="511683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4343400" y="1371600"/>
            <a:ext cx="3276600" cy="5056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458200" cy="1143000"/>
          </a:xfrm>
        </p:spPr>
        <p:txBody>
          <a:bodyPr/>
          <a:lstStyle/>
          <a:p>
            <a:r>
              <a:rPr lang="en-US" dirty="0"/>
              <a:t>What </a:t>
            </a:r>
            <a:r>
              <a:rPr lang="en-US" dirty="0" smtClean="0"/>
              <a:t>is Monitoring and Evaluation?</a:t>
            </a:r>
            <a:endParaRPr lang="en-US" dirty="0"/>
          </a:p>
        </p:txBody>
      </p:sp>
      <p:sp>
        <p:nvSpPr>
          <p:cNvPr id="25603" name="Rectangle 3"/>
          <p:cNvSpPr>
            <a:spLocks noGrp="1" noChangeArrowheads="1"/>
          </p:cNvSpPr>
          <p:nvPr>
            <p:ph type="body" idx="1"/>
          </p:nvPr>
        </p:nvSpPr>
        <p:spPr>
          <a:xfrm>
            <a:off x="152400" y="1447800"/>
            <a:ext cx="8763000" cy="5181600"/>
          </a:xfrm>
        </p:spPr>
        <p:txBody>
          <a:bodyPr/>
          <a:lstStyle/>
          <a:p>
            <a:r>
              <a:rPr lang="en-GB" dirty="0"/>
              <a:t>Monitoring </a:t>
            </a:r>
            <a:r>
              <a:rPr lang="en-GB" dirty="0" smtClean="0"/>
              <a:t>(Now sometimes called performance measurement) and </a:t>
            </a:r>
            <a:r>
              <a:rPr lang="en-GB" dirty="0"/>
              <a:t>evaluation </a:t>
            </a:r>
            <a:r>
              <a:rPr lang="en-GB" dirty="0" smtClean="0"/>
              <a:t>may be considered as </a:t>
            </a:r>
            <a:r>
              <a:rPr lang="en-GB" dirty="0"/>
              <a:t>separate </a:t>
            </a:r>
            <a:r>
              <a:rPr lang="en-GB" dirty="0" smtClean="0"/>
              <a:t>activities.</a:t>
            </a:r>
          </a:p>
          <a:p>
            <a:r>
              <a:rPr lang="en-GB" dirty="0" smtClean="0"/>
              <a:t>However</a:t>
            </a:r>
            <a:r>
              <a:rPr lang="en-GB" dirty="0"/>
              <a:t>, </a:t>
            </a:r>
            <a:r>
              <a:rPr lang="en-GB" dirty="0" smtClean="0"/>
              <a:t>the </a:t>
            </a:r>
            <a:r>
              <a:rPr lang="en-GB" dirty="0"/>
              <a:t>term “Evaluation” may be used to cover both </a:t>
            </a:r>
            <a:r>
              <a:rPr lang="en-GB" dirty="0" smtClean="0"/>
              <a:t>activities.  </a:t>
            </a:r>
          </a:p>
          <a:p>
            <a:r>
              <a:rPr lang="en-GB" dirty="0" smtClean="0"/>
              <a:t>The process of “Monitoring </a:t>
            </a:r>
            <a:r>
              <a:rPr lang="en-GB" dirty="0"/>
              <a:t>and </a:t>
            </a:r>
            <a:r>
              <a:rPr lang="en-GB" dirty="0" smtClean="0"/>
              <a:t>evaluation” </a:t>
            </a:r>
            <a:r>
              <a:rPr lang="en-GB" dirty="0"/>
              <a:t>should therefore be considered as complementary parts of an integrated </a:t>
            </a:r>
            <a:r>
              <a:rPr lang="en-GB" dirty="0" smtClean="0"/>
              <a:t>system ( M &amp; E Framework).</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4348"/>
            <a:ext cx="8833339" cy="640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825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 y="13138"/>
            <a:ext cx="9141372" cy="675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39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Who does it?</a:t>
            </a:r>
          </a:p>
        </p:txBody>
      </p:sp>
      <p:sp>
        <p:nvSpPr>
          <p:cNvPr id="26627" name="Rectangle 3"/>
          <p:cNvSpPr>
            <a:spLocks noGrp="1" noChangeArrowheads="1"/>
          </p:cNvSpPr>
          <p:nvPr>
            <p:ph type="body" idx="1"/>
          </p:nvPr>
        </p:nvSpPr>
        <p:spPr/>
        <p:txBody>
          <a:bodyPr/>
          <a:lstStyle/>
          <a:p>
            <a:r>
              <a:rPr lang="en-GB" dirty="0"/>
              <a:t>Evaluation activities may be conducted by either internal </a:t>
            </a:r>
            <a:r>
              <a:rPr lang="en-GB" dirty="0" smtClean="0"/>
              <a:t>(state or private) or </a:t>
            </a:r>
            <a:r>
              <a:rPr lang="en-GB" dirty="0"/>
              <a:t>external </a:t>
            </a:r>
            <a:r>
              <a:rPr lang="en-GB" dirty="0" smtClean="0"/>
              <a:t>agencies.</a:t>
            </a:r>
          </a:p>
          <a:p>
            <a:r>
              <a:rPr lang="en-GB" dirty="0" smtClean="0"/>
              <a:t>Data </a:t>
            </a:r>
            <a:r>
              <a:rPr lang="en-GB" dirty="0"/>
              <a:t>collected in the process may be used to assess and improve the performance of an ongoing </a:t>
            </a:r>
            <a:r>
              <a:rPr lang="en-GB" dirty="0" smtClean="0"/>
              <a:t>programme/projects, </a:t>
            </a:r>
            <a:r>
              <a:rPr lang="en-GB" dirty="0"/>
              <a:t>as well as assess the impact and the performance of completed projects.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Who teaches it?</a:t>
            </a:r>
            <a:endParaRPr lang="en-GB" dirty="0"/>
          </a:p>
        </p:txBody>
      </p:sp>
      <p:sp>
        <p:nvSpPr>
          <p:cNvPr id="3" name="Content Placeholder 2"/>
          <p:cNvSpPr>
            <a:spLocks noGrp="1"/>
          </p:cNvSpPr>
          <p:nvPr>
            <p:ph idx="1"/>
          </p:nvPr>
        </p:nvSpPr>
        <p:spPr>
          <a:xfrm>
            <a:off x="457200" y="1447800"/>
            <a:ext cx="8458200" cy="5181600"/>
          </a:xfrm>
        </p:spPr>
        <p:txBody>
          <a:bodyPr/>
          <a:lstStyle/>
          <a:p>
            <a:r>
              <a:rPr lang="en-TT" dirty="0" smtClean="0"/>
              <a:t>In Trinidad and Tobago-University of the West Indies -Faculty of Social Sciences, School of Education (Educational Evaluation), Project Management Courses (Project Evaluation)</a:t>
            </a:r>
          </a:p>
          <a:p>
            <a:r>
              <a:rPr lang="en-TT" dirty="0" smtClean="0"/>
              <a:t>Internationally-Evaluation courses are often found in Assessment, Psychology or Research Specializations – Usually multiple courses are required for competence.</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 y="228600"/>
            <a:ext cx="8839200" cy="914400"/>
          </a:xfrm>
        </p:spPr>
        <p:txBody>
          <a:bodyPr/>
          <a:lstStyle/>
          <a:p>
            <a:r>
              <a:rPr lang="en-US" dirty="0" smtClean="0"/>
              <a:t>Working Definition of Monitoring</a:t>
            </a:r>
            <a:endParaRPr lang="en-US" dirty="0"/>
          </a:p>
        </p:txBody>
      </p:sp>
      <p:sp>
        <p:nvSpPr>
          <p:cNvPr id="19459" name="Rectangle 3"/>
          <p:cNvSpPr>
            <a:spLocks noGrp="1" noChangeArrowheads="1"/>
          </p:cNvSpPr>
          <p:nvPr>
            <p:ph type="body" idx="1"/>
          </p:nvPr>
        </p:nvSpPr>
        <p:spPr/>
        <p:txBody>
          <a:bodyPr/>
          <a:lstStyle/>
          <a:p>
            <a:r>
              <a:rPr lang="en-GB" sz="2800" u="sng" dirty="0"/>
              <a:t>Monitoring</a:t>
            </a:r>
            <a:r>
              <a:rPr lang="en-GB" sz="2800" dirty="0"/>
              <a:t> is an internal management activity in which regular feedback is provided on the progress of the programme implementation and the problems faced.  </a:t>
            </a:r>
            <a:endParaRPr lang="en-GB" sz="2800" dirty="0" smtClean="0"/>
          </a:p>
          <a:p>
            <a:r>
              <a:rPr lang="en-GB" sz="2800" dirty="0" smtClean="0"/>
              <a:t>The </a:t>
            </a:r>
            <a:r>
              <a:rPr lang="en-GB" sz="2800" dirty="0"/>
              <a:t>purpose of monitoring is to determine whether programmes have been implemented as planned—in other words whether resources are being mobilized as planned and services delivered on schedule (Valdez &amp; Bamberger, 1994).</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76200"/>
            <a:ext cx="7848600" cy="762000"/>
          </a:xfrm>
        </p:spPr>
        <p:txBody>
          <a:bodyPr/>
          <a:lstStyle/>
          <a:p>
            <a:pPr algn="ctr"/>
            <a:r>
              <a:rPr lang="en-GB" sz="3200" b="0" dirty="0" smtClean="0"/>
              <a:t>Listed Content in Handbook</a:t>
            </a:r>
            <a:endParaRPr lang="en-US" sz="4000" dirty="0"/>
          </a:p>
        </p:txBody>
      </p:sp>
      <p:sp>
        <p:nvSpPr>
          <p:cNvPr id="18435" name="Rectangle 3"/>
          <p:cNvSpPr>
            <a:spLocks noGrp="1" noChangeArrowheads="1"/>
          </p:cNvSpPr>
          <p:nvPr>
            <p:ph type="body" idx="1"/>
          </p:nvPr>
        </p:nvSpPr>
        <p:spPr>
          <a:xfrm>
            <a:off x="228600" y="838200"/>
            <a:ext cx="8763000" cy="5715000"/>
          </a:xfrm>
        </p:spPr>
        <p:txBody>
          <a:bodyPr/>
          <a:lstStyle/>
          <a:p>
            <a:pPr>
              <a:lnSpc>
                <a:spcPct val="80000"/>
              </a:lnSpc>
            </a:pPr>
            <a:r>
              <a:rPr lang="en-GB" sz="2400" dirty="0" smtClean="0"/>
              <a:t>Perspectives</a:t>
            </a:r>
            <a:endParaRPr lang="en-GB" sz="2400" dirty="0"/>
          </a:p>
          <a:p>
            <a:pPr lvl="1">
              <a:lnSpc>
                <a:spcPct val="80000"/>
              </a:lnSpc>
            </a:pPr>
            <a:r>
              <a:rPr lang="en-GB" sz="2000" dirty="0"/>
              <a:t>role and context of evaluation, evaluation as a disciplined inquiry, standards for evaluation of programmes, products and curricula; </a:t>
            </a:r>
          </a:p>
          <a:p>
            <a:pPr>
              <a:lnSpc>
                <a:spcPct val="80000"/>
              </a:lnSpc>
            </a:pPr>
            <a:r>
              <a:rPr lang="en-GB" sz="2400" dirty="0"/>
              <a:t>Focus on evaluation within an </a:t>
            </a:r>
            <a:r>
              <a:rPr lang="en-GB" sz="2400" dirty="0" smtClean="0"/>
              <a:t>educational system</a:t>
            </a:r>
            <a:endParaRPr lang="en-GB" sz="2400" dirty="0"/>
          </a:p>
          <a:p>
            <a:pPr lvl="1">
              <a:lnSpc>
                <a:spcPct val="80000"/>
              </a:lnSpc>
            </a:pPr>
            <a:r>
              <a:rPr lang="en-GB" sz="2000" dirty="0"/>
              <a:t>system-wide evaluation, national monitoring of existing curricular programmes, teacher evaluation and accountability, school evaluation – administration, curricular programme, plant, equipment and materials; evaluation of performance units; </a:t>
            </a:r>
          </a:p>
          <a:p>
            <a:pPr>
              <a:lnSpc>
                <a:spcPct val="80000"/>
              </a:lnSpc>
            </a:pPr>
            <a:r>
              <a:rPr lang="en-GB" sz="2400" dirty="0" smtClean="0"/>
              <a:t>Design evaluation/Programme Evaluation</a:t>
            </a:r>
          </a:p>
          <a:p>
            <a:pPr lvl="1">
              <a:lnSpc>
                <a:spcPct val="80000"/>
              </a:lnSpc>
            </a:pPr>
            <a:r>
              <a:rPr lang="en-GB" sz="2000" dirty="0" smtClean="0"/>
              <a:t>models and strategies: </a:t>
            </a:r>
          </a:p>
          <a:p>
            <a:pPr lvl="1">
              <a:lnSpc>
                <a:spcPct val="80000"/>
              </a:lnSpc>
            </a:pPr>
            <a:r>
              <a:rPr lang="en-GB" sz="2000" dirty="0" smtClean="0"/>
              <a:t>Selection of outcome measures, judgmental, decision-management and decision –objective strategies, standard group designs, individualized programme designs, multi-stage, holistic and quality assurance models.-2010</a:t>
            </a:r>
          </a:p>
          <a:p>
            <a:pPr>
              <a:lnSpc>
                <a:spcPct val="80000"/>
              </a:lnSpc>
            </a:pPr>
            <a:r>
              <a:rPr lang="en-GB" sz="2400" dirty="0" smtClean="0"/>
              <a:t>Evaluation </a:t>
            </a:r>
            <a:r>
              <a:rPr lang="en-GB" sz="2400" dirty="0"/>
              <a:t>of curriculum development </a:t>
            </a:r>
            <a:r>
              <a:rPr lang="en-GB" sz="2400" dirty="0" smtClean="0"/>
              <a:t>projects</a:t>
            </a:r>
            <a:endParaRPr lang="en-GB" sz="2400" dirty="0"/>
          </a:p>
          <a:p>
            <a:pPr lvl="1">
              <a:lnSpc>
                <a:spcPct val="80000"/>
              </a:lnSpc>
            </a:pPr>
            <a:r>
              <a:rPr lang="en-GB" sz="2000" dirty="0"/>
              <a:t>from the identification of values and derivation of aims to large-scale implementation; </a:t>
            </a:r>
          </a:p>
          <a:p>
            <a:pPr lvl="1">
              <a:lnSpc>
                <a:spcPct val="80000"/>
              </a:lnSpc>
            </a:pP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28600"/>
            <a:ext cx="8763000" cy="914400"/>
          </a:xfrm>
        </p:spPr>
        <p:txBody>
          <a:bodyPr/>
          <a:lstStyle/>
          <a:p>
            <a:r>
              <a:rPr lang="en-US" dirty="0" smtClean="0"/>
              <a:t>Working Definition of Evaluation</a:t>
            </a:r>
            <a:endParaRPr lang="en-US" dirty="0"/>
          </a:p>
        </p:txBody>
      </p:sp>
      <p:sp>
        <p:nvSpPr>
          <p:cNvPr id="27651" name="Rectangle 3"/>
          <p:cNvSpPr>
            <a:spLocks noGrp="1" noChangeArrowheads="1"/>
          </p:cNvSpPr>
          <p:nvPr>
            <p:ph type="body" idx="1"/>
          </p:nvPr>
        </p:nvSpPr>
        <p:spPr>
          <a:xfrm>
            <a:off x="457200" y="1219200"/>
            <a:ext cx="8458200" cy="5410200"/>
          </a:xfrm>
        </p:spPr>
        <p:txBody>
          <a:bodyPr/>
          <a:lstStyle/>
          <a:p>
            <a:pPr>
              <a:lnSpc>
                <a:spcPct val="80000"/>
              </a:lnSpc>
            </a:pPr>
            <a:r>
              <a:rPr lang="en-GB" i="1" dirty="0"/>
              <a:t>An internal or external management activity [designed] to assess the appropriateness of a programme’s design and implementation methods in achieving both specified objectives and more general development objectives; and to assess a programme’s results, both intended and unintended and to assess the factors affecting the level and distribution of benefits produced (Valdez &amp; Bamberger, p. 13</a:t>
            </a:r>
            <a:r>
              <a:rPr lang="en-GB" i="1" dirty="0" smtClean="0"/>
              <a:t>)</a:t>
            </a:r>
            <a:endParaRPr lang="en-GB"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228600"/>
            <a:ext cx="8763000" cy="914400"/>
          </a:xfrm>
        </p:spPr>
        <p:txBody>
          <a:bodyPr/>
          <a:lstStyle/>
          <a:p>
            <a:r>
              <a:rPr lang="en-US" dirty="0" smtClean="0"/>
              <a:t>Working Definition of Evaluation</a:t>
            </a:r>
            <a:endParaRPr lang="en-US" dirty="0"/>
          </a:p>
        </p:txBody>
      </p:sp>
      <p:sp>
        <p:nvSpPr>
          <p:cNvPr id="27651" name="Rectangle 3"/>
          <p:cNvSpPr>
            <a:spLocks noGrp="1" noChangeArrowheads="1"/>
          </p:cNvSpPr>
          <p:nvPr>
            <p:ph type="body" idx="1"/>
          </p:nvPr>
        </p:nvSpPr>
        <p:spPr>
          <a:xfrm>
            <a:off x="457200" y="1219200"/>
            <a:ext cx="8458200" cy="5410200"/>
          </a:xfrm>
        </p:spPr>
        <p:txBody>
          <a:bodyPr/>
          <a:lstStyle/>
          <a:p>
            <a:pPr>
              <a:lnSpc>
                <a:spcPct val="80000"/>
              </a:lnSpc>
            </a:pPr>
            <a:r>
              <a:rPr lang="en-GB" i="1" dirty="0" smtClean="0"/>
              <a:t>A </a:t>
            </a:r>
            <a:r>
              <a:rPr lang="en-GB" i="1" dirty="0"/>
              <a:t>process of analysis and control designed to determine the relevance, effectiveness, significance, and impact of specified activities and the degree of efficiency with which they are carried out (</a:t>
            </a:r>
            <a:r>
              <a:rPr lang="en-GB" i="1" dirty="0" err="1"/>
              <a:t>Chinapah</a:t>
            </a:r>
            <a:r>
              <a:rPr lang="en-GB" i="1" dirty="0"/>
              <a:t> &amp; </a:t>
            </a:r>
            <a:r>
              <a:rPr lang="en-GB" i="1" dirty="0" err="1"/>
              <a:t>Miron</a:t>
            </a:r>
            <a:r>
              <a:rPr lang="en-GB" i="1" dirty="0"/>
              <a:t>, 1990)</a:t>
            </a:r>
          </a:p>
          <a:p>
            <a:pPr>
              <a:lnSpc>
                <a:spcPct val="80000"/>
              </a:lnSpc>
            </a:pPr>
            <a:r>
              <a:rPr lang="en-GB" i="1" dirty="0"/>
              <a:t>A systematic activity undertaken to assist an audience to judge and improve the worth of a programme or activity  (Windham &amp; Chapman, 1990).</a:t>
            </a:r>
            <a:r>
              <a:rPr lang="en-GB" sz="2400" dirty="0"/>
              <a:t> </a:t>
            </a:r>
            <a:endParaRPr lang="en-US" sz="2400" dirty="0"/>
          </a:p>
        </p:txBody>
      </p:sp>
    </p:spTree>
    <p:extLst>
      <p:ext uri="{BB962C8B-B14F-4D97-AF65-F5344CB8AC3E}">
        <p14:creationId xmlns:p14="http://schemas.microsoft.com/office/powerpoint/2010/main" val="3199906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Different </a:t>
            </a:r>
            <a:r>
              <a:rPr lang="en-US" dirty="0" smtClean="0"/>
              <a:t>from Research?</a:t>
            </a:r>
            <a:endParaRPr lang="en-US" dirty="0"/>
          </a:p>
        </p:txBody>
      </p:sp>
      <p:sp>
        <p:nvSpPr>
          <p:cNvPr id="28675" name="Rectangle 3"/>
          <p:cNvSpPr>
            <a:spLocks noGrp="1" noChangeArrowheads="1"/>
          </p:cNvSpPr>
          <p:nvPr>
            <p:ph type="body" idx="1"/>
          </p:nvPr>
        </p:nvSpPr>
        <p:spPr>
          <a:xfrm>
            <a:off x="152400" y="1295400"/>
            <a:ext cx="8763000" cy="5257800"/>
          </a:xfrm>
        </p:spPr>
        <p:txBody>
          <a:bodyPr/>
          <a:lstStyle/>
          <a:p>
            <a:pPr>
              <a:lnSpc>
                <a:spcPct val="80000"/>
              </a:lnSpc>
            </a:pPr>
            <a:r>
              <a:rPr lang="en-GB" dirty="0"/>
              <a:t>Some authors distinguish between evaluation and research.  The argument is that (1) evaluation goes beyond causal designs and (2) generalization is not always an important goal in an evaluation study and can compromise the relevance of the evaluation to the particular setting (Windham &amp; Chapman, 1990).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Different </a:t>
            </a:r>
            <a:r>
              <a:rPr lang="en-US" dirty="0" smtClean="0"/>
              <a:t>from Research?</a:t>
            </a:r>
            <a:endParaRPr lang="en-US" dirty="0"/>
          </a:p>
        </p:txBody>
      </p:sp>
      <p:sp>
        <p:nvSpPr>
          <p:cNvPr id="28675" name="Rectangle 3"/>
          <p:cNvSpPr>
            <a:spLocks noGrp="1" noChangeArrowheads="1"/>
          </p:cNvSpPr>
          <p:nvPr>
            <p:ph type="body" idx="1"/>
          </p:nvPr>
        </p:nvSpPr>
        <p:spPr>
          <a:xfrm>
            <a:off x="152400" y="1295400"/>
            <a:ext cx="8763000" cy="5257800"/>
          </a:xfrm>
        </p:spPr>
        <p:txBody>
          <a:bodyPr/>
          <a:lstStyle/>
          <a:p>
            <a:pPr>
              <a:lnSpc>
                <a:spcPct val="80000"/>
              </a:lnSpc>
            </a:pPr>
            <a:r>
              <a:rPr lang="en-GB" dirty="0" smtClean="0"/>
              <a:t>On </a:t>
            </a:r>
            <a:r>
              <a:rPr lang="en-GB" dirty="0"/>
              <a:t>the other hand, </a:t>
            </a:r>
            <a:r>
              <a:rPr lang="en-GB" dirty="0" err="1"/>
              <a:t>Psacharopolous</a:t>
            </a:r>
            <a:r>
              <a:rPr lang="en-GB" dirty="0"/>
              <a:t> (1995) has shown that some studies originally classified as “research” were, in fact, well designed evaluations because they included both baseline data and control groups and attempt to make a judgement about the efficiency of  a programme or the extent of the change.</a:t>
            </a:r>
            <a:endParaRPr lang="en-US" dirty="0"/>
          </a:p>
        </p:txBody>
      </p:sp>
    </p:spTree>
    <p:extLst>
      <p:ext uri="{BB962C8B-B14F-4D97-AF65-F5344CB8AC3E}">
        <p14:creationId xmlns:p14="http://schemas.microsoft.com/office/powerpoint/2010/main" val="270451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Significance of Evaluation</a:t>
            </a:r>
            <a:endParaRPr lang="en-US" dirty="0"/>
          </a:p>
        </p:txBody>
      </p:sp>
      <p:pic>
        <p:nvPicPr>
          <p:cNvPr id="29699" name="Picture 3"/>
          <p:cNvPicPr>
            <a:picLocks noGrp="1" noChangeAspect="1" noChangeArrowheads="1"/>
          </p:cNvPicPr>
          <p:nvPr>
            <p:ph type="body" idx="1"/>
          </p:nvPr>
        </p:nvPicPr>
        <p:blipFill>
          <a:blip r:embed="rId3" cstate="print"/>
          <a:srcRect/>
          <a:stretch>
            <a:fillRect/>
          </a:stretch>
        </p:blipFill>
        <p:spPr>
          <a:xfrm>
            <a:off x="457200" y="1447800"/>
            <a:ext cx="8458200" cy="3962400"/>
          </a:xfrm>
        </p:spPr>
      </p:pic>
      <p:sp>
        <p:nvSpPr>
          <p:cNvPr id="29700" name="Text Box 4"/>
          <p:cNvSpPr txBox="1">
            <a:spLocks noChangeArrowheads="1"/>
          </p:cNvSpPr>
          <p:nvPr/>
        </p:nvSpPr>
        <p:spPr bwMode="auto">
          <a:xfrm>
            <a:off x="609600" y="5715000"/>
            <a:ext cx="8153400" cy="641350"/>
          </a:xfrm>
          <a:prstGeom prst="rect">
            <a:avLst/>
          </a:prstGeom>
          <a:noFill/>
          <a:ln w="9525">
            <a:noFill/>
            <a:miter lim="800000"/>
            <a:headEnd/>
            <a:tailEnd/>
          </a:ln>
          <a:effectLst/>
        </p:spPr>
        <p:txBody>
          <a:bodyPr>
            <a:spAutoFit/>
          </a:bodyPr>
          <a:lstStyle/>
          <a:p>
            <a:pPr>
              <a:spcBef>
                <a:spcPct val="50000"/>
              </a:spcBef>
            </a:pPr>
            <a:r>
              <a:rPr lang="en-US"/>
              <a:t>http://portal.unesco.org/education/en/ev.php-URL_ID=23310&amp;URL_DO=DO_TOPIC&amp;URL_SECTION=201.html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Significance (Continued)</a:t>
            </a:r>
          </a:p>
        </p:txBody>
      </p:sp>
      <p:sp>
        <p:nvSpPr>
          <p:cNvPr id="30723" name="Rectangle 3"/>
          <p:cNvSpPr>
            <a:spLocks noGrp="1" noChangeArrowheads="1"/>
          </p:cNvSpPr>
          <p:nvPr>
            <p:ph type="body" idx="1"/>
          </p:nvPr>
        </p:nvSpPr>
        <p:spPr/>
        <p:txBody>
          <a:bodyPr/>
          <a:lstStyle/>
          <a:p>
            <a:pPr>
              <a:lnSpc>
                <a:spcPct val="90000"/>
              </a:lnSpc>
            </a:pPr>
            <a:r>
              <a:rPr lang="en-US" sz="2400" dirty="0"/>
              <a:t>Monitoring and evaluation will become key strategies to ascertain the changes and impact of the Decade. An initiative as long and as complex as a Decade must benefit from adequate processes of monitoring and evaluation from the start. </a:t>
            </a:r>
            <a:endParaRPr lang="en-US" sz="2400" dirty="0" smtClean="0"/>
          </a:p>
          <a:p>
            <a:pPr>
              <a:lnSpc>
                <a:spcPct val="90000"/>
              </a:lnSpc>
            </a:pPr>
            <a:r>
              <a:rPr lang="en-US" sz="2400" dirty="0" smtClean="0"/>
              <a:t>Without </a:t>
            </a:r>
            <a:r>
              <a:rPr lang="en-US" sz="2400" dirty="0"/>
              <a:t>that, it will be impossible to know if the Decade is making a difference and what that difference is. A key aspect of monitoring and evaluation will be the identification of suitable and relevant indicators at every level – local, national, regional and international – and for each initiative and programme. </a:t>
            </a:r>
            <a:br>
              <a:rPr lang="en-US" sz="2400" dirty="0"/>
            </a:b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Significance (Continued)</a:t>
            </a:r>
          </a:p>
        </p:txBody>
      </p:sp>
      <p:sp>
        <p:nvSpPr>
          <p:cNvPr id="31747" name="Rectangle 3"/>
          <p:cNvSpPr>
            <a:spLocks noGrp="1" noChangeArrowheads="1"/>
          </p:cNvSpPr>
          <p:nvPr>
            <p:ph type="body" idx="1"/>
          </p:nvPr>
        </p:nvSpPr>
        <p:spPr>
          <a:xfrm>
            <a:off x="228600" y="1219200"/>
            <a:ext cx="8686800" cy="5486400"/>
          </a:xfrm>
        </p:spPr>
        <p:txBody>
          <a:bodyPr/>
          <a:lstStyle/>
          <a:p>
            <a:pPr>
              <a:lnSpc>
                <a:spcPct val="80000"/>
              </a:lnSpc>
            </a:pPr>
            <a:r>
              <a:rPr lang="en-US" dirty="0"/>
              <a:t>Qualitative and quantitative evaluation methods will be necessary to track the Decade – aspects such as the adoption of values and changes in </a:t>
            </a:r>
            <a:r>
              <a:rPr lang="en-US" dirty="0" err="1"/>
              <a:t>behaviour</a:t>
            </a:r>
            <a:r>
              <a:rPr lang="en-US" dirty="0"/>
              <a:t> cannot be adequately captured by numbers alone. </a:t>
            </a:r>
            <a:endParaRPr lang="en-US" dirty="0" smtClean="0"/>
          </a:p>
          <a:p>
            <a:pPr>
              <a:lnSpc>
                <a:spcPct val="80000"/>
              </a:lnSpc>
            </a:pPr>
            <a:r>
              <a:rPr lang="en-US" dirty="0" smtClean="0"/>
              <a:t>As </a:t>
            </a:r>
            <a:r>
              <a:rPr lang="en-US" dirty="0"/>
              <a:t>far as quantitative approaches are concerned, a wide range of data can be collected. Each initiative at every level will need to its own outcomes and indicators.</a:t>
            </a:r>
            <a:r>
              <a:rPr lang="en-US" sz="2000" dirty="0"/>
              <a:t/>
            </a:r>
            <a:br>
              <a:rPr lang="en-US" sz="2000" dirty="0"/>
            </a:br>
            <a:r>
              <a:rPr lang="en-US" sz="2000" dirty="0"/>
              <a:t/>
            </a:r>
            <a:br>
              <a:rPr lang="en-US" sz="2000" dirty="0"/>
            </a:br>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Significance (Continued)</a:t>
            </a:r>
          </a:p>
        </p:txBody>
      </p:sp>
      <p:sp>
        <p:nvSpPr>
          <p:cNvPr id="31747" name="Rectangle 3"/>
          <p:cNvSpPr>
            <a:spLocks noGrp="1" noChangeArrowheads="1"/>
          </p:cNvSpPr>
          <p:nvPr>
            <p:ph type="body" idx="1"/>
          </p:nvPr>
        </p:nvSpPr>
        <p:spPr>
          <a:xfrm>
            <a:off x="228600" y="1219200"/>
            <a:ext cx="8686800" cy="5486400"/>
          </a:xfrm>
        </p:spPr>
        <p:txBody>
          <a:bodyPr/>
          <a:lstStyle/>
          <a:p>
            <a:pPr>
              <a:lnSpc>
                <a:spcPct val="80000"/>
              </a:lnSpc>
            </a:pPr>
            <a:r>
              <a:rPr lang="en-US" sz="2400" dirty="0" smtClean="0"/>
              <a:t>In </a:t>
            </a:r>
            <a:r>
              <a:rPr lang="en-US" sz="2400" dirty="0"/>
              <a:t>terms of qualitative analysis, ethnographic approaches will enable a close look to be taken at specific communities in terms of changed </a:t>
            </a:r>
            <a:r>
              <a:rPr lang="en-US" sz="2400" dirty="0" err="1"/>
              <a:t>behaviours</a:t>
            </a:r>
            <a:r>
              <a:rPr lang="en-US" sz="2400" dirty="0"/>
              <a:t>, awareness of the values of sustainable development, and adoption of new practices. </a:t>
            </a:r>
            <a:endParaRPr lang="en-US" sz="2400" dirty="0" smtClean="0"/>
          </a:p>
          <a:p>
            <a:pPr>
              <a:lnSpc>
                <a:spcPct val="80000"/>
              </a:lnSpc>
            </a:pPr>
            <a:r>
              <a:rPr lang="en-US" sz="2400" dirty="0" smtClean="0"/>
              <a:t>Longitudinal </a:t>
            </a:r>
            <a:r>
              <a:rPr lang="en-US" sz="2400" dirty="0"/>
              <a:t>studies as well as community-wide ethnographic studies and analyses will provide data and will show the multiple connections in people’s lives between the changes, values, practices, </a:t>
            </a:r>
            <a:r>
              <a:rPr lang="en-US" sz="2400" dirty="0" err="1"/>
              <a:t>behaviours</a:t>
            </a:r>
            <a:r>
              <a:rPr lang="en-US" sz="2400" dirty="0"/>
              <a:t> and relationships which sustainable development implies. </a:t>
            </a:r>
            <a:endParaRPr lang="en-US" sz="2400" dirty="0" smtClean="0"/>
          </a:p>
          <a:p>
            <a:pPr>
              <a:lnSpc>
                <a:spcPct val="80000"/>
              </a:lnSpc>
            </a:pPr>
            <a:r>
              <a:rPr lang="en-US" sz="2400" dirty="0" smtClean="0"/>
              <a:t>It </a:t>
            </a:r>
            <a:r>
              <a:rPr lang="en-US" sz="2400" dirty="0"/>
              <a:t>will be important to identify places for longitudinal studies at the start of the Decade, in both </a:t>
            </a:r>
            <a:r>
              <a:rPr lang="en-US" sz="2400" dirty="0" err="1"/>
              <a:t>industrialised</a:t>
            </a:r>
            <a:r>
              <a:rPr lang="en-US" sz="2400" dirty="0"/>
              <a:t> and developing countries, and in relation to different kinds of ESD initiatives – in formal schooling, public campaigns, non-formal approaches.</a:t>
            </a:r>
            <a:r>
              <a:rPr lang="en-US" sz="2000" dirty="0"/>
              <a:t/>
            </a:r>
            <a:br>
              <a:rPr lang="en-US" sz="2000" dirty="0"/>
            </a:br>
            <a:endParaRPr lang="en-US" sz="2000" dirty="0"/>
          </a:p>
        </p:txBody>
      </p:sp>
    </p:spTree>
    <p:extLst>
      <p:ext uri="{BB962C8B-B14F-4D97-AF65-F5344CB8AC3E}">
        <p14:creationId xmlns:p14="http://schemas.microsoft.com/office/powerpoint/2010/main" val="41316469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295400"/>
          </a:xfrm>
        </p:spPr>
        <p:txBody>
          <a:bodyPr/>
          <a:lstStyle/>
          <a:p>
            <a:r>
              <a:rPr lang="en-US" dirty="0" smtClean="0"/>
              <a:t>Evidence, Policy improvement &amp; Evidence-based </a:t>
            </a:r>
            <a:endParaRPr lang="en-US" dirty="0"/>
          </a:p>
        </p:txBody>
      </p:sp>
      <p:sp>
        <p:nvSpPr>
          <p:cNvPr id="3" name="Content Placeholder 2"/>
          <p:cNvSpPr>
            <a:spLocks noGrp="1"/>
          </p:cNvSpPr>
          <p:nvPr>
            <p:ph idx="1"/>
          </p:nvPr>
        </p:nvSpPr>
        <p:spPr>
          <a:xfrm>
            <a:off x="381000" y="1828800"/>
            <a:ext cx="8458200" cy="4800600"/>
          </a:xfrm>
        </p:spPr>
        <p:txBody>
          <a:bodyPr/>
          <a:lstStyle/>
          <a:p>
            <a:r>
              <a:rPr lang="en-US" dirty="0" smtClean="0"/>
              <a:t>An emerging aspect of policy reform is the increased focus on developing robust monitoring and evaluation systems. </a:t>
            </a:r>
          </a:p>
          <a:p>
            <a:r>
              <a:rPr lang="en-US" dirty="0" smtClean="0"/>
              <a:t>In theory such systems facilitate evidence policy-making and reduce the frequent cases of policy failure.</a:t>
            </a:r>
            <a:endParaRPr lang="en-US" dirty="0"/>
          </a:p>
        </p:txBody>
      </p:sp>
    </p:spTree>
    <p:extLst>
      <p:ext uri="{BB962C8B-B14F-4D97-AF65-F5344CB8AC3E}">
        <p14:creationId xmlns:p14="http://schemas.microsoft.com/office/powerpoint/2010/main" val="3995552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14400"/>
          </a:xfrm>
        </p:spPr>
        <p:txBody>
          <a:bodyPr/>
          <a:lstStyle/>
          <a:p>
            <a:r>
              <a:rPr lang="en-US" dirty="0" smtClean="0"/>
              <a:t>Evaluation in Trinidad &amp; Tobago</a:t>
            </a:r>
            <a:endParaRPr lang="en-US" dirty="0"/>
          </a:p>
        </p:txBody>
      </p:sp>
      <p:sp>
        <p:nvSpPr>
          <p:cNvPr id="3" name="Content Placeholder 2"/>
          <p:cNvSpPr>
            <a:spLocks noGrp="1"/>
          </p:cNvSpPr>
          <p:nvPr>
            <p:ph idx="1"/>
          </p:nvPr>
        </p:nvSpPr>
        <p:spPr>
          <a:xfrm>
            <a:off x="304800" y="990600"/>
            <a:ext cx="8610600" cy="5715000"/>
          </a:xfrm>
        </p:spPr>
        <p:txBody>
          <a:bodyPr/>
          <a:lstStyle/>
          <a:p>
            <a:r>
              <a:rPr lang="en-US" sz="2800" dirty="0" smtClean="0"/>
              <a:t>There is growing activity in the area, primarily fostered by the monitoring and evaluation unit(s) across the Public Service.</a:t>
            </a:r>
          </a:p>
          <a:p>
            <a:r>
              <a:rPr lang="en-US" sz="2800" dirty="0" smtClean="0"/>
              <a:t>Several “evaluations” have been attempted by internal and external consultants, although quality and </a:t>
            </a:r>
            <a:r>
              <a:rPr lang="en-US" sz="2800" dirty="0" err="1" smtClean="0"/>
              <a:t>rigour</a:t>
            </a:r>
            <a:r>
              <a:rPr lang="en-US" sz="2800" dirty="0" smtClean="0"/>
              <a:t> are sometimes limited given the resource constrained environment, chosen methodology, data and time frames demanded.</a:t>
            </a:r>
          </a:p>
          <a:p>
            <a:r>
              <a:rPr lang="en-US" sz="2800" dirty="0" smtClean="0"/>
              <a:t>Sadly, there is no local association and many evaluation professionals have primarily project management specializations.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14400"/>
          </a:xfrm>
        </p:spPr>
        <p:txBody>
          <a:bodyPr/>
          <a:lstStyle/>
          <a:p>
            <a:r>
              <a:rPr lang="en-US" dirty="0" smtClean="0"/>
              <a:t>2012-2013 Reorganization of Content</a:t>
            </a:r>
            <a:endParaRPr lang="en-US" dirty="0"/>
          </a:p>
        </p:txBody>
      </p:sp>
      <p:sp>
        <p:nvSpPr>
          <p:cNvPr id="3" name="Content Placeholder 2"/>
          <p:cNvSpPr>
            <a:spLocks noGrp="1"/>
          </p:cNvSpPr>
          <p:nvPr>
            <p:ph idx="1"/>
          </p:nvPr>
        </p:nvSpPr>
        <p:spPr/>
        <p:txBody>
          <a:bodyPr/>
          <a:lstStyle/>
          <a:p>
            <a:r>
              <a:rPr lang="en-US" dirty="0" smtClean="0"/>
              <a:t>National Systems of Evaluation </a:t>
            </a:r>
            <a:r>
              <a:rPr lang="en-US" dirty="0"/>
              <a:t>in </a:t>
            </a:r>
            <a:r>
              <a:rPr lang="en-US" dirty="0" smtClean="0"/>
              <a:t>Education</a:t>
            </a:r>
          </a:p>
          <a:p>
            <a:r>
              <a:rPr lang="en-US" dirty="0" smtClean="0"/>
              <a:t>Programme Evaluation-Essentials of,</a:t>
            </a:r>
          </a:p>
          <a:p>
            <a:r>
              <a:rPr lang="en-US" dirty="0" smtClean="0"/>
              <a:t>Evaluation Models &amp; Designs</a:t>
            </a:r>
          </a:p>
          <a:p>
            <a:pPr lvl="1"/>
            <a:r>
              <a:rPr lang="en-US" dirty="0" smtClean="0"/>
              <a:t>Theories and Theorists Added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US" dirty="0" smtClean="0"/>
              <a:t>Evaluation in Trinidad &amp; Tobago</a:t>
            </a:r>
            <a:endParaRPr lang="en-US" dirty="0"/>
          </a:p>
        </p:txBody>
      </p:sp>
      <p:sp>
        <p:nvSpPr>
          <p:cNvPr id="3" name="Content Placeholder 2"/>
          <p:cNvSpPr>
            <a:spLocks noGrp="1"/>
          </p:cNvSpPr>
          <p:nvPr>
            <p:ph idx="1"/>
          </p:nvPr>
        </p:nvSpPr>
        <p:spPr>
          <a:xfrm>
            <a:off x="228600" y="1219200"/>
            <a:ext cx="8686800" cy="5562600"/>
          </a:xfrm>
        </p:spPr>
        <p:txBody>
          <a:bodyPr/>
          <a:lstStyle/>
          <a:p>
            <a:r>
              <a:rPr lang="en-US" dirty="0" smtClean="0"/>
              <a:t>The greatest difficulty seems to be in the area of building evaluation capacity. Evaluation capacity is multi-faceted and norm-based, located at many different levels :</a:t>
            </a:r>
          </a:p>
          <a:p>
            <a:pPr lvl="1"/>
            <a:r>
              <a:rPr lang="en-US" sz="2000" dirty="0" smtClean="0"/>
              <a:t>Individual level consisting of necessary skills and competencies;</a:t>
            </a:r>
          </a:p>
          <a:p>
            <a:pPr lvl="1"/>
            <a:r>
              <a:rPr lang="en-US" sz="2000" dirty="0" smtClean="0"/>
              <a:t>Organizational level of management arrangements and structures;</a:t>
            </a:r>
          </a:p>
          <a:p>
            <a:pPr lvl="1"/>
            <a:r>
              <a:rPr lang="en-US" sz="2000" dirty="0" smtClean="0"/>
              <a:t>Inter-organizational level that bridges public and private bodies through networks, procedures and partnerships; and</a:t>
            </a:r>
          </a:p>
          <a:p>
            <a:pPr lvl="1"/>
            <a:r>
              <a:rPr lang="en-US" sz="2000" dirty="0" smtClean="0"/>
              <a:t>Societal level that embeds evaluative thinking in civil society including professional organizations - as well as in the public sector.</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067800" cy="762000"/>
          </a:xfrm>
        </p:spPr>
        <p:txBody>
          <a:bodyPr/>
          <a:lstStyle/>
          <a:p>
            <a:pPr algn="ctr"/>
            <a:r>
              <a:rPr lang="en-US" sz="3600" dirty="0" smtClean="0"/>
              <a:t>M &amp; E Initiatives in the Public Service-</a:t>
            </a:r>
            <a:endParaRPr lang="en-US" sz="3600" dirty="0"/>
          </a:p>
        </p:txBody>
      </p:sp>
      <p:sp>
        <p:nvSpPr>
          <p:cNvPr id="5" name="Content Placeholder 4"/>
          <p:cNvSpPr>
            <a:spLocks noGrp="1"/>
          </p:cNvSpPr>
          <p:nvPr>
            <p:ph idx="1"/>
          </p:nvPr>
        </p:nvSpPr>
        <p:spPr>
          <a:xfrm>
            <a:off x="228600" y="914400"/>
            <a:ext cx="8686800" cy="5791200"/>
          </a:xfrm>
        </p:spPr>
        <p:txBody>
          <a:bodyPr/>
          <a:lstStyle/>
          <a:p>
            <a:r>
              <a:rPr lang="en-US" sz="2400" dirty="0" smtClean="0"/>
              <a:t>Address by Patrick Manning at the Prime Minister’s Innovating for Excellence Award Scheme Trinidad Hilton 7th. December 2006</a:t>
            </a:r>
          </a:p>
          <a:p>
            <a:pPr lvl="1"/>
            <a:r>
              <a:rPr lang="en-US" sz="2000" dirty="0" smtClean="0"/>
              <a:t>We are therefore developing a Policy on Monitoring and Evaluation for the entire Public Service of Trinidad and Tobago. We are also already building capacity in this area by training employees in M and E with emphasis on results-based management and stakeholder participation. Consequently there is the spread throughout the service of a basic knowledge of development evaluation concepts, processes, and methods; and an increased level of evaluation knowledge and skills. The evaluation culture is indeed being developed in the public service.  . . . . The entire effort in Monitoring and Evaluation will be of great relevance to the further development of excellence in innovation in the nation’s Public Service.</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392"/>
            <a:ext cx="9067800" cy="676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343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66800"/>
          </a:xfrm>
        </p:spPr>
        <p:txBody>
          <a:bodyPr/>
          <a:lstStyle/>
          <a:p>
            <a:pPr algn="ctr"/>
            <a:r>
              <a:rPr lang="en-US" dirty="0" smtClean="0"/>
              <a:t>Local government reform-White Paper</a:t>
            </a:r>
            <a:endParaRPr lang="en-US" dirty="0"/>
          </a:p>
        </p:txBody>
      </p:sp>
      <p:grpSp>
        <p:nvGrpSpPr>
          <p:cNvPr id="6" name="Group 5"/>
          <p:cNvGrpSpPr/>
          <p:nvPr/>
        </p:nvGrpSpPr>
        <p:grpSpPr>
          <a:xfrm>
            <a:off x="152400" y="1600200"/>
            <a:ext cx="8991600" cy="4736651"/>
            <a:chOff x="152400" y="1600200"/>
            <a:chExt cx="8991600" cy="4736651"/>
          </a:xfrm>
        </p:grpSpPr>
        <p:pic>
          <p:nvPicPr>
            <p:cNvPr id="124930" name="Picture 2"/>
            <p:cNvPicPr>
              <a:picLocks noChangeAspect="1" noChangeArrowheads="1"/>
            </p:cNvPicPr>
            <p:nvPr/>
          </p:nvPicPr>
          <p:blipFill>
            <a:blip r:embed="rId3" cstate="print"/>
            <a:srcRect/>
            <a:stretch>
              <a:fillRect/>
            </a:stretch>
          </p:blipFill>
          <p:spPr bwMode="auto">
            <a:xfrm>
              <a:off x="152400" y="1600200"/>
              <a:ext cx="8991600" cy="3435547"/>
            </a:xfrm>
            <a:prstGeom prst="rect">
              <a:avLst/>
            </a:prstGeom>
            <a:noFill/>
            <a:ln w="9525">
              <a:noFill/>
              <a:miter lim="800000"/>
              <a:headEnd/>
              <a:tailEnd/>
            </a:ln>
          </p:spPr>
        </p:pic>
        <p:pic>
          <p:nvPicPr>
            <p:cNvPr id="124931" name="Picture 3"/>
            <p:cNvPicPr>
              <a:picLocks noChangeAspect="1" noChangeArrowheads="1"/>
            </p:cNvPicPr>
            <p:nvPr/>
          </p:nvPicPr>
          <p:blipFill>
            <a:blip r:embed="rId4" cstate="print"/>
            <a:srcRect/>
            <a:stretch>
              <a:fillRect/>
            </a:stretch>
          </p:blipFill>
          <p:spPr bwMode="auto">
            <a:xfrm>
              <a:off x="457200" y="4724400"/>
              <a:ext cx="8686800" cy="161245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cstate="print"/>
          <a:srcRect/>
          <a:stretch>
            <a:fillRect/>
          </a:stretch>
        </p:blipFill>
        <p:spPr bwMode="auto">
          <a:xfrm>
            <a:off x="1143000" y="106776"/>
            <a:ext cx="7010400" cy="6751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76200"/>
            <a:ext cx="6714427" cy="6400800"/>
            <a:chOff x="990600" y="76200"/>
            <a:chExt cx="6714427" cy="6400800"/>
          </a:xfrm>
        </p:grpSpPr>
        <p:pic>
          <p:nvPicPr>
            <p:cNvPr id="126978" name="Picture 2"/>
            <p:cNvPicPr>
              <a:picLocks noChangeAspect="1" noChangeArrowheads="1"/>
            </p:cNvPicPr>
            <p:nvPr/>
          </p:nvPicPr>
          <p:blipFill>
            <a:blip r:embed="rId3" cstate="print"/>
            <a:srcRect/>
            <a:stretch>
              <a:fillRect/>
            </a:stretch>
          </p:blipFill>
          <p:spPr bwMode="auto">
            <a:xfrm>
              <a:off x="990601" y="76200"/>
              <a:ext cx="6714426" cy="4572000"/>
            </a:xfrm>
            <a:prstGeom prst="rect">
              <a:avLst/>
            </a:prstGeom>
            <a:noFill/>
            <a:ln w="9525">
              <a:noFill/>
              <a:miter lim="800000"/>
              <a:headEnd/>
              <a:tailEnd/>
            </a:ln>
          </p:spPr>
        </p:pic>
        <p:pic>
          <p:nvPicPr>
            <p:cNvPr id="126979" name="Picture 3"/>
            <p:cNvPicPr>
              <a:picLocks noChangeAspect="1" noChangeArrowheads="1"/>
            </p:cNvPicPr>
            <p:nvPr/>
          </p:nvPicPr>
          <p:blipFill>
            <a:blip r:embed="rId4" cstate="print"/>
            <a:srcRect/>
            <a:stretch>
              <a:fillRect/>
            </a:stretch>
          </p:blipFill>
          <p:spPr bwMode="auto">
            <a:xfrm>
              <a:off x="990600" y="4648200"/>
              <a:ext cx="6705600" cy="1828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srcRect/>
          <a:stretch>
            <a:fillRect/>
          </a:stretch>
        </p:blipFill>
        <p:spPr bwMode="auto">
          <a:xfrm>
            <a:off x="0" y="0"/>
            <a:ext cx="9105900" cy="6781800"/>
          </a:xfrm>
          <a:prstGeom prst="rect">
            <a:avLst/>
          </a:prstGeom>
          <a:noFill/>
          <a:ln w="9525">
            <a:noFill/>
            <a:miter lim="800000"/>
            <a:headEnd/>
            <a:tailEnd/>
          </a:ln>
        </p:spPr>
      </p:pic>
      <p:sp>
        <p:nvSpPr>
          <p:cNvPr id="2" name="Title 1"/>
          <p:cNvSpPr>
            <a:spLocks noGrp="1"/>
          </p:cNvSpPr>
          <p:nvPr>
            <p:ph type="title"/>
          </p:nvPr>
        </p:nvSpPr>
        <p:spPr>
          <a:xfrm>
            <a:off x="228600" y="228600"/>
            <a:ext cx="8686800" cy="914400"/>
          </a:xfrm>
        </p:spPr>
        <p:txBody>
          <a:bodyPr/>
          <a:lstStyle/>
          <a:p>
            <a:r>
              <a:rPr lang="en-US" dirty="0" smtClean="0">
                <a:solidFill>
                  <a:srgbClr val="FF0000"/>
                </a:solidFill>
              </a:rPr>
              <a:t>Evaluation in Trinidad &amp; Tobago</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srcRect/>
          <a:stretch>
            <a:fillRect/>
          </a:stretch>
        </p:blipFill>
        <p:spPr bwMode="auto">
          <a:xfrm>
            <a:off x="152400" y="76200"/>
            <a:ext cx="8686800" cy="6433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cstate="print"/>
          <a:srcRect/>
          <a:stretch>
            <a:fillRect/>
          </a:stretch>
        </p:blipFill>
        <p:spPr bwMode="auto">
          <a:xfrm>
            <a:off x="152400" y="304800"/>
            <a:ext cx="866991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228600" y="304800"/>
            <a:ext cx="821055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2014 Content</a:t>
            </a:r>
            <a:endParaRPr lang="en-GB" dirty="0"/>
          </a:p>
        </p:txBody>
      </p:sp>
      <p:sp>
        <p:nvSpPr>
          <p:cNvPr id="3" name="Content Placeholder 2"/>
          <p:cNvSpPr>
            <a:spLocks noGrp="1"/>
          </p:cNvSpPr>
          <p:nvPr>
            <p:ph idx="1"/>
          </p:nvPr>
        </p:nvSpPr>
        <p:spPr>
          <a:xfrm>
            <a:off x="228600" y="1143000"/>
            <a:ext cx="8686800" cy="5715000"/>
          </a:xfrm>
        </p:spPr>
        <p:txBody>
          <a:bodyPr/>
          <a:lstStyle/>
          <a:p>
            <a:r>
              <a:rPr lang="en-TT" dirty="0" smtClean="0"/>
              <a:t>PART 1-</a:t>
            </a:r>
            <a:r>
              <a:rPr lang="en-US" dirty="0" smtClean="0"/>
              <a:t>National Evaluation Systems in Education</a:t>
            </a:r>
            <a:endParaRPr lang="en-TT" dirty="0" smtClean="0"/>
          </a:p>
          <a:p>
            <a:pPr lvl="1"/>
            <a:r>
              <a:rPr lang="en-TT" dirty="0" smtClean="0"/>
              <a:t>Judging the Quality of Education Systems</a:t>
            </a:r>
          </a:p>
          <a:p>
            <a:pPr lvl="1"/>
            <a:r>
              <a:rPr lang="en-TT" dirty="0" smtClean="0"/>
              <a:t>Trends in Monitoring Learning within National Education Systems</a:t>
            </a:r>
          </a:p>
          <a:p>
            <a:pPr lvl="1"/>
            <a:r>
              <a:rPr lang="en-TT" dirty="0" smtClean="0"/>
              <a:t>Making Best Use of National &amp; International Assessments of Educational Achievement (Emphasis on PISA 2010-2011 &amp; </a:t>
            </a:r>
            <a:r>
              <a:rPr lang="en-TT" dirty="0" err="1" smtClean="0"/>
              <a:t>PIRLS</a:t>
            </a:r>
            <a:r>
              <a:rPr lang="en-TT" dirty="0" smtClean="0"/>
              <a:t> 2011)</a:t>
            </a:r>
          </a:p>
          <a:p>
            <a:pPr lvl="1"/>
            <a:r>
              <a:rPr lang="en-TT" dirty="0" smtClean="0"/>
              <a:t>Benchmarking using International Assessments (Emphasis-2011, 2012, 2013)</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76200"/>
            <a:ext cx="8610600" cy="1295400"/>
          </a:xfrm>
        </p:spPr>
        <p:txBody>
          <a:bodyPr/>
          <a:lstStyle/>
          <a:p>
            <a:pPr algn="ctr"/>
            <a:r>
              <a:rPr lang="en-US" dirty="0"/>
              <a:t>The what of </a:t>
            </a:r>
            <a:r>
              <a:rPr lang="en-US" dirty="0" smtClean="0"/>
              <a:t>educational evaluation?</a:t>
            </a:r>
            <a:endParaRPr lang="en-US" dirty="0"/>
          </a:p>
        </p:txBody>
      </p:sp>
      <p:sp>
        <p:nvSpPr>
          <p:cNvPr id="32771" name="Rectangle 3"/>
          <p:cNvSpPr>
            <a:spLocks noGrp="1" noChangeArrowheads="1"/>
          </p:cNvSpPr>
          <p:nvPr>
            <p:ph type="body" idx="1"/>
          </p:nvPr>
        </p:nvSpPr>
        <p:spPr>
          <a:xfrm>
            <a:off x="457200" y="1447800"/>
            <a:ext cx="8458200" cy="5181600"/>
          </a:xfrm>
        </p:spPr>
        <p:txBody>
          <a:bodyPr/>
          <a:lstStyle/>
          <a:p>
            <a:pPr>
              <a:lnSpc>
                <a:spcPct val="90000"/>
              </a:lnSpc>
            </a:pPr>
            <a:r>
              <a:rPr lang="en-GB"/>
              <a:t>What is the nature of educational projects and programmes which must be evaluated?</a:t>
            </a:r>
          </a:p>
          <a:p>
            <a:pPr lvl="1">
              <a:lnSpc>
                <a:spcPct val="90000"/>
              </a:lnSpc>
            </a:pPr>
            <a:r>
              <a:rPr lang="en-GB"/>
              <a:t>Educational projects often cover a wide range of areas, from teaching, learning, assessment and the curriculum to practices and policies that facilitate them.  </a:t>
            </a:r>
          </a:p>
          <a:p>
            <a:pPr lvl="1">
              <a:lnSpc>
                <a:spcPct val="90000"/>
              </a:lnSpc>
            </a:pPr>
            <a:r>
              <a:rPr lang="en-GB"/>
              <a:t>Recently funded education programmes may include physical construction, textbook production, and distribution, policy change, and institutional strengthening (Psacharopolous, 1995). </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dirty="0"/>
              <a:t>The what of evaluation</a:t>
            </a:r>
          </a:p>
        </p:txBody>
      </p:sp>
      <p:sp>
        <p:nvSpPr>
          <p:cNvPr id="33795" name="Rectangle 3"/>
          <p:cNvSpPr>
            <a:spLocks noGrp="1" noChangeArrowheads="1"/>
          </p:cNvSpPr>
          <p:nvPr>
            <p:ph type="body" idx="1"/>
          </p:nvPr>
        </p:nvSpPr>
        <p:spPr>
          <a:xfrm>
            <a:off x="457200" y="1143000"/>
            <a:ext cx="8458200" cy="5486400"/>
          </a:xfrm>
        </p:spPr>
        <p:txBody>
          <a:bodyPr/>
          <a:lstStyle/>
          <a:p>
            <a:pPr>
              <a:lnSpc>
                <a:spcPct val="80000"/>
              </a:lnSpc>
            </a:pPr>
            <a:r>
              <a:rPr lang="en-GB" sz="2800" dirty="0"/>
              <a:t>Easton (1997) makes use of systems theory to define the structure of an educational programme.  </a:t>
            </a:r>
            <a:endParaRPr lang="en-GB" sz="2800" dirty="0" smtClean="0"/>
          </a:p>
          <a:p>
            <a:pPr>
              <a:lnSpc>
                <a:spcPct val="80000"/>
              </a:lnSpc>
            </a:pPr>
            <a:r>
              <a:rPr lang="en-GB" sz="2800" dirty="0" smtClean="0"/>
              <a:t>Based </a:t>
            </a:r>
            <a:r>
              <a:rPr lang="en-GB" sz="2800" dirty="0"/>
              <a:t>partly on </a:t>
            </a:r>
            <a:r>
              <a:rPr lang="en-GB" sz="2800" dirty="0" err="1"/>
              <a:t>Stufflebeam’s</a:t>
            </a:r>
            <a:r>
              <a:rPr lang="en-GB" sz="2800" dirty="0"/>
              <a:t> CIPP Model, the assemblage of elements in the framework include:</a:t>
            </a:r>
          </a:p>
          <a:p>
            <a:pPr lvl="1">
              <a:lnSpc>
                <a:spcPct val="80000"/>
              </a:lnSpc>
            </a:pPr>
            <a:r>
              <a:rPr lang="en-GB" sz="2400" dirty="0"/>
              <a:t>CONTEXT —	The Environment</a:t>
            </a:r>
          </a:p>
          <a:p>
            <a:pPr lvl="1">
              <a:lnSpc>
                <a:spcPct val="80000"/>
              </a:lnSpc>
            </a:pPr>
            <a:r>
              <a:rPr lang="en-GB" sz="2400" dirty="0"/>
              <a:t>INPUTS —	Resources, including time.</a:t>
            </a:r>
          </a:p>
          <a:p>
            <a:pPr lvl="1">
              <a:lnSpc>
                <a:spcPct val="80000"/>
              </a:lnSpc>
            </a:pPr>
            <a:r>
              <a:rPr lang="en-GB" sz="2400" dirty="0"/>
              <a:t>PROCESS—	Intervention methods or actual </a:t>
            </a:r>
            <a:r>
              <a:rPr lang="en-GB" sz="2400" dirty="0" smtClean="0"/>
              <a:t>				programmes </a:t>
            </a:r>
            <a:r>
              <a:rPr lang="en-GB" sz="2400" dirty="0"/>
              <a:t>undertaken with the </a:t>
            </a:r>
            <a:r>
              <a:rPr lang="en-GB" sz="2400" dirty="0" smtClean="0"/>
              <a:t>				resources </a:t>
            </a:r>
            <a:r>
              <a:rPr lang="en-GB" sz="2400" dirty="0"/>
              <a:t>producing durable </a:t>
            </a:r>
            <a:r>
              <a:rPr lang="en-GB" sz="2400" dirty="0" smtClean="0"/>
              <a:t>					change</a:t>
            </a:r>
            <a:endParaRPr lang="en-GB" sz="2400" dirty="0"/>
          </a:p>
          <a:p>
            <a:pPr lvl="1">
              <a:lnSpc>
                <a:spcPct val="80000"/>
              </a:lnSpc>
            </a:pPr>
            <a:r>
              <a:rPr lang="en-GB" sz="2400" dirty="0"/>
              <a:t>OUTPUTS--	Immediate results produced by the </a:t>
            </a:r>
            <a:r>
              <a:rPr lang="en-GB" sz="2400" dirty="0" smtClean="0"/>
              <a:t>				activity</a:t>
            </a:r>
            <a:endParaRPr lang="en-GB" sz="2400" dirty="0"/>
          </a:p>
          <a:p>
            <a:pPr lvl="1">
              <a:lnSpc>
                <a:spcPct val="80000"/>
              </a:lnSpc>
            </a:pPr>
            <a:r>
              <a:rPr lang="en-GB" sz="2400" dirty="0" smtClean="0"/>
              <a:t>OUTCOMES-</a:t>
            </a:r>
            <a:r>
              <a:rPr lang="en-GB" sz="2400" dirty="0"/>
              <a:t>	Longer term impacts on participants </a:t>
            </a:r>
            <a:r>
              <a:rPr lang="en-GB" sz="2400" dirty="0" smtClean="0"/>
              <a:t>				&amp; </a:t>
            </a:r>
            <a:r>
              <a:rPr lang="en-GB" sz="2400" dirty="0"/>
              <a:t>the environment</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The what?</a:t>
            </a:r>
          </a:p>
        </p:txBody>
      </p:sp>
      <p:pic>
        <p:nvPicPr>
          <p:cNvPr id="34820" name="Picture 4"/>
          <p:cNvPicPr>
            <a:picLocks noChangeAspect="1" noChangeArrowheads="1"/>
          </p:cNvPicPr>
          <p:nvPr/>
        </p:nvPicPr>
        <p:blipFill>
          <a:blip r:embed="rId3" cstate="print"/>
          <a:srcRect/>
          <a:stretch>
            <a:fillRect/>
          </a:stretch>
        </p:blipFill>
        <p:spPr bwMode="auto">
          <a:xfrm>
            <a:off x="533400" y="1219200"/>
            <a:ext cx="8229600" cy="5262563"/>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a:t>Activity on the what</a:t>
            </a:r>
          </a:p>
        </p:txBody>
      </p:sp>
      <p:sp>
        <p:nvSpPr>
          <p:cNvPr id="48131" name="Rectangle 3"/>
          <p:cNvSpPr>
            <a:spLocks noGrp="1" noChangeArrowheads="1"/>
          </p:cNvSpPr>
          <p:nvPr>
            <p:ph type="body" idx="1"/>
          </p:nvPr>
        </p:nvSpPr>
        <p:spPr/>
        <p:txBody>
          <a:bodyPr/>
          <a:lstStyle/>
          <a:p>
            <a:r>
              <a:rPr lang="en-US"/>
              <a:t>Identify some programmes at school and at system level that can be evaluated?</a:t>
            </a:r>
          </a:p>
          <a:p>
            <a:r>
              <a:rPr lang="en-US"/>
              <a:t>Identify aspects of systems performance that should also be evaluated?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458200" cy="1219200"/>
          </a:xfrm>
        </p:spPr>
        <p:txBody>
          <a:bodyPr/>
          <a:lstStyle/>
          <a:p>
            <a:pPr algn="ctr"/>
            <a:r>
              <a:rPr lang="en-US" sz="4000" dirty="0"/>
              <a:t>The Practice: </a:t>
            </a:r>
            <a:r>
              <a:rPr lang="en-US" sz="4000" dirty="0" smtClean="0"/>
              <a:t/>
            </a:r>
            <a:br>
              <a:rPr lang="en-US" sz="4000" dirty="0" smtClean="0"/>
            </a:br>
            <a:r>
              <a:rPr lang="en-US" sz="4000" dirty="0" smtClean="0"/>
              <a:t>Conducting </a:t>
            </a:r>
            <a:r>
              <a:rPr lang="en-US" sz="4000" dirty="0"/>
              <a:t>an Evaluation</a:t>
            </a:r>
          </a:p>
        </p:txBody>
      </p:sp>
      <p:graphicFrame>
        <p:nvGraphicFramePr>
          <p:cNvPr id="36867" name="Object 3"/>
          <p:cNvGraphicFramePr>
            <a:graphicFrameLocks noGrp="1" noChangeAspect="1"/>
          </p:cNvGraphicFramePr>
          <p:nvPr>
            <p:ph idx="1"/>
          </p:nvPr>
        </p:nvGraphicFramePr>
        <p:xfrm>
          <a:off x="457200" y="1355725"/>
          <a:ext cx="8534400" cy="5218113"/>
        </p:xfrm>
        <a:graphic>
          <a:graphicData uri="http://schemas.openxmlformats.org/presentationml/2006/ole">
            <mc:AlternateContent xmlns:mc="http://schemas.openxmlformats.org/markup-compatibility/2006">
              <mc:Choice xmlns:v="urn:schemas-microsoft-com:vml" Requires="v">
                <p:oleObj spid="_x0000_s36897" name="Document" r:id="rId5" imgW="6472322" imgH="3113778" progId="Word.Document.8">
                  <p:embed/>
                </p:oleObj>
              </mc:Choice>
              <mc:Fallback>
                <p:oleObj name="Document" r:id="rId5" imgW="6472322" imgH="3113778"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55725"/>
                        <a:ext cx="8534400" cy="5218113"/>
                      </a:xfrm>
                      <a:prstGeom prst="rect">
                        <a:avLst/>
                      </a:prstGeom>
                      <a:solidFill>
                        <a:schemeClr val="accent1"/>
                      </a:solidFill>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458200" cy="1295400"/>
          </a:xfrm>
        </p:spPr>
        <p:txBody>
          <a:bodyPr/>
          <a:lstStyle/>
          <a:p>
            <a:pPr algn="ctr"/>
            <a:r>
              <a:rPr lang="en-US" sz="4000" dirty="0"/>
              <a:t>The Practice: </a:t>
            </a:r>
            <a:r>
              <a:rPr lang="en-US" sz="4000" dirty="0" smtClean="0"/>
              <a:t/>
            </a:r>
            <a:br>
              <a:rPr lang="en-US" sz="4000" dirty="0" smtClean="0"/>
            </a:br>
            <a:r>
              <a:rPr lang="en-US" sz="4000" dirty="0" smtClean="0"/>
              <a:t>Conducting </a:t>
            </a:r>
            <a:r>
              <a:rPr lang="en-US" sz="4000" dirty="0"/>
              <a:t>an Evaluation</a:t>
            </a:r>
          </a:p>
        </p:txBody>
      </p:sp>
      <p:pic>
        <p:nvPicPr>
          <p:cNvPr id="38916" name="Picture 4"/>
          <p:cNvPicPr>
            <a:picLocks noChangeAspect="1" noChangeArrowheads="1"/>
          </p:cNvPicPr>
          <p:nvPr/>
        </p:nvPicPr>
        <p:blipFill>
          <a:blip r:embed="rId3" cstate="print"/>
          <a:srcRect/>
          <a:stretch>
            <a:fillRect/>
          </a:stretch>
        </p:blipFill>
        <p:spPr bwMode="auto">
          <a:xfrm>
            <a:off x="228600" y="1893888"/>
            <a:ext cx="8534400" cy="4735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8686800" cy="1371600"/>
          </a:xfrm>
        </p:spPr>
        <p:txBody>
          <a:bodyPr/>
          <a:lstStyle/>
          <a:p>
            <a:pPr algn="ctr"/>
            <a:r>
              <a:rPr lang="en-US" sz="4000" dirty="0"/>
              <a:t>The </a:t>
            </a:r>
            <a:r>
              <a:rPr lang="en-US" sz="4000" dirty="0" smtClean="0"/>
              <a:t>Practice (Quantitative): </a:t>
            </a:r>
            <a:br>
              <a:rPr lang="en-US" sz="4000" dirty="0" smtClean="0"/>
            </a:br>
            <a:r>
              <a:rPr lang="en-US" sz="3200" dirty="0" smtClean="0"/>
              <a:t>Using Criteria &amp; Standards</a:t>
            </a:r>
            <a:endParaRPr lang="en-US" sz="3200" dirty="0"/>
          </a:p>
        </p:txBody>
      </p:sp>
      <p:sp>
        <p:nvSpPr>
          <p:cNvPr id="39939" name="Rectangle 3"/>
          <p:cNvSpPr>
            <a:spLocks noGrp="1" noChangeArrowheads="1"/>
          </p:cNvSpPr>
          <p:nvPr>
            <p:ph type="body" idx="1"/>
          </p:nvPr>
        </p:nvSpPr>
        <p:spPr>
          <a:xfrm>
            <a:off x="457200" y="1981200"/>
            <a:ext cx="8458200" cy="4648200"/>
          </a:xfrm>
        </p:spPr>
        <p:txBody>
          <a:bodyPr/>
          <a:lstStyle/>
          <a:p>
            <a:r>
              <a:rPr lang="en-GB" sz="2800" i="1" dirty="0"/>
              <a:t>The evaluation question provides direction and foundation for the evaluation</a:t>
            </a:r>
          </a:p>
          <a:p>
            <a:r>
              <a:rPr lang="en-GB" sz="2800" i="1" dirty="0"/>
              <a:t>Criteria are used to delineate characteristics of successful programmes.  </a:t>
            </a:r>
          </a:p>
          <a:p>
            <a:r>
              <a:rPr lang="en-GB" sz="2800" i="1" dirty="0"/>
              <a:t>Each criterion may have multiple indicators.</a:t>
            </a:r>
          </a:p>
          <a:p>
            <a:r>
              <a:rPr lang="en-GB" sz="2800" i="1" dirty="0"/>
              <a:t>Standards (targets) are used to designate the level of performance expected on each criteria in determining success</a:t>
            </a:r>
            <a:endParaRPr lang="en-US" sz="2800" i="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cstate="print"/>
          <a:srcRect/>
          <a:stretch>
            <a:fillRect/>
          </a:stretch>
        </p:blipFill>
        <p:spPr bwMode="auto">
          <a:xfrm>
            <a:off x="304800" y="230188"/>
            <a:ext cx="8534400" cy="6018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a:stretch>
            <a:fillRect/>
          </a:stretch>
        </p:blipFill>
        <p:spPr bwMode="auto">
          <a:xfrm>
            <a:off x="152400" y="1033463"/>
            <a:ext cx="8991600" cy="3516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dirty="0"/>
              <a:t>Evaluation Types?</a:t>
            </a:r>
          </a:p>
        </p:txBody>
      </p:sp>
      <p:sp>
        <p:nvSpPr>
          <p:cNvPr id="43011" name="Rectangle 3"/>
          <p:cNvSpPr>
            <a:spLocks noGrp="1" noChangeArrowheads="1"/>
          </p:cNvSpPr>
          <p:nvPr>
            <p:ph type="body" idx="1"/>
          </p:nvPr>
        </p:nvSpPr>
        <p:spPr>
          <a:xfrm>
            <a:off x="304800" y="1219200"/>
            <a:ext cx="8610600" cy="5334000"/>
          </a:xfrm>
        </p:spPr>
        <p:txBody>
          <a:bodyPr/>
          <a:lstStyle/>
          <a:p>
            <a:r>
              <a:rPr lang="en-GB" sz="2800" u="sng" dirty="0"/>
              <a:t>A process evaluation</a:t>
            </a:r>
            <a:r>
              <a:rPr lang="en-GB" sz="2800" dirty="0"/>
              <a:t> is designed to determine whether a programme has been implemented correctly and according to its guidelines. </a:t>
            </a:r>
            <a:endParaRPr lang="en-GB" sz="2800" dirty="0" smtClean="0"/>
          </a:p>
          <a:p>
            <a:r>
              <a:rPr lang="en-GB" sz="2800" dirty="0" smtClean="0"/>
              <a:t>Thus </a:t>
            </a:r>
            <a:r>
              <a:rPr lang="en-GB" sz="2800" dirty="0"/>
              <a:t>operational and implementation problems are </a:t>
            </a:r>
            <a:r>
              <a:rPr lang="en-GB" sz="2800" dirty="0" smtClean="0"/>
              <a:t>identified (Implementation evaluation may be viewed as a separate activity).  </a:t>
            </a:r>
            <a:r>
              <a:rPr lang="en-GB" sz="2800" dirty="0"/>
              <a:t>Relevant questions are: </a:t>
            </a:r>
          </a:p>
          <a:p>
            <a:pPr lvl="1"/>
            <a:r>
              <a:rPr lang="en-GB" sz="2400" i="1" dirty="0"/>
              <a:t>Is the intended target group being reached?  Are there problems with material and human resources?  Is the staff motivated to complete the activity?</a:t>
            </a:r>
            <a:r>
              <a:rPr lang="en-GB" sz="2400" dirty="0"/>
              <a:t> (This is essentially equivalent to monitoring and also called formative evaluation.  (Also called Input evaluation in </a:t>
            </a:r>
            <a:r>
              <a:rPr lang="en-GB" sz="2400" dirty="0" err="1" smtClean="0"/>
              <a:t>Stufflebeam’s</a:t>
            </a:r>
            <a:r>
              <a:rPr lang="en-GB" sz="2400" dirty="0" smtClean="0"/>
              <a:t> </a:t>
            </a:r>
            <a:r>
              <a:rPr lang="en-GB" sz="2400" dirty="0"/>
              <a:t>1971 framework)</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914400"/>
          </a:xfrm>
        </p:spPr>
        <p:txBody>
          <a:bodyPr/>
          <a:lstStyle/>
          <a:p>
            <a:r>
              <a:rPr lang="en-TT" dirty="0" smtClean="0"/>
              <a:t>2014 Content</a:t>
            </a:r>
            <a:endParaRPr lang="en-GB" dirty="0"/>
          </a:p>
        </p:txBody>
      </p:sp>
      <p:sp>
        <p:nvSpPr>
          <p:cNvPr id="3" name="Content Placeholder 2"/>
          <p:cNvSpPr>
            <a:spLocks noGrp="1"/>
          </p:cNvSpPr>
          <p:nvPr>
            <p:ph idx="1"/>
          </p:nvPr>
        </p:nvSpPr>
        <p:spPr>
          <a:xfrm>
            <a:off x="152400" y="838200"/>
            <a:ext cx="8839200" cy="6019800"/>
          </a:xfrm>
        </p:spPr>
        <p:txBody>
          <a:bodyPr/>
          <a:lstStyle/>
          <a:p>
            <a:r>
              <a:rPr lang="en-TT" dirty="0" smtClean="0"/>
              <a:t>PART 2-</a:t>
            </a:r>
            <a:r>
              <a:rPr lang="en-US" dirty="0" smtClean="0"/>
              <a:t>Programme Evaluation-Essentials</a:t>
            </a:r>
            <a:endParaRPr lang="en-TT" dirty="0" smtClean="0"/>
          </a:p>
          <a:p>
            <a:pPr lvl="1"/>
            <a:r>
              <a:rPr lang="en-TT" dirty="0" smtClean="0"/>
              <a:t>Logic Modelling (Emphasis 2009-2013)</a:t>
            </a:r>
          </a:p>
          <a:p>
            <a:pPr lvl="1"/>
            <a:r>
              <a:rPr lang="en-TT" dirty="0" smtClean="0"/>
              <a:t>Discrete Steps in Evaluating Education Programmes in Schools &amp; Systems </a:t>
            </a:r>
          </a:p>
          <a:p>
            <a:pPr lvl="1"/>
            <a:r>
              <a:rPr lang="en-TT" dirty="0" smtClean="0"/>
              <a:t>The Role of Evaluation in the Effective Management of Programmes</a:t>
            </a:r>
          </a:p>
          <a:p>
            <a:pPr marL="457200" lvl="1" indent="0">
              <a:buNone/>
            </a:pPr>
            <a:r>
              <a:rPr lang="en-TT" dirty="0"/>
              <a:t>	</a:t>
            </a:r>
            <a:r>
              <a:rPr lang="en-TT" dirty="0" smtClean="0"/>
              <a:t>(New Working Example 2011-13-An 	Evaluation Design for Judging the Value of 	Nutrition Programmes in High Poverty 	Schools)</a:t>
            </a:r>
          </a:p>
          <a:p>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Evaluation Types</a:t>
            </a:r>
          </a:p>
        </p:txBody>
      </p:sp>
      <p:sp>
        <p:nvSpPr>
          <p:cNvPr id="44035" name="Rectangle 3"/>
          <p:cNvSpPr>
            <a:spLocks noGrp="1" noChangeArrowheads="1"/>
          </p:cNvSpPr>
          <p:nvPr>
            <p:ph type="body" idx="1"/>
          </p:nvPr>
        </p:nvSpPr>
        <p:spPr>
          <a:xfrm>
            <a:off x="457200" y="1447800"/>
            <a:ext cx="8458200" cy="5257800"/>
          </a:xfrm>
        </p:spPr>
        <p:txBody>
          <a:bodyPr/>
          <a:lstStyle/>
          <a:p>
            <a:r>
              <a:rPr lang="en-GB" sz="2800" u="sng" dirty="0" smtClean="0"/>
              <a:t>An outcome/ </a:t>
            </a:r>
            <a:r>
              <a:rPr lang="en-GB" sz="2800" u="sng" dirty="0"/>
              <a:t>impact evaluation</a:t>
            </a:r>
            <a:r>
              <a:rPr lang="en-GB" sz="2800" dirty="0"/>
              <a:t> assesses the impact of a programme or intervention on its intended target group and objectives.  </a:t>
            </a:r>
          </a:p>
          <a:p>
            <a:pPr lvl="1"/>
            <a:r>
              <a:rPr lang="en-GB" sz="2400" i="1" dirty="0"/>
              <a:t>To what extent is the programme producing the desired change?  What are the operational objectives?</a:t>
            </a:r>
            <a:r>
              <a:rPr lang="en-GB" sz="2400" dirty="0"/>
              <a:t> (Also called summative or impact evaluation)</a:t>
            </a:r>
            <a:endParaRPr lang="en-GB" sz="2400" u="sng" dirty="0"/>
          </a:p>
          <a:p>
            <a:r>
              <a:rPr lang="en-GB" sz="2800" u="sng" dirty="0"/>
              <a:t>A holistic evaluation</a:t>
            </a:r>
            <a:r>
              <a:rPr lang="en-GB" sz="2800" dirty="0"/>
              <a:t> includes both process and impact evaluations.  </a:t>
            </a:r>
            <a:r>
              <a:rPr lang="en-GB" sz="2800" i="1" dirty="0"/>
              <a:t>Has the approved criteria and objectives been changed?</a:t>
            </a:r>
            <a:endParaRPr lang="en-US" sz="2800" i="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Evaluation Types</a:t>
            </a:r>
          </a:p>
        </p:txBody>
      </p:sp>
      <p:sp>
        <p:nvSpPr>
          <p:cNvPr id="45059" name="Rectangle 3"/>
          <p:cNvSpPr>
            <a:spLocks noGrp="1" noChangeArrowheads="1"/>
          </p:cNvSpPr>
          <p:nvPr>
            <p:ph type="body" idx="1"/>
          </p:nvPr>
        </p:nvSpPr>
        <p:spPr/>
        <p:txBody>
          <a:bodyPr/>
          <a:lstStyle/>
          <a:p>
            <a:r>
              <a:rPr lang="en-GB" sz="2800" u="sng" dirty="0"/>
              <a:t>A comprehensive evaluation</a:t>
            </a:r>
            <a:r>
              <a:rPr lang="en-GB" sz="2800" dirty="0"/>
              <a:t> </a:t>
            </a:r>
            <a:r>
              <a:rPr lang="en-GB" sz="2800" dirty="0" smtClean="0"/>
              <a:t>will include monitoring activities, cost-benefit </a:t>
            </a:r>
            <a:r>
              <a:rPr lang="en-GB" sz="2800" dirty="0"/>
              <a:t>evaluation, and </a:t>
            </a:r>
            <a:r>
              <a:rPr lang="en-GB" sz="2800" dirty="0" smtClean="0"/>
              <a:t>outcome and impact </a:t>
            </a:r>
            <a:r>
              <a:rPr lang="en-GB" sz="2800" dirty="0"/>
              <a:t>evaluation.  </a:t>
            </a:r>
          </a:p>
          <a:p>
            <a:pPr lvl="1"/>
            <a:r>
              <a:rPr lang="en-GB" sz="2400" i="1" dirty="0"/>
              <a:t>Is the programme implemented as planned?  What problems have arisen?  How is the programme operating?  What is the cost-benefits of the current use of resources, especially as regards to alternatives programmes? How did the programme affect the beneficiaries?  Were improvements a direct result of the project?</a:t>
            </a:r>
            <a:endParaRPr lang="en-GB" sz="2400" u="sng"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914400"/>
          </a:xfrm>
        </p:spPr>
        <p:txBody>
          <a:bodyPr/>
          <a:lstStyle/>
          <a:p>
            <a:r>
              <a:rPr lang="en-TT" dirty="0" smtClean="0"/>
              <a:t>Evaluation Types</a:t>
            </a:r>
            <a:endParaRPr lang="en-GB" dirty="0"/>
          </a:p>
        </p:txBody>
      </p:sp>
      <p:sp>
        <p:nvSpPr>
          <p:cNvPr id="3" name="Content Placeholder 2"/>
          <p:cNvSpPr>
            <a:spLocks noGrp="1"/>
          </p:cNvSpPr>
          <p:nvPr>
            <p:ph idx="1"/>
          </p:nvPr>
        </p:nvSpPr>
        <p:spPr>
          <a:xfrm>
            <a:off x="457200" y="1219200"/>
            <a:ext cx="8458200" cy="5486400"/>
          </a:xfrm>
        </p:spPr>
        <p:txBody>
          <a:bodyPr/>
          <a:lstStyle/>
          <a:p>
            <a:r>
              <a:rPr lang="en-TT" sz="3000" i="1" dirty="0" err="1" smtClean="0"/>
              <a:t>Evaluability</a:t>
            </a:r>
            <a:r>
              <a:rPr lang="en-TT" sz="3000" i="1" dirty="0" smtClean="0"/>
              <a:t> Assessment explores the objectives, expectations, and information needs of program managers and policy makers; explores program reality; assesses the likelihood that program activities will achieve measurable progress toward program objectives; and assesses the extent to which evaluation information is likely to be used by program management.</a:t>
            </a:r>
            <a:r>
              <a:rPr lang="en-TT" i="1" dirty="0" smtClean="0"/>
              <a:t> </a:t>
            </a:r>
          </a:p>
          <a:p>
            <a:pPr lvl="1"/>
            <a:r>
              <a:rPr lang="en-TT" sz="1800" dirty="0" err="1" smtClean="0"/>
              <a:t>Wholey</a:t>
            </a:r>
            <a:r>
              <a:rPr lang="en-TT" sz="1800" dirty="0" smtClean="0"/>
              <a:t>, J. S. (1979).  </a:t>
            </a:r>
            <a:r>
              <a:rPr lang="en-TT" sz="1800" i="1" dirty="0" smtClean="0"/>
              <a:t>Evaluation:  Promise and performance</a:t>
            </a:r>
            <a:r>
              <a:rPr lang="en-TT" sz="1800" dirty="0" smtClean="0"/>
              <a:t>.  Washington, DC: The Urban Institute:  Author.</a:t>
            </a:r>
            <a:endParaRPr lang="en-GB" sz="1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Evaluation Types</a:t>
            </a:r>
          </a:p>
        </p:txBody>
      </p:sp>
      <p:sp>
        <p:nvSpPr>
          <p:cNvPr id="46083" name="Rectangle 3"/>
          <p:cNvSpPr>
            <a:spLocks noGrp="1" noChangeArrowheads="1"/>
          </p:cNvSpPr>
          <p:nvPr>
            <p:ph type="body" idx="1"/>
          </p:nvPr>
        </p:nvSpPr>
        <p:spPr>
          <a:xfrm>
            <a:off x="457200" y="1066800"/>
            <a:ext cx="8458200" cy="5486400"/>
          </a:xfrm>
        </p:spPr>
        <p:txBody>
          <a:bodyPr/>
          <a:lstStyle/>
          <a:p>
            <a:r>
              <a:rPr lang="en-GB" dirty="0" smtClean="0"/>
              <a:t>Ex Ante Evaluation</a:t>
            </a:r>
          </a:p>
          <a:p>
            <a:pPr lvl="1"/>
            <a:r>
              <a:rPr lang="en-GB" dirty="0" smtClean="0"/>
              <a:t>to </a:t>
            </a:r>
            <a:r>
              <a:rPr lang="en-GB" dirty="0"/>
              <a:t>identify the current conditions, issues, opportunities, and constraints in the environment, serving as a background for more specific project design activities to follow</a:t>
            </a:r>
            <a:r>
              <a:rPr lang="en-GB" dirty="0" smtClean="0"/>
              <a:t>.</a:t>
            </a:r>
          </a:p>
          <a:p>
            <a:pPr lvl="1"/>
            <a:r>
              <a:rPr lang="en-US" dirty="0"/>
              <a:t>ex ante evaluation </a:t>
            </a:r>
            <a:r>
              <a:rPr lang="en-US" dirty="0" smtClean="0"/>
              <a:t>makes </a:t>
            </a:r>
            <a:r>
              <a:rPr lang="en-US" dirty="0"/>
              <a:t>it possible to optimally </a:t>
            </a:r>
            <a:r>
              <a:rPr lang="en-US" dirty="0" smtClean="0"/>
              <a:t>design a </a:t>
            </a:r>
            <a:r>
              <a:rPr lang="en-US" dirty="0"/>
              <a:t>program that achieves some desired impacts at a minimum cost or maximizes impacts for </a:t>
            </a:r>
            <a:r>
              <a:rPr lang="en-US" dirty="0" smtClean="0"/>
              <a:t>a given </a:t>
            </a:r>
            <a:r>
              <a:rPr lang="en-US" dirty="0"/>
              <a:t>cost</a:t>
            </a:r>
            <a:r>
              <a:rPr lang="en-GB" dirty="0"/>
              <a:t> </a:t>
            </a:r>
          </a:p>
          <a:p>
            <a:pPr marL="914400" lvl="2" indent="0">
              <a:buNone/>
            </a:pPr>
            <a:r>
              <a:rPr lang="en-GB" dirty="0" smtClean="0"/>
              <a:t>(</a:t>
            </a:r>
            <a:r>
              <a:rPr lang="en-GB" dirty="0"/>
              <a:t>Also called Needs assessment/needs analysis).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3" cstate="print"/>
          <a:srcRect/>
          <a:stretch>
            <a:fillRect/>
          </a:stretch>
        </p:blipFill>
        <p:spPr bwMode="auto">
          <a:xfrm>
            <a:off x="152400" y="533400"/>
            <a:ext cx="8839200" cy="5867400"/>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chemeClr val="accent1"/>
          </a:solid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8" name="Picture 8"/>
          <p:cNvPicPr>
            <a:picLocks noChangeAspect="1" noChangeArrowheads="1"/>
          </p:cNvPicPr>
          <p:nvPr/>
        </p:nvPicPr>
        <p:blipFill>
          <a:blip r:embed="rId3" cstate="print"/>
          <a:srcRect/>
          <a:stretch>
            <a:fillRect/>
          </a:stretch>
        </p:blipFill>
        <p:spPr bwMode="auto">
          <a:xfrm>
            <a:off x="228600" y="381000"/>
            <a:ext cx="8610600" cy="6248400"/>
          </a:xfrm>
          <a:prstGeom prst="rect">
            <a:avLst/>
          </a:prstGeom>
          <a:solidFill>
            <a:schemeClr val="accent1"/>
          </a:solid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a:t>Homework: Is it an evaluation?</a:t>
            </a:r>
          </a:p>
        </p:txBody>
      </p:sp>
      <p:sp>
        <p:nvSpPr>
          <p:cNvPr id="49155" name="Rectangle 3"/>
          <p:cNvSpPr>
            <a:spLocks noGrp="1" noChangeArrowheads="1"/>
          </p:cNvSpPr>
          <p:nvPr>
            <p:ph type="body" idx="1"/>
          </p:nvPr>
        </p:nvSpPr>
        <p:spPr>
          <a:xfrm>
            <a:off x="304800" y="1295400"/>
            <a:ext cx="8610600" cy="5334000"/>
          </a:xfrm>
        </p:spPr>
        <p:txBody>
          <a:bodyPr/>
          <a:lstStyle/>
          <a:p>
            <a:pPr>
              <a:lnSpc>
                <a:spcPct val="90000"/>
              </a:lnSpc>
            </a:pPr>
            <a:r>
              <a:rPr lang="en-US" dirty="0"/>
              <a:t>Find a journal article or internet document that presents an evaluation report for any system indicator such as literacy or numeracy or educational </a:t>
            </a:r>
            <a:r>
              <a:rPr lang="en-US" dirty="0" err="1"/>
              <a:t>programme</a:t>
            </a:r>
            <a:r>
              <a:rPr lang="en-US" dirty="0"/>
              <a:t> at the school or system level (Such as a violence reduction </a:t>
            </a:r>
            <a:r>
              <a:rPr lang="en-US" dirty="0" err="1"/>
              <a:t>programme</a:t>
            </a:r>
            <a:r>
              <a:rPr lang="en-US" dirty="0"/>
              <a:t>/HIV/AIDS awareness </a:t>
            </a:r>
            <a:r>
              <a:rPr lang="en-US" dirty="0" err="1" smtClean="0"/>
              <a:t>programme</a:t>
            </a:r>
            <a:r>
              <a:rPr lang="en-US" dirty="0"/>
              <a:t>).</a:t>
            </a:r>
          </a:p>
          <a:p>
            <a:pPr>
              <a:lnSpc>
                <a:spcPct val="90000"/>
              </a:lnSpc>
            </a:pPr>
            <a:r>
              <a:rPr lang="en-US" dirty="0"/>
              <a:t>Summarize that article (one page)</a:t>
            </a:r>
          </a:p>
          <a:p>
            <a:pPr>
              <a:lnSpc>
                <a:spcPct val="90000"/>
              </a:lnSpc>
            </a:pPr>
            <a:r>
              <a:rPr lang="en-US" dirty="0"/>
              <a:t>Say why you think it is an evaluation (one page)</a:t>
            </a:r>
          </a:p>
          <a:p>
            <a:pPr>
              <a:lnSpc>
                <a:spcPct val="90000"/>
              </a:lnSpc>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914400"/>
          </a:xfrm>
        </p:spPr>
        <p:txBody>
          <a:bodyPr/>
          <a:lstStyle/>
          <a:p>
            <a:r>
              <a:rPr lang="en-TT" dirty="0" smtClean="0"/>
              <a:t>2014 Content</a:t>
            </a:r>
            <a:endParaRPr lang="en-GB" dirty="0"/>
          </a:p>
        </p:txBody>
      </p:sp>
      <p:sp>
        <p:nvSpPr>
          <p:cNvPr id="3" name="Content Placeholder 2"/>
          <p:cNvSpPr>
            <a:spLocks noGrp="1"/>
          </p:cNvSpPr>
          <p:nvPr>
            <p:ph idx="1"/>
          </p:nvPr>
        </p:nvSpPr>
        <p:spPr>
          <a:xfrm>
            <a:off x="152400" y="838200"/>
            <a:ext cx="8839200" cy="6019800"/>
          </a:xfrm>
        </p:spPr>
        <p:txBody>
          <a:bodyPr/>
          <a:lstStyle/>
          <a:p>
            <a:r>
              <a:rPr lang="en-TT" dirty="0" smtClean="0"/>
              <a:t>PART 3-</a:t>
            </a:r>
            <a:r>
              <a:rPr lang="en-US" dirty="0" smtClean="0"/>
              <a:t>Evaluation Models &amp; Designs</a:t>
            </a:r>
            <a:endParaRPr lang="en-TT" dirty="0" smtClean="0"/>
          </a:p>
          <a:p>
            <a:pPr lvl="1"/>
            <a:r>
              <a:rPr lang="en-TT" dirty="0" smtClean="0"/>
              <a:t>Evaluation Philosophy, Approaches &amp; Strategies</a:t>
            </a:r>
          </a:p>
          <a:p>
            <a:pPr lvl="1"/>
            <a:r>
              <a:rPr lang="en-TT" dirty="0" smtClean="0"/>
              <a:t>Evaluation Model Defined</a:t>
            </a:r>
          </a:p>
          <a:p>
            <a:pPr lvl="1"/>
            <a:r>
              <a:rPr lang="en-TT" dirty="0" smtClean="0"/>
              <a:t>Selecting Appropriate Designs</a:t>
            </a:r>
          </a:p>
          <a:p>
            <a:pPr marL="457200" lvl="1" indent="0">
              <a:buNone/>
            </a:pPr>
            <a:r>
              <a:rPr lang="en-TT" dirty="0"/>
              <a:t>	</a:t>
            </a:r>
            <a:r>
              <a:rPr lang="en-TT" sz="2400" dirty="0" smtClean="0"/>
              <a:t>(2012 Emphases-Theory Driven Design by Chen 	and 	Donaldson/ Stakeholder Approaches/ 	Utilization Focused &amp; Developmental Evaluation )</a:t>
            </a:r>
          </a:p>
          <a:p>
            <a:pPr marL="457200" lvl="1" indent="0">
              <a:buNone/>
            </a:pPr>
            <a:r>
              <a:rPr lang="en-TT" sz="2400" dirty="0"/>
              <a:t>	</a:t>
            </a:r>
            <a:r>
              <a:rPr lang="en-TT" sz="2400" dirty="0" smtClean="0"/>
              <a:t>Quantitative Approaches (Emphasis 	2011/2012-	RCTs, Quasi-Experimental and Experimental 	Designs), Qualitative, &amp; Mixed 	Methods Designs)</a:t>
            </a:r>
          </a:p>
          <a:p>
            <a:pPr marL="0" lvl="1" indent="0">
              <a:buNone/>
            </a:pPr>
            <a:r>
              <a:rPr lang="en-TT" dirty="0"/>
              <a:t> </a:t>
            </a:r>
            <a:r>
              <a:rPr lang="en-TT" dirty="0" smtClean="0"/>
              <a:t>  - Evaluation </a:t>
            </a:r>
            <a:r>
              <a:rPr lang="en-TT" dirty="0"/>
              <a:t>Theory &amp; Theorists </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riting on the wall design template">
  <a:themeElements>
    <a:clrScheme name="Writing on the wall design template 12">
      <a:dk1>
        <a:srgbClr val="FED39A"/>
      </a:dk1>
      <a:lt1>
        <a:srgbClr val="FFFFFF"/>
      </a:lt1>
      <a:dk2>
        <a:srgbClr val="B6B6B6"/>
      </a:dk2>
      <a:lt2>
        <a:srgbClr val="969696"/>
      </a:lt2>
      <a:accent1>
        <a:srgbClr val="FBDF53"/>
      </a:accent1>
      <a:accent2>
        <a:srgbClr val="FF9966"/>
      </a:accent2>
      <a:accent3>
        <a:srgbClr val="FFFFFF"/>
      </a:accent3>
      <a:accent4>
        <a:srgbClr val="D9B483"/>
      </a:accent4>
      <a:accent5>
        <a:srgbClr val="FDECB3"/>
      </a:accent5>
      <a:accent6>
        <a:srgbClr val="E78A5C"/>
      </a:accent6>
      <a:hlink>
        <a:srgbClr val="CC3300"/>
      </a:hlink>
      <a:folHlink>
        <a:srgbClr val="996600"/>
      </a:folHlink>
    </a:clrScheme>
    <a:fontScheme name="Writing on the wall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Writing on the wal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 on the wall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 on the wall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 on the wall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 on the wall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 on the wall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 on the wall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 on the wall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 on the wall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 on the wall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 on the wall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riting on the wall design template 12">
        <a:dk1>
          <a:srgbClr val="FED39A"/>
        </a:dk1>
        <a:lt1>
          <a:srgbClr val="FFFFFF"/>
        </a:lt1>
        <a:dk2>
          <a:srgbClr val="B6B6B6"/>
        </a:dk2>
        <a:lt2>
          <a:srgbClr val="969696"/>
        </a:lt2>
        <a:accent1>
          <a:srgbClr val="FBDF53"/>
        </a:accent1>
        <a:accent2>
          <a:srgbClr val="FF9966"/>
        </a:accent2>
        <a:accent3>
          <a:srgbClr val="FFFFFF"/>
        </a:accent3>
        <a:accent4>
          <a:srgbClr val="D9B483"/>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Writing on the wall design template</Template>
  <TotalTime>6312</TotalTime>
  <Words>2849</Words>
  <Application>Microsoft Office PowerPoint</Application>
  <PresentationFormat>On-screen Show (4:3)</PresentationFormat>
  <Paragraphs>317</Paragraphs>
  <Slides>87</Slides>
  <Notes>82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2" baseType="lpstr">
      <vt:lpstr>Arial</vt:lpstr>
      <vt:lpstr>Calibri</vt:lpstr>
      <vt:lpstr>Century Gothic</vt:lpstr>
      <vt:lpstr>Writing on the wall design template</vt:lpstr>
      <vt:lpstr>Document</vt:lpstr>
      <vt:lpstr>EDME 6121 2014     (ED61U)   Evaluation of Educational Systems            (4 credits)  </vt:lpstr>
      <vt:lpstr>Rationale </vt:lpstr>
      <vt:lpstr>Rationale </vt:lpstr>
      <vt:lpstr>Objectives</vt:lpstr>
      <vt:lpstr>Listed Content in Handbook</vt:lpstr>
      <vt:lpstr>2012-2013 Reorganization of Content</vt:lpstr>
      <vt:lpstr>2014 Content</vt:lpstr>
      <vt:lpstr>2014 Content</vt:lpstr>
      <vt:lpstr>2014 Content</vt:lpstr>
      <vt:lpstr>Events</vt:lpstr>
      <vt:lpstr>Part 1-EVAL of ED. SYSTEMS</vt:lpstr>
      <vt:lpstr>Part 1-EVAL of SYSTEMS</vt:lpstr>
      <vt:lpstr>Part 2-JDL-PROGRAM EVAL/DESIGN</vt:lpstr>
      <vt:lpstr>Part 3-Models &amp; Designs</vt:lpstr>
      <vt:lpstr>Assessment</vt:lpstr>
      <vt:lpstr>Sample Past Exam Papers</vt:lpstr>
      <vt:lpstr>PowerPoint Presentation</vt:lpstr>
      <vt:lpstr>PowerPoint Presentation</vt:lpstr>
      <vt:lpstr>PowerPoint Presentation</vt:lpstr>
      <vt:lpstr>PowerPoint Presentation</vt:lpstr>
      <vt:lpstr>The 2011-2012 redesign</vt:lpstr>
      <vt:lpstr>PowerPoint Presentation</vt:lpstr>
      <vt:lpstr>PowerPoint Presentation</vt:lpstr>
      <vt:lpstr>PowerPoint Presentation</vt:lpstr>
      <vt:lpstr>Course Work</vt:lpstr>
      <vt:lpstr>Assignment 1-Scaffolding</vt:lpstr>
      <vt:lpstr>Assignment 2</vt:lpstr>
      <vt:lpstr>Non Credit Assignment </vt:lpstr>
      <vt:lpstr>Evaluation as a Profession</vt:lpstr>
      <vt:lpstr>AEA</vt:lpstr>
      <vt:lpstr>PowerPoint Presentation</vt:lpstr>
      <vt:lpstr>PowerPoint Presentation</vt:lpstr>
      <vt:lpstr>PowerPoint Presentation</vt:lpstr>
      <vt:lpstr>Evaluator Competencies</vt:lpstr>
      <vt:lpstr>Evaluator Competencies</vt:lpstr>
      <vt:lpstr>Evaluation as a Profession</vt:lpstr>
      <vt:lpstr>PowerPoint Presentation</vt:lpstr>
      <vt:lpstr>PowerPoint Presentation</vt:lpstr>
      <vt:lpstr>Reading on Evaluation</vt:lpstr>
      <vt:lpstr>Books on evaluation</vt:lpstr>
      <vt:lpstr>Books on Evaluation</vt:lpstr>
      <vt:lpstr>Books on Evaluation</vt:lpstr>
      <vt:lpstr>Books on Evaluation</vt:lpstr>
      <vt:lpstr>What is Monitoring and Evaluation?</vt:lpstr>
      <vt:lpstr>PowerPoint Presentation</vt:lpstr>
      <vt:lpstr>PowerPoint Presentation</vt:lpstr>
      <vt:lpstr>Who does it?</vt:lpstr>
      <vt:lpstr>Who teaches it?</vt:lpstr>
      <vt:lpstr>Working Definition of Monitoring</vt:lpstr>
      <vt:lpstr>Working Definition of Evaluation</vt:lpstr>
      <vt:lpstr>Working Definition of Evaluation</vt:lpstr>
      <vt:lpstr>Different from Research?</vt:lpstr>
      <vt:lpstr>Different from Research?</vt:lpstr>
      <vt:lpstr>Significance of Evaluation</vt:lpstr>
      <vt:lpstr>Significance (Continued)</vt:lpstr>
      <vt:lpstr>Significance (Continued)</vt:lpstr>
      <vt:lpstr>Significance (Continued)</vt:lpstr>
      <vt:lpstr>Evidence, Policy improvement &amp; Evidence-based </vt:lpstr>
      <vt:lpstr>Evaluation in Trinidad &amp; Tobago</vt:lpstr>
      <vt:lpstr>Evaluation in Trinidad &amp; Tobago</vt:lpstr>
      <vt:lpstr>M &amp; E Initiatives in the Public Service-</vt:lpstr>
      <vt:lpstr>PowerPoint Presentation</vt:lpstr>
      <vt:lpstr>Local government reform-White Paper</vt:lpstr>
      <vt:lpstr>PowerPoint Presentation</vt:lpstr>
      <vt:lpstr>PowerPoint Presentation</vt:lpstr>
      <vt:lpstr>Evaluation in Trinidad &amp; Tobago</vt:lpstr>
      <vt:lpstr>PowerPoint Presentation</vt:lpstr>
      <vt:lpstr>PowerPoint Presentation</vt:lpstr>
      <vt:lpstr>PowerPoint Presentation</vt:lpstr>
      <vt:lpstr>The what of educational evaluation?</vt:lpstr>
      <vt:lpstr>The what of evaluation</vt:lpstr>
      <vt:lpstr>The what?</vt:lpstr>
      <vt:lpstr>Activity on the what</vt:lpstr>
      <vt:lpstr>The Practice:  Conducting an Evaluation</vt:lpstr>
      <vt:lpstr>The Practice:  Conducting an Evaluation</vt:lpstr>
      <vt:lpstr>The Practice (Quantitative):  Using Criteria &amp; Standards</vt:lpstr>
      <vt:lpstr>PowerPoint Presentation</vt:lpstr>
      <vt:lpstr>PowerPoint Presentation</vt:lpstr>
      <vt:lpstr>Evaluation Types?</vt:lpstr>
      <vt:lpstr>Evaluation Types</vt:lpstr>
      <vt:lpstr>Evaluation Types</vt:lpstr>
      <vt:lpstr>Evaluation Types</vt:lpstr>
      <vt:lpstr>Evaluation Types</vt:lpstr>
      <vt:lpstr>PowerPoint Presentation</vt:lpstr>
      <vt:lpstr>PowerPoint Presentation</vt:lpstr>
      <vt:lpstr>PowerPoint Presentation</vt:lpstr>
      <vt:lpstr>Homework: Is it an evaluation?</vt:lpstr>
    </vt:vector>
  </TitlesOfParts>
  <Company>The University of the West Indies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ED61U   Evaluation of Educational Systems           (4 credits)</dc:title>
  <dc:creator>jdelisle</dc:creator>
  <cp:lastModifiedBy>Jerome De Lisle</cp:lastModifiedBy>
  <cp:revision>185</cp:revision>
  <cp:lastPrinted>1601-01-01T00:00:00Z</cp:lastPrinted>
  <dcterms:created xsi:type="dcterms:W3CDTF">2006-09-05T15:18:16Z</dcterms:created>
  <dcterms:modified xsi:type="dcterms:W3CDTF">2017-01-23T20:15:00Z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TC010900121033</vt:lpwstr>
  </property>
</Properties>
</file>