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8" r:id="rId2"/>
    <p:sldId id="267" r:id="rId3"/>
    <p:sldId id="272" r:id="rId4"/>
    <p:sldId id="274" r:id="rId5"/>
    <p:sldId id="277" r:id="rId6"/>
    <p:sldId id="278" r:id="rId7"/>
    <p:sldId id="279" r:id="rId8"/>
    <p:sldId id="280" r:id="rId9"/>
    <p:sldId id="276" r:id="rId10"/>
    <p:sldId id="281" r:id="rId11"/>
    <p:sldId id="282" r:id="rId12"/>
    <p:sldId id="283" r:id="rId13"/>
    <p:sldId id="284" r:id="rId14"/>
    <p:sldId id="285" r:id="rId15"/>
    <p:sldId id="286" r:id="rId16"/>
  </p:sldIdLst>
  <p:sldSz cx="9144000" cy="6858000" type="screen4x3"/>
  <p:notesSz cx="6858000" cy="9144000"/>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14736"/>
    <a:srgbClr val="98E4AA"/>
    <a:srgbClr val="000000"/>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3" d="100"/>
          <a:sy n="103" d="100"/>
        </p:scale>
        <p:origin x="234" y="108"/>
      </p:cViewPr>
      <p:guideLst>
        <p:guide orient="horz" pos="2160"/>
        <p:guide pos="2880"/>
      </p:guideLst>
    </p:cSldViewPr>
  </p:slideViewPr>
  <p:notesTextViewPr>
    <p:cViewPr>
      <p:scale>
        <a:sx n="100" d="100"/>
        <a:sy n="100" d="100"/>
      </p:scale>
      <p:origin x="0" y="0"/>
    </p:cViewPr>
  </p:notesText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GB"/>
          </a:p>
        </p:txBody>
      </p:sp>
      <p:sp>
        <p:nvSpPr>
          <p:cNvPr id="307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GB"/>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GB"/>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DECE6F84-95FD-4EDA-819E-B4B46F40DA6F}" type="slidenum">
              <a:rPr lang="en-GB" altLang="en-US"/>
              <a:pPr>
                <a:defRPr/>
              </a:pPr>
              <a:t>‹#›</a:t>
            </a:fld>
            <a:endParaRPr lang="en-GB" altLang="en-US"/>
          </a:p>
        </p:txBody>
      </p:sp>
    </p:spTree>
    <p:extLst>
      <p:ext uri="{BB962C8B-B14F-4D97-AF65-F5344CB8AC3E}">
        <p14:creationId xmlns:p14="http://schemas.microsoft.com/office/powerpoint/2010/main" val="50995163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7A6ADD6-5FD2-43F7-891E-6DBA0273D7BF}" type="slidenum">
              <a:rPr lang="en-GB" altLang="en-US"/>
              <a:pPr>
                <a:spcBef>
                  <a:spcPct val="0"/>
                </a:spcBef>
              </a:pPr>
              <a:t>1</a:t>
            </a:fld>
            <a:endParaRPr lang="en-GB" altLang="en-US"/>
          </a:p>
        </p:txBody>
      </p:sp>
      <p:sp>
        <p:nvSpPr>
          <p:cNvPr id="5123" name="Rectangle 2"/>
          <p:cNvSpPr>
            <a:spLocks noGrp="1" noRot="1" noChangeAspect="1" noChangeArrowheads="1" noTextEdit="1"/>
          </p:cNvSpPr>
          <p:nvPr>
            <p:ph type="sldImg"/>
          </p:nvPr>
        </p:nvSpPr>
        <p:spPr>
          <a:ln/>
        </p:spPr>
      </p:sp>
      <p:sp>
        <p:nvSpPr>
          <p:cNvPr id="5124" name="Rectangle 3"/>
          <p:cNvSpPr>
            <a:spLocks noGrp="1" noChangeArrowheads="1"/>
          </p:cNvSpPr>
          <p:nvPr>
            <p:ph type="body" idx="1"/>
          </p:nvPr>
        </p:nvSpPr>
        <p:spPr>
          <a:noFill/>
        </p:spPr>
        <p:txBody>
          <a:bodyPr/>
          <a:lstStyle/>
          <a:p>
            <a:pPr eaLnBrk="1" hangingPunct="1"/>
            <a:r>
              <a:rPr lang="en-US" altLang="en-US" dirty="0" smtClean="0">
                <a:latin typeface="Arial" panose="020B0604020202020204" pitchFamily="34" charset="0"/>
              </a:rPr>
              <a:t>This</a:t>
            </a:r>
            <a:r>
              <a:rPr lang="en-US" altLang="en-US" baseline="0" dirty="0" smtClean="0">
                <a:latin typeface="Arial" panose="020B0604020202020204" pitchFamily="34" charset="0"/>
              </a:rPr>
              <a:t> evening we’re going to look at methodology and methods.  No doubt you know about this, so please feel free to share as we co-construct our knowledge and where ever you need clarification, do ask.   Dr De Lisle, Gwen, Sean, myself and your colleagues are here to help. </a:t>
            </a:r>
            <a:endParaRPr lang="en-US" altLang="en-US" dirty="0" smtClean="0">
              <a:latin typeface="Arial" panose="020B0604020202020204" pitchFamily="34" charset="0"/>
            </a:endParaRPr>
          </a:p>
        </p:txBody>
      </p:sp>
    </p:spTree>
    <p:extLst>
      <p:ext uri="{BB962C8B-B14F-4D97-AF65-F5344CB8AC3E}">
        <p14:creationId xmlns:p14="http://schemas.microsoft.com/office/powerpoint/2010/main" val="12946158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[please think of which area your research problem falls into] </a:t>
            </a:r>
            <a:endParaRPr lang="en-US" dirty="0"/>
          </a:p>
        </p:txBody>
      </p:sp>
      <p:sp>
        <p:nvSpPr>
          <p:cNvPr id="4" name="Slide Number Placeholder 3"/>
          <p:cNvSpPr>
            <a:spLocks noGrp="1"/>
          </p:cNvSpPr>
          <p:nvPr>
            <p:ph type="sldNum" sz="quarter" idx="10"/>
          </p:nvPr>
        </p:nvSpPr>
        <p:spPr/>
        <p:txBody>
          <a:bodyPr/>
          <a:lstStyle/>
          <a:p>
            <a:pPr>
              <a:defRPr/>
            </a:pPr>
            <a:fld id="{DECE6F84-95FD-4EDA-819E-B4B46F40DA6F}" type="slidenum">
              <a:rPr lang="en-GB" altLang="en-US" smtClean="0"/>
              <a:pPr>
                <a:defRPr/>
              </a:pPr>
              <a:t>12</a:t>
            </a:fld>
            <a:endParaRPr lang="en-GB" altLang="en-US"/>
          </a:p>
        </p:txBody>
      </p:sp>
    </p:spTree>
    <p:extLst>
      <p:ext uri="{BB962C8B-B14F-4D97-AF65-F5344CB8AC3E}">
        <p14:creationId xmlns:p14="http://schemas.microsoft.com/office/powerpoint/2010/main" val="5173994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Before we have a look.  In pairs, identify two characteristics of Action Research Methodology. – 5</a:t>
            </a:r>
            <a:r>
              <a:rPr lang="en-US" baseline="0" dirty="0" smtClean="0"/>
              <a:t> </a:t>
            </a:r>
            <a:r>
              <a:rPr lang="en-US" baseline="0" dirty="0" err="1" smtClean="0"/>
              <a:t>mins</a:t>
            </a:r>
            <a:endParaRPr lang="en-US" baseline="0" dirty="0" smtClean="0"/>
          </a:p>
          <a:p>
            <a:endParaRPr lang="en-US" baseline="0" dirty="0" smtClean="0"/>
          </a:p>
          <a:p>
            <a:r>
              <a:rPr lang="en-US" baseline="0" dirty="0" smtClean="0"/>
              <a:t>Ask one pair to name their 2 characteristics; ask if any other pair identify anything different.</a:t>
            </a:r>
          </a:p>
          <a:p>
            <a:endParaRPr lang="en-US" baseline="0" dirty="0" smtClean="0"/>
          </a:p>
          <a:p>
            <a:r>
              <a:rPr lang="en-US" baseline="0" dirty="0" smtClean="0"/>
              <a:t>Look at pages 3=299-300 and point out characteristics to note</a:t>
            </a:r>
            <a:endParaRPr lang="en-US" dirty="0"/>
          </a:p>
        </p:txBody>
      </p:sp>
      <p:sp>
        <p:nvSpPr>
          <p:cNvPr id="4" name="Slide Number Placeholder 3"/>
          <p:cNvSpPr>
            <a:spLocks noGrp="1"/>
          </p:cNvSpPr>
          <p:nvPr>
            <p:ph type="sldNum" sz="quarter" idx="10"/>
          </p:nvPr>
        </p:nvSpPr>
        <p:spPr/>
        <p:txBody>
          <a:bodyPr/>
          <a:lstStyle/>
          <a:p>
            <a:pPr>
              <a:defRPr/>
            </a:pPr>
            <a:fld id="{DECE6F84-95FD-4EDA-819E-B4B46F40DA6F}" type="slidenum">
              <a:rPr lang="en-GB" altLang="en-US" smtClean="0"/>
              <a:pPr>
                <a:defRPr/>
              </a:pPr>
              <a:t>13</a:t>
            </a:fld>
            <a:endParaRPr lang="en-GB" altLang="en-US"/>
          </a:p>
        </p:txBody>
      </p:sp>
    </p:spTree>
    <p:extLst>
      <p:ext uri="{BB962C8B-B14F-4D97-AF65-F5344CB8AC3E}">
        <p14:creationId xmlns:p14="http://schemas.microsoft.com/office/powerpoint/2010/main" val="12054215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So now we understand our methodology, let’s turn our attention to the methods we can use.</a:t>
            </a:r>
          </a:p>
          <a:p>
            <a:endParaRPr lang="en-US" dirty="0" smtClean="0"/>
          </a:p>
          <a:p>
            <a:r>
              <a:rPr lang="en-US" dirty="0" smtClean="0"/>
              <a:t>Our methods are our research tools,</a:t>
            </a:r>
            <a:r>
              <a:rPr lang="en-US" baseline="0" dirty="0" smtClean="0"/>
              <a:t> what we will use to collect data and understand our research problem</a:t>
            </a:r>
          </a:p>
          <a:p>
            <a:endParaRPr lang="en-US" dirty="0"/>
          </a:p>
        </p:txBody>
      </p:sp>
      <p:sp>
        <p:nvSpPr>
          <p:cNvPr id="4" name="Slide Number Placeholder 3"/>
          <p:cNvSpPr>
            <a:spLocks noGrp="1"/>
          </p:cNvSpPr>
          <p:nvPr>
            <p:ph type="sldNum" sz="quarter" idx="10"/>
          </p:nvPr>
        </p:nvSpPr>
        <p:spPr/>
        <p:txBody>
          <a:bodyPr/>
          <a:lstStyle/>
          <a:p>
            <a:pPr>
              <a:defRPr/>
            </a:pPr>
            <a:fld id="{DECE6F84-95FD-4EDA-819E-B4B46F40DA6F}" type="slidenum">
              <a:rPr lang="en-GB" altLang="en-US" smtClean="0"/>
              <a:pPr>
                <a:defRPr/>
              </a:pPr>
              <a:t>14</a:t>
            </a:fld>
            <a:endParaRPr lang="en-GB" altLang="en-US"/>
          </a:p>
        </p:txBody>
      </p:sp>
    </p:spTree>
    <p:extLst>
      <p:ext uri="{BB962C8B-B14F-4D97-AF65-F5344CB8AC3E}">
        <p14:creationId xmlns:p14="http://schemas.microsoft.com/office/powerpoint/2010/main" val="40358269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Laddering - asks why over and over to discover a person’s construct/underlying reasoning behind an idea/choice etc. </a:t>
            </a:r>
            <a:endParaRPr lang="en-US" dirty="0" smtClean="0"/>
          </a:p>
          <a:p>
            <a:endParaRPr lang="en-US" baseline="0" dirty="0" smtClean="0"/>
          </a:p>
          <a:p>
            <a:r>
              <a:rPr lang="en-US" baseline="0" dirty="0" smtClean="0"/>
              <a:t>The idea of presenting these is to make you aware that there are many different methods from which you can choose to best get answers to your research questions. </a:t>
            </a:r>
          </a:p>
          <a:p>
            <a:endParaRPr lang="en-US" baseline="0" dirty="0" smtClean="0"/>
          </a:p>
          <a:p>
            <a:r>
              <a:rPr lang="en-US" baseline="0" dirty="0" smtClean="0"/>
              <a:t>This is not a comprehensive, all inclusive list!</a:t>
            </a:r>
            <a:endParaRPr lang="en-US" dirty="0"/>
          </a:p>
        </p:txBody>
      </p:sp>
      <p:sp>
        <p:nvSpPr>
          <p:cNvPr id="4" name="Slide Number Placeholder 3"/>
          <p:cNvSpPr>
            <a:spLocks noGrp="1"/>
          </p:cNvSpPr>
          <p:nvPr>
            <p:ph type="sldNum" sz="quarter" idx="10"/>
          </p:nvPr>
        </p:nvSpPr>
        <p:spPr/>
        <p:txBody>
          <a:bodyPr/>
          <a:lstStyle/>
          <a:p>
            <a:pPr>
              <a:defRPr/>
            </a:pPr>
            <a:fld id="{DECE6F84-95FD-4EDA-819E-B4B46F40DA6F}" type="slidenum">
              <a:rPr lang="en-GB" altLang="en-US" smtClean="0"/>
              <a:pPr>
                <a:defRPr/>
              </a:pPr>
              <a:t>15</a:t>
            </a:fld>
            <a:endParaRPr lang="en-GB" altLang="en-US"/>
          </a:p>
        </p:txBody>
      </p:sp>
    </p:spTree>
    <p:extLst>
      <p:ext uri="{BB962C8B-B14F-4D97-AF65-F5344CB8AC3E}">
        <p14:creationId xmlns:p14="http://schemas.microsoft.com/office/powerpoint/2010/main" val="24059421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A530EE7-47BD-43E9-9C50-89A99EA5B482}" type="slidenum">
              <a:rPr lang="en-GB" altLang="en-US"/>
              <a:pPr>
                <a:spcBef>
                  <a:spcPct val="0"/>
                </a:spcBef>
              </a:pPr>
              <a:t>2</a:t>
            </a:fld>
            <a:endParaRPr lang="en-GB" altLang="en-US"/>
          </a:p>
        </p:txBody>
      </p:sp>
      <p:sp>
        <p:nvSpPr>
          <p:cNvPr id="9219" name="Rectangle 2"/>
          <p:cNvSpPr>
            <a:spLocks noGrp="1" noRot="1" noChangeAspect="1" noChangeArrowheads="1" noTextEdit="1"/>
          </p:cNvSpPr>
          <p:nvPr>
            <p:ph type="sldImg"/>
          </p:nvPr>
        </p:nvSpPr>
        <p:spPr>
          <a:ln/>
        </p:spPr>
      </p:sp>
      <p:sp>
        <p:nvSpPr>
          <p:cNvPr id="9220" name="Rectangle 3"/>
          <p:cNvSpPr>
            <a:spLocks noGrp="1" noChangeArrowheads="1"/>
          </p:cNvSpPr>
          <p:nvPr>
            <p:ph type="body" idx="1"/>
          </p:nvPr>
        </p:nvSpPr>
        <p:spPr>
          <a:noFill/>
        </p:spPr>
        <p:txBody>
          <a:bodyPr/>
          <a:lstStyle/>
          <a:p>
            <a:pPr eaLnBrk="1" hangingPunct="1"/>
            <a:r>
              <a:rPr lang="en-US" altLang="en-US" dirty="0" smtClean="0">
                <a:latin typeface="Arial" panose="020B0604020202020204" pitchFamily="34" charset="0"/>
              </a:rPr>
              <a:t>Over</a:t>
            </a:r>
            <a:r>
              <a:rPr lang="en-US" altLang="en-US" baseline="0" dirty="0" smtClean="0">
                <a:latin typeface="Arial" panose="020B0604020202020204" pitchFamily="34" charset="0"/>
              </a:rPr>
              <a:t> the next few minutes, we will go through an extended definition of methodology</a:t>
            </a:r>
            <a:endParaRPr lang="en-US" altLang="en-US" dirty="0" smtClean="0">
              <a:latin typeface="Arial" panose="020B0604020202020204" pitchFamily="34" charset="0"/>
            </a:endParaRPr>
          </a:p>
        </p:txBody>
      </p:sp>
    </p:spTree>
    <p:extLst>
      <p:ext uri="{BB962C8B-B14F-4D97-AF65-F5344CB8AC3E}">
        <p14:creationId xmlns:p14="http://schemas.microsoft.com/office/powerpoint/2010/main" val="14481969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What is methodology?</a:t>
            </a:r>
          </a:p>
          <a:p>
            <a:endParaRPr lang="en-US" dirty="0" smtClean="0"/>
          </a:p>
          <a:p>
            <a:r>
              <a:rPr lang="en-US" dirty="0" smtClean="0"/>
              <a:t>Peter Newby (2010) defines it as [read definition</a:t>
            </a:r>
            <a:r>
              <a:rPr lang="en-US" baseline="0" dirty="0" smtClean="0"/>
              <a:t> in white font].  He continues by saying [read definition in yellow]</a:t>
            </a:r>
          </a:p>
          <a:p>
            <a:r>
              <a:rPr lang="en-US" baseline="0" dirty="0" smtClean="0"/>
              <a:t>Now, it is important to </a:t>
            </a:r>
            <a:r>
              <a:rPr lang="en-US" baseline="0" dirty="0" err="1" smtClean="0"/>
              <a:t>internalise</a:t>
            </a:r>
            <a:r>
              <a:rPr lang="en-US" baseline="0" dirty="0" smtClean="0"/>
              <a:t> that your ‘methodology’ is the ‘how’ – the research strategy, design blueprint – hence the background theme of the slides.  Methodology is not to be confused with ‘methods’; although as you read you may find that some authors use the terms interchangeably</a:t>
            </a:r>
            <a:endParaRPr lang="en-US" dirty="0"/>
          </a:p>
        </p:txBody>
      </p:sp>
      <p:sp>
        <p:nvSpPr>
          <p:cNvPr id="4" name="Slide Number Placeholder 3"/>
          <p:cNvSpPr>
            <a:spLocks noGrp="1"/>
          </p:cNvSpPr>
          <p:nvPr>
            <p:ph type="sldNum" sz="quarter" idx="10"/>
          </p:nvPr>
        </p:nvSpPr>
        <p:spPr/>
        <p:txBody>
          <a:bodyPr/>
          <a:lstStyle/>
          <a:p>
            <a:pPr>
              <a:defRPr/>
            </a:pPr>
            <a:fld id="{DECE6F84-95FD-4EDA-819E-B4B46F40DA6F}" type="slidenum">
              <a:rPr lang="en-GB" altLang="en-US" smtClean="0"/>
              <a:pPr>
                <a:defRPr/>
              </a:pPr>
              <a:t>3</a:t>
            </a:fld>
            <a:endParaRPr lang="en-GB" altLang="en-US"/>
          </a:p>
        </p:txBody>
      </p:sp>
    </p:spTree>
    <p:extLst>
      <p:ext uri="{BB962C8B-B14F-4D97-AF65-F5344CB8AC3E}">
        <p14:creationId xmlns:p14="http://schemas.microsoft.com/office/powerpoint/2010/main" val="24700130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Methodology is determined by your ontology and epistemology, which in turn has implications for the method or methods you select.</a:t>
            </a:r>
          </a:p>
          <a:p>
            <a:endParaRPr lang="en-US" dirty="0" smtClean="0"/>
          </a:p>
          <a:p>
            <a:r>
              <a:rPr lang="en-US" dirty="0" smtClean="0"/>
              <a:t>Is anyone familiar with these terms and willing to venture definitions.</a:t>
            </a:r>
          </a:p>
          <a:p>
            <a:endParaRPr lang="en-US" dirty="0" smtClean="0"/>
          </a:p>
        </p:txBody>
      </p:sp>
      <p:sp>
        <p:nvSpPr>
          <p:cNvPr id="4" name="Slide Number Placeholder 3"/>
          <p:cNvSpPr>
            <a:spLocks noGrp="1"/>
          </p:cNvSpPr>
          <p:nvPr>
            <p:ph type="sldNum" sz="quarter" idx="10"/>
          </p:nvPr>
        </p:nvSpPr>
        <p:spPr/>
        <p:txBody>
          <a:bodyPr/>
          <a:lstStyle/>
          <a:p>
            <a:pPr>
              <a:defRPr/>
            </a:pPr>
            <a:fld id="{DECE6F84-95FD-4EDA-819E-B4B46F40DA6F}" type="slidenum">
              <a:rPr lang="en-GB" altLang="en-US" smtClean="0"/>
              <a:pPr>
                <a:defRPr/>
              </a:pPr>
              <a:t>4</a:t>
            </a:fld>
            <a:endParaRPr lang="en-GB" altLang="en-US"/>
          </a:p>
        </p:txBody>
      </p:sp>
    </p:spTree>
    <p:extLst>
      <p:ext uri="{BB962C8B-B14F-4D97-AF65-F5344CB8AC3E}">
        <p14:creationId xmlns:p14="http://schemas.microsoft.com/office/powerpoint/2010/main" val="21733023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It is possible to have divergent world views, which have been shaped by our upbringing, what we value and come to value and</a:t>
            </a:r>
            <a:r>
              <a:rPr lang="en-US" baseline="0" dirty="0" smtClean="0"/>
              <a:t> our experiences.</a:t>
            </a:r>
          </a:p>
          <a:p>
            <a:endParaRPr lang="en-US" baseline="0" dirty="0" smtClean="0"/>
          </a:p>
          <a:p>
            <a:r>
              <a:rPr lang="en-US" dirty="0" smtClean="0"/>
              <a:t>Derived from the Greek words </a:t>
            </a:r>
            <a:r>
              <a:rPr lang="en-US" b="1" dirty="0" smtClean="0"/>
              <a:t>episteme</a:t>
            </a:r>
            <a:r>
              <a:rPr lang="en-US" dirty="0" smtClean="0"/>
              <a:t> (knowledge) and </a:t>
            </a:r>
            <a:r>
              <a:rPr lang="en-US" b="1" dirty="0" smtClean="0"/>
              <a:t>logos</a:t>
            </a:r>
            <a:r>
              <a:rPr lang="en-US" dirty="0" smtClean="0"/>
              <a:t> (reason), </a:t>
            </a:r>
            <a:endParaRPr lang="en-US" dirty="0"/>
          </a:p>
        </p:txBody>
      </p:sp>
      <p:sp>
        <p:nvSpPr>
          <p:cNvPr id="4" name="Slide Number Placeholder 3"/>
          <p:cNvSpPr>
            <a:spLocks noGrp="1"/>
          </p:cNvSpPr>
          <p:nvPr>
            <p:ph type="sldNum" sz="quarter" idx="10"/>
          </p:nvPr>
        </p:nvSpPr>
        <p:spPr/>
        <p:txBody>
          <a:bodyPr/>
          <a:lstStyle/>
          <a:p>
            <a:pPr>
              <a:defRPr/>
            </a:pPr>
            <a:fld id="{DECE6F84-95FD-4EDA-819E-B4B46F40DA6F}" type="slidenum">
              <a:rPr lang="en-GB" altLang="en-US" smtClean="0"/>
              <a:pPr>
                <a:defRPr/>
              </a:pPr>
              <a:t>5</a:t>
            </a:fld>
            <a:endParaRPr lang="en-GB" altLang="en-US"/>
          </a:p>
        </p:txBody>
      </p:sp>
    </p:spTree>
    <p:extLst>
      <p:ext uri="{BB962C8B-B14F-4D97-AF65-F5344CB8AC3E}">
        <p14:creationId xmlns:p14="http://schemas.microsoft.com/office/powerpoint/2010/main" val="9333991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I’ll briefly mention the main</a:t>
            </a:r>
            <a:r>
              <a:rPr lang="en-US" baseline="0" dirty="0" smtClean="0"/>
              <a:t> types of epistemologies.  [Read slide]</a:t>
            </a:r>
            <a:endParaRPr lang="en-US" dirty="0"/>
          </a:p>
        </p:txBody>
      </p:sp>
      <p:sp>
        <p:nvSpPr>
          <p:cNvPr id="4" name="Slide Number Placeholder 3"/>
          <p:cNvSpPr>
            <a:spLocks noGrp="1"/>
          </p:cNvSpPr>
          <p:nvPr>
            <p:ph type="sldNum" sz="quarter" idx="10"/>
          </p:nvPr>
        </p:nvSpPr>
        <p:spPr/>
        <p:txBody>
          <a:bodyPr/>
          <a:lstStyle/>
          <a:p>
            <a:pPr>
              <a:defRPr/>
            </a:pPr>
            <a:fld id="{DECE6F84-95FD-4EDA-819E-B4B46F40DA6F}" type="slidenum">
              <a:rPr lang="en-GB" altLang="en-US" smtClean="0"/>
              <a:pPr>
                <a:defRPr/>
              </a:pPr>
              <a:t>6</a:t>
            </a:fld>
            <a:endParaRPr lang="en-GB" altLang="en-US"/>
          </a:p>
        </p:txBody>
      </p:sp>
    </p:spTree>
    <p:extLst>
      <p:ext uri="{BB962C8B-B14F-4D97-AF65-F5344CB8AC3E}">
        <p14:creationId xmlns:p14="http://schemas.microsoft.com/office/powerpoint/2010/main" val="19370632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DECE6F84-95FD-4EDA-819E-B4B46F40DA6F}" type="slidenum">
              <a:rPr lang="en-GB" altLang="en-US" smtClean="0"/>
              <a:pPr>
                <a:defRPr/>
              </a:pPr>
              <a:t>7</a:t>
            </a:fld>
            <a:endParaRPr lang="en-GB" altLang="en-US"/>
          </a:p>
        </p:txBody>
      </p:sp>
    </p:spTree>
    <p:extLst>
      <p:ext uri="{BB962C8B-B14F-4D97-AF65-F5344CB8AC3E}">
        <p14:creationId xmlns:p14="http://schemas.microsoft.com/office/powerpoint/2010/main" val="18940689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Social </a:t>
            </a:r>
            <a:r>
              <a:rPr lang="en-US" dirty="0" err="1" smtClean="0"/>
              <a:t>constructionism</a:t>
            </a:r>
            <a:endParaRPr lang="en-US" dirty="0" smtClean="0"/>
          </a:p>
          <a:p>
            <a:endParaRPr lang="en-US" dirty="0" smtClean="0"/>
          </a:p>
          <a:p>
            <a:r>
              <a:rPr lang="en-US" dirty="0" smtClean="0"/>
              <a:t>Positivism</a:t>
            </a:r>
            <a:r>
              <a:rPr lang="en-US" baseline="0" dirty="0" smtClean="0"/>
              <a:t> and </a:t>
            </a:r>
            <a:r>
              <a:rPr lang="en-US" baseline="0" dirty="0" err="1" smtClean="0"/>
              <a:t>Interpretivism</a:t>
            </a:r>
            <a:r>
              <a:rPr lang="en-US" baseline="0" dirty="0" smtClean="0"/>
              <a:t> are the two main types that supposedly oppose each other.  So you would see/hear positivism being term hardcore, rigorous research, while </a:t>
            </a:r>
            <a:r>
              <a:rPr lang="en-US" baseline="0" dirty="0" err="1" smtClean="0"/>
              <a:t>interpretivism</a:t>
            </a:r>
            <a:r>
              <a:rPr lang="en-US" baseline="0" dirty="0" smtClean="0"/>
              <a:t> is soft and not as rigorous.  However, there is no real basis for these arguments.  You would find that other authors consider interpretive research to be just as rigorous and probably more difficult to </a:t>
            </a:r>
            <a:r>
              <a:rPr lang="en-US" baseline="0" dirty="0" err="1" smtClean="0"/>
              <a:t>analyse</a:t>
            </a:r>
            <a:r>
              <a:rPr lang="en-US" baseline="0" dirty="0" smtClean="0"/>
              <a:t> than </a:t>
            </a:r>
            <a:r>
              <a:rPr lang="en-US" baseline="0" dirty="0" err="1" smtClean="0"/>
              <a:t>quatitative</a:t>
            </a:r>
            <a:r>
              <a:rPr lang="en-US" baseline="0" dirty="0" smtClean="0"/>
              <a:t> research.  </a:t>
            </a:r>
            <a:r>
              <a:rPr lang="en-US" dirty="0" smtClean="0"/>
              <a:t>If you don’t think that any</a:t>
            </a:r>
            <a:r>
              <a:rPr lang="en-US" baseline="0" dirty="0" smtClean="0"/>
              <a:t> one epistemology suits you and your research, you may want to consider these:</a:t>
            </a:r>
          </a:p>
          <a:p>
            <a:endParaRPr lang="en-US" baseline="0" dirty="0" smtClean="0"/>
          </a:p>
        </p:txBody>
      </p:sp>
      <p:sp>
        <p:nvSpPr>
          <p:cNvPr id="4" name="Slide Number Placeholder 3"/>
          <p:cNvSpPr>
            <a:spLocks noGrp="1"/>
          </p:cNvSpPr>
          <p:nvPr>
            <p:ph type="sldNum" sz="quarter" idx="10"/>
          </p:nvPr>
        </p:nvSpPr>
        <p:spPr/>
        <p:txBody>
          <a:bodyPr/>
          <a:lstStyle/>
          <a:p>
            <a:pPr>
              <a:defRPr/>
            </a:pPr>
            <a:fld id="{DECE6F84-95FD-4EDA-819E-B4B46F40DA6F}" type="slidenum">
              <a:rPr lang="en-GB" altLang="en-US" smtClean="0"/>
              <a:pPr>
                <a:defRPr/>
              </a:pPr>
              <a:t>8</a:t>
            </a:fld>
            <a:endParaRPr lang="en-GB" altLang="en-US"/>
          </a:p>
        </p:txBody>
      </p:sp>
    </p:spTree>
    <p:extLst>
      <p:ext uri="{BB962C8B-B14F-4D97-AF65-F5344CB8AC3E}">
        <p14:creationId xmlns:p14="http://schemas.microsoft.com/office/powerpoint/2010/main" val="37666546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DECE6F84-95FD-4EDA-819E-B4B46F40DA6F}" type="slidenum">
              <a:rPr lang="en-GB" altLang="en-US" smtClean="0"/>
              <a:pPr>
                <a:defRPr/>
              </a:pPr>
              <a:t>11</a:t>
            </a:fld>
            <a:endParaRPr lang="en-GB" altLang="en-US"/>
          </a:p>
        </p:txBody>
      </p:sp>
    </p:spTree>
    <p:extLst>
      <p:ext uri="{BB962C8B-B14F-4D97-AF65-F5344CB8AC3E}">
        <p14:creationId xmlns:p14="http://schemas.microsoft.com/office/powerpoint/2010/main" val="205048324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2130425"/>
            <a:ext cx="7772400" cy="1470025"/>
          </a:xfrm>
        </p:spPr>
        <p:txBody>
          <a:bodyPr/>
          <a:lstStyle>
            <a:lvl1pPr>
              <a:defRPr b="1">
                <a:solidFill>
                  <a:schemeClr val="bg1"/>
                </a:solidFill>
              </a:defRPr>
            </a:lvl1pPr>
          </a:lstStyle>
          <a:p>
            <a:r>
              <a:rPr lang="en-US" dirty="0" smtClean="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bg1"/>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GB" dirty="0"/>
          </a:p>
        </p:txBody>
      </p:sp>
      <p:sp>
        <p:nvSpPr>
          <p:cNvPr id="5" name="Date Placeholder 3"/>
          <p:cNvSpPr>
            <a:spLocks noGrp="1"/>
          </p:cNvSpPr>
          <p:nvPr>
            <p:ph type="dt" sz="half" idx="10"/>
          </p:nvPr>
        </p:nvSpPr>
        <p:spPr/>
        <p:txBody>
          <a:bodyPr/>
          <a:lstStyle>
            <a:lvl1pPr>
              <a:defRPr>
                <a:solidFill>
                  <a:schemeClr val="bg1"/>
                </a:solidFill>
              </a:defRPr>
            </a:lvl1pPr>
          </a:lstStyle>
          <a:p>
            <a:pPr>
              <a:defRPr/>
            </a:pPr>
            <a:endParaRPr lang="en-GB"/>
          </a:p>
        </p:txBody>
      </p:sp>
      <p:sp>
        <p:nvSpPr>
          <p:cNvPr id="6" name="Footer Placeholder 4"/>
          <p:cNvSpPr>
            <a:spLocks noGrp="1"/>
          </p:cNvSpPr>
          <p:nvPr>
            <p:ph type="ftr" sz="quarter" idx="11"/>
          </p:nvPr>
        </p:nvSpPr>
        <p:spPr/>
        <p:txBody>
          <a:bodyPr/>
          <a:lstStyle>
            <a:lvl1pPr>
              <a:defRPr>
                <a:solidFill>
                  <a:srgbClr val="000000"/>
                </a:solidFill>
              </a:defRPr>
            </a:lvl1pPr>
          </a:lstStyle>
          <a:p>
            <a:pPr>
              <a:defRPr/>
            </a:pPr>
            <a:endParaRPr lang="en-GB"/>
          </a:p>
        </p:txBody>
      </p:sp>
      <p:sp>
        <p:nvSpPr>
          <p:cNvPr id="7" name="Slide Number Placeholder 5"/>
          <p:cNvSpPr>
            <a:spLocks noGrp="1"/>
          </p:cNvSpPr>
          <p:nvPr>
            <p:ph type="sldNum" sz="quarter" idx="12"/>
          </p:nvPr>
        </p:nvSpPr>
        <p:spPr/>
        <p:txBody>
          <a:bodyPr/>
          <a:lstStyle>
            <a:lvl1pPr>
              <a:defRPr smtClean="0">
                <a:solidFill>
                  <a:srgbClr val="000000"/>
                </a:solidFill>
              </a:defRPr>
            </a:lvl1pPr>
          </a:lstStyle>
          <a:p>
            <a:pPr>
              <a:defRPr/>
            </a:pPr>
            <a:fld id="{7069D3E8-0AE0-48E8-8ECF-53116A05973E}" type="slidenum">
              <a:rPr lang="en-GB" altLang="en-US"/>
              <a:pPr>
                <a:defRPr/>
              </a:pPr>
              <a:t>‹#›</a:t>
            </a:fld>
            <a:endParaRPr lang="en-GB" altLang="en-US"/>
          </a:p>
        </p:txBody>
      </p:sp>
    </p:spTree>
    <p:extLst>
      <p:ext uri="{BB962C8B-B14F-4D97-AF65-F5344CB8AC3E}">
        <p14:creationId xmlns:p14="http://schemas.microsoft.com/office/powerpoint/2010/main" val="25453158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95D6F432-D7C5-4916-A8E4-CDC2023F504A}" type="slidenum">
              <a:rPr lang="en-GB" altLang="en-US"/>
              <a:pPr>
                <a:defRPr/>
              </a:pPr>
              <a:t>‹#›</a:t>
            </a:fld>
            <a:endParaRPr lang="en-GB" altLang="en-US"/>
          </a:p>
        </p:txBody>
      </p:sp>
    </p:spTree>
    <p:extLst>
      <p:ext uri="{BB962C8B-B14F-4D97-AF65-F5344CB8AC3E}">
        <p14:creationId xmlns:p14="http://schemas.microsoft.com/office/powerpoint/2010/main" val="19899761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F590E73C-E772-4073-A6B3-41E7D7CBBFD1}" type="slidenum">
              <a:rPr lang="en-GB" altLang="en-US"/>
              <a:pPr>
                <a:defRPr/>
              </a:pPr>
              <a:t>‹#›</a:t>
            </a:fld>
            <a:endParaRPr lang="en-GB" altLang="en-US"/>
          </a:p>
        </p:txBody>
      </p:sp>
    </p:spTree>
    <p:extLst>
      <p:ext uri="{BB962C8B-B14F-4D97-AF65-F5344CB8AC3E}">
        <p14:creationId xmlns:p14="http://schemas.microsoft.com/office/powerpoint/2010/main" val="34101855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GB"/>
          </a:p>
        </p:txBody>
      </p:sp>
      <p:sp>
        <p:nvSpPr>
          <p:cNvPr id="3" name="Table Placeholder 2"/>
          <p:cNvSpPr>
            <a:spLocks noGrp="1"/>
          </p:cNvSpPr>
          <p:nvPr>
            <p:ph type="tbl" idx="1"/>
          </p:nvPr>
        </p:nvSpPr>
        <p:spPr>
          <a:xfrm>
            <a:off x="457200" y="1600200"/>
            <a:ext cx="8229600" cy="4525963"/>
          </a:xfrm>
        </p:spPr>
        <p:txBody>
          <a:bodyPr/>
          <a:lstStyle/>
          <a:p>
            <a:pPr lvl="0"/>
            <a:endParaRPr lang="en-GB"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A06C6319-7B32-4181-B09D-74EB4FA4A7D5}" type="slidenum">
              <a:rPr lang="en-GB" altLang="en-US"/>
              <a:pPr>
                <a:defRPr/>
              </a:pPr>
              <a:t>‹#›</a:t>
            </a:fld>
            <a:endParaRPr lang="en-GB" altLang="en-US"/>
          </a:p>
        </p:txBody>
      </p:sp>
    </p:spTree>
    <p:extLst>
      <p:ext uri="{BB962C8B-B14F-4D97-AF65-F5344CB8AC3E}">
        <p14:creationId xmlns:p14="http://schemas.microsoft.com/office/powerpoint/2010/main" val="42728512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E0B19997-FDBF-42BF-AC2E-7B6606F5577D}" type="slidenum">
              <a:rPr lang="en-GB" altLang="en-US"/>
              <a:pPr>
                <a:defRPr/>
              </a:pPr>
              <a:t>‹#›</a:t>
            </a:fld>
            <a:endParaRPr lang="en-GB" altLang="en-US"/>
          </a:p>
        </p:txBody>
      </p:sp>
    </p:spTree>
    <p:extLst>
      <p:ext uri="{BB962C8B-B14F-4D97-AF65-F5344CB8AC3E}">
        <p14:creationId xmlns:p14="http://schemas.microsoft.com/office/powerpoint/2010/main" val="31532915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191ADD86-D21B-433B-A2FA-3FF4C0024F7F}" type="slidenum">
              <a:rPr lang="en-GB" altLang="en-US"/>
              <a:pPr>
                <a:defRPr/>
              </a:pPr>
              <a:t>‹#›</a:t>
            </a:fld>
            <a:endParaRPr lang="en-GB" altLang="en-US"/>
          </a:p>
        </p:txBody>
      </p:sp>
    </p:spTree>
    <p:extLst>
      <p:ext uri="{BB962C8B-B14F-4D97-AF65-F5344CB8AC3E}">
        <p14:creationId xmlns:p14="http://schemas.microsoft.com/office/powerpoint/2010/main" val="23516802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3D09D567-1829-4A16-871B-17F71F7A832B}" type="slidenum">
              <a:rPr lang="en-GB" altLang="en-US"/>
              <a:pPr>
                <a:defRPr/>
              </a:pPr>
              <a:t>‹#›</a:t>
            </a:fld>
            <a:endParaRPr lang="en-GB" altLang="en-US"/>
          </a:p>
        </p:txBody>
      </p:sp>
    </p:spTree>
    <p:extLst>
      <p:ext uri="{BB962C8B-B14F-4D97-AF65-F5344CB8AC3E}">
        <p14:creationId xmlns:p14="http://schemas.microsoft.com/office/powerpoint/2010/main" val="39601724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D95F283D-F968-44FE-A669-511BFC90AA07}" type="slidenum">
              <a:rPr lang="en-GB" altLang="en-US"/>
              <a:pPr>
                <a:defRPr/>
              </a:pPr>
              <a:t>‹#›</a:t>
            </a:fld>
            <a:endParaRPr lang="en-GB" altLang="en-US"/>
          </a:p>
        </p:txBody>
      </p:sp>
    </p:spTree>
    <p:extLst>
      <p:ext uri="{BB962C8B-B14F-4D97-AF65-F5344CB8AC3E}">
        <p14:creationId xmlns:p14="http://schemas.microsoft.com/office/powerpoint/2010/main" val="28905383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15C85003-1788-480C-841D-2A451E4603CE}" type="slidenum">
              <a:rPr lang="en-GB" altLang="en-US"/>
              <a:pPr>
                <a:defRPr/>
              </a:pPr>
              <a:t>‹#›</a:t>
            </a:fld>
            <a:endParaRPr lang="en-GB" altLang="en-US"/>
          </a:p>
        </p:txBody>
      </p:sp>
    </p:spTree>
    <p:extLst>
      <p:ext uri="{BB962C8B-B14F-4D97-AF65-F5344CB8AC3E}">
        <p14:creationId xmlns:p14="http://schemas.microsoft.com/office/powerpoint/2010/main" val="3755329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39F41402-0A1F-45C0-9B6C-F399556D6E61}" type="slidenum">
              <a:rPr lang="en-GB" altLang="en-US"/>
              <a:pPr>
                <a:defRPr/>
              </a:pPr>
              <a:t>‹#›</a:t>
            </a:fld>
            <a:endParaRPr lang="en-GB" altLang="en-US"/>
          </a:p>
        </p:txBody>
      </p:sp>
    </p:spTree>
    <p:extLst>
      <p:ext uri="{BB962C8B-B14F-4D97-AF65-F5344CB8AC3E}">
        <p14:creationId xmlns:p14="http://schemas.microsoft.com/office/powerpoint/2010/main" val="26812715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F69EBB85-9B91-4BCE-A456-930D30552E8A}" type="slidenum">
              <a:rPr lang="en-GB" altLang="en-US"/>
              <a:pPr>
                <a:defRPr/>
              </a:pPr>
              <a:t>‹#›</a:t>
            </a:fld>
            <a:endParaRPr lang="en-GB" altLang="en-US"/>
          </a:p>
        </p:txBody>
      </p:sp>
    </p:spTree>
    <p:extLst>
      <p:ext uri="{BB962C8B-B14F-4D97-AF65-F5344CB8AC3E}">
        <p14:creationId xmlns:p14="http://schemas.microsoft.com/office/powerpoint/2010/main" val="41549368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07CC3252-948F-434C-9811-406ECFBA2109}" type="slidenum">
              <a:rPr lang="en-GB" altLang="en-US"/>
              <a:pPr>
                <a:defRPr/>
              </a:pPr>
              <a:t>‹#›</a:t>
            </a:fld>
            <a:endParaRPr lang="en-GB" altLang="en-US"/>
          </a:p>
        </p:txBody>
      </p:sp>
    </p:spTree>
    <p:extLst>
      <p:ext uri="{BB962C8B-B14F-4D97-AF65-F5344CB8AC3E}">
        <p14:creationId xmlns:p14="http://schemas.microsoft.com/office/powerpoint/2010/main" val="10026339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4F0FA576-EFA5-44F7-ADDE-408D45C39680}" type="slidenum">
              <a:rPr lang="en-GB" altLang="en-US"/>
              <a:pPr>
                <a:defRPr/>
              </a:pPr>
              <a:t>‹#›</a:t>
            </a:fld>
            <a:endParaRPr lang="en-GB" altLang="en-US"/>
          </a:p>
        </p:txBody>
      </p:sp>
    </p:spTree>
    <p:extLst>
      <p:ext uri="{BB962C8B-B14F-4D97-AF65-F5344CB8AC3E}">
        <p14:creationId xmlns:p14="http://schemas.microsoft.com/office/powerpoint/2010/main" val="4565002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tx2">
                <a:lumMod val="75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pic>
        <p:nvPicPr>
          <p:cNvPr id="1026" name="Picture 2"/>
          <p:cNvPicPr>
            <a:picLocks noChangeAspect="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smtClean="0"/>
              <a:t>Click to edit Master title style</a:t>
            </a:r>
          </a:p>
        </p:txBody>
      </p:sp>
      <p:sp>
        <p:nvSpPr>
          <p:cNvPr id="1028"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2"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b="1">
                <a:solidFill>
                  <a:schemeClr val="bg1"/>
                </a:solidFill>
                <a:latin typeface="Arial" charset="0"/>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b="1">
                <a:solidFill>
                  <a:schemeClr val="bg1"/>
                </a:solidFill>
                <a:latin typeface="Arial" charset="0"/>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b="1" smtClean="0">
                <a:solidFill>
                  <a:schemeClr val="bg1"/>
                </a:solidFill>
              </a:defRPr>
            </a:lvl1pPr>
          </a:lstStyle>
          <a:p>
            <a:pPr>
              <a:defRPr/>
            </a:pPr>
            <a:fld id="{1A097926-3E61-4EF5-A506-A5B8EA2100D7}"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sldLayoutIdLst>
    <p:sldLayoutId id="2147483885" r:id="rId1"/>
    <p:sldLayoutId id="2147483873" r:id="rId2"/>
    <p:sldLayoutId id="2147483874" r:id="rId3"/>
    <p:sldLayoutId id="2147483875" r:id="rId4"/>
    <p:sldLayoutId id="2147483876" r:id="rId5"/>
    <p:sldLayoutId id="2147483877" r:id="rId6"/>
    <p:sldLayoutId id="2147483878" r:id="rId7"/>
    <p:sldLayoutId id="2147483879" r:id="rId8"/>
    <p:sldLayoutId id="2147483880" r:id="rId9"/>
    <p:sldLayoutId id="2147483881" r:id="rId10"/>
    <p:sldLayoutId id="2147483882" r:id="rId11"/>
    <p:sldLayoutId id="2147483883" r:id="rId12"/>
    <p:sldLayoutId id="2147483884" r:id="rId13"/>
  </p:sldLayoutIdLst>
  <p:txStyles>
    <p:titleStyle>
      <a:lvl1pPr algn="ctr" rtl="0" eaLnBrk="0" fontAlgn="base" hangingPunct="0">
        <a:spcBef>
          <a:spcPct val="0"/>
        </a:spcBef>
        <a:spcAft>
          <a:spcPct val="0"/>
        </a:spcAft>
        <a:defRPr sz="4400" b="1">
          <a:solidFill>
            <a:schemeClr val="bg1"/>
          </a:solidFill>
          <a:latin typeface="+mj-lt"/>
          <a:ea typeface="+mj-ea"/>
          <a:cs typeface="+mj-cs"/>
        </a:defRPr>
      </a:lvl1pPr>
      <a:lvl2pPr algn="ctr" rtl="0" eaLnBrk="0" fontAlgn="base" hangingPunct="0">
        <a:spcBef>
          <a:spcPct val="0"/>
        </a:spcBef>
        <a:spcAft>
          <a:spcPct val="0"/>
        </a:spcAft>
        <a:defRPr sz="4400" b="1">
          <a:solidFill>
            <a:schemeClr val="bg1"/>
          </a:solidFill>
          <a:latin typeface="Arial" charset="0"/>
        </a:defRPr>
      </a:lvl2pPr>
      <a:lvl3pPr algn="ctr" rtl="0" eaLnBrk="0" fontAlgn="base" hangingPunct="0">
        <a:spcBef>
          <a:spcPct val="0"/>
        </a:spcBef>
        <a:spcAft>
          <a:spcPct val="0"/>
        </a:spcAft>
        <a:defRPr sz="4400" b="1">
          <a:solidFill>
            <a:schemeClr val="bg1"/>
          </a:solidFill>
          <a:latin typeface="Arial" charset="0"/>
        </a:defRPr>
      </a:lvl3pPr>
      <a:lvl4pPr algn="ctr" rtl="0" eaLnBrk="0" fontAlgn="base" hangingPunct="0">
        <a:spcBef>
          <a:spcPct val="0"/>
        </a:spcBef>
        <a:spcAft>
          <a:spcPct val="0"/>
        </a:spcAft>
        <a:defRPr sz="4400" b="1">
          <a:solidFill>
            <a:schemeClr val="bg1"/>
          </a:solidFill>
          <a:latin typeface="Arial" charset="0"/>
        </a:defRPr>
      </a:lvl4pPr>
      <a:lvl5pPr algn="ctr" rtl="0" eaLnBrk="0" fontAlgn="base" hangingPunct="0">
        <a:spcBef>
          <a:spcPct val="0"/>
        </a:spcBef>
        <a:spcAft>
          <a:spcPct val="0"/>
        </a:spcAft>
        <a:defRPr sz="4400" b="1">
          <a:solidFill>
            <a:schemeClr val="bg1"/>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bg1"/>
          </a:solidFill>
          <a:latin typeface="+mn-lt"/>
          <a:ea typeface="+mn-ea"/>
          <a:cs typeface="+mn-cs"/>
        </a:defRPr>
      </a:lvl1pPr>
      <a:lvl2pPr marL="742950" indent="-285750" algn="l" rtl="0" eaLnBrk="0" fontAlgn="base" hangingPunct="0">
        <a:spcBef>
          <a:spcPct val="20000"/>
        </a:spcBef>
        <a:spcAft>
          <a:spcPct val="0"/>
        </a:spcAft>
        <a:buChar char="–"/>
        <a:defRPr sz="2800">
          <a:solidFill>
            <a:schemeClr val="bg1"/>
          </a:solidFill>
          <a:latin typeface="+mn-lt"/>
        </a:defRPr>
      </a:lvl2pPr>
      <a:lvl3pPr marL="1143000" indent="-228600" algn="l" rtl="0" eaLnBrk="0" fontAlgn="base" hangingPunct="0">
        <a:spcBef>
          <a:spcPct val="20000"/>
        </a:spcBef>
        <a:spcAft>
          <a:spcPct val="0"/>
        </a:spcAft>
        <a:buChar char="•"/>
        <a:defRPr sz="2400">
          <a:solidFill>
            <a:schemeClr val="bg1"/>
          </a:solidFill>
          <a:latin typeface="+mn-lt"/>
        </a:defRPr>
      </a:lvl3pPr>
      <a:lvl4pPr marL="1600200" indent="-228600" algn="l" rtl="0" eaLnBrk="0" fontAlgn="base" hangingPunct="0">
        <a:spcBef>
          <a:spcPct val="20000"/>
        </a:spcBef>
        <a:spcAft>
          <a:spcPct val="0"/>
        </a:spcAft>
        <a:buChar char="–"/>
        <a:defRPr sz="2000">
          <a:solidFill>
            <a:schemeClr val="bg1"/>
          </a:solidFill>
          <a:latin typeface="+mn-lt"/>
        </a:defRPr>
      </a:lvl4pPr>
      <a:lvl5pPr marL="2057400" indent="-228600" algn="l" rtl="0" eaLnBrk="0" fontAlgn="base" hangingPunct="0">
        <a:spcBef>
          <a:spcPct val="20000"/>
        </a:spcBef>
        <a:spcAft>
          <a:spcPct val="0"/>
        </a:spcAft>
        <a:buChar char="»"/>
        <a:defRPr sz="2000">
          <a:solidFill>
            <a:schemeClr val="bg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7.gif"/></Relationships>
</file>

<file path=ppt/slides/_rels/slide14.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hyperlink" Target="https://www.youtube.com/watch?v=hCOsY5rkRs8"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www.youtube.com/watch?v=hCOsY5rkRs8"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Box 3"/>
          <p:cNvSpPr txBox="1">
            <a:spLocks noChangeArrowheads="1"/>
          </p:cNvSpPr>
          <p:nvPr/>
        </p:nvSpPr>
        <p:spPr bwMode="auto">
          <a:xfrm>
            <a:off x="420688" y="3378200"/>
            <a:ext cx="8289925"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r>
              <a:rPr lang="en-GB" sz="2000" b="1" i="1" dirty="0" err="1" smtClean="0">
                <a:solidFill>
                  <a:schemeClr val="accent3">
                    <a:lumMod val="75000"/>
                  </a:schemeClr>
                </a:solidFill>
              </a:rPr>
              <a:t>Rinnelle</a:t>
            </a:r>
            <a:r>
              <a:rPr lang="en-GB" sz="2000" b="1" i="1" dirty="0" smtClean="0">
                <a:solidFill>
                  <a:schemeClr val="accent3">
                    <a:lumMod val="75000"/>
                  </a:schemeClr>
                </a:solidFill>
              </a:rPr>
              <a:t> Lee-Piggott</a:t>
            </a:r>
          </a:p>
          <a:p>
            <a:pPr algn="r" eaLnBrk="1" hangingPunct="1">
              <a:defRPr/>
            </a:pPr>
            <a:endParaRPr lang="en-GB" sz="2000" dirty="0" smtClean="0">
              <a:solidFill>
                <a:schemeClr val="tx1">
                  <a:lumMod val="75000"/>
                </a:schemeClr>
              </a:solidFill>
            </a:endParaRPr>
          </a:p>
        </p:txBody>
      </p:sp>
      <p:sp>
        <p:nvSpPr>
          <p:cNvPr id="4099" name="Rectangle 2"/>
          <p:cNvSpPr>
            <a:spLocks noChangeArrowheads="1"/>
          </p:cNvSpPr>
          <p:nvPr/>
        </p:nvSpPr>
        <p:spPr bwMode="auto">
          <a:xfrm>
            <a:off x="406620" y="1814561"/>
            <a:ext cx="8289925" cy="144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bg1"/>
                </a:solidFill>
                <a:latin typeface="Arial" panose="020B0604020202020204" pitchFamily="34" charset="0"/>
              </a:defRPr>
            </a:lvl1pPr>
            <a:lvl2pPr marL="742950" indent="-285750">
              <a:spcBef>
                <a:spcPct val="20000"/>
              </a:spcBef>
              <a:buChar char="–"/>
              <a:defRPr sz="2800">
                <a:solidFill>
                  <a:schemeClr val="bg1"/>
                </a:solidFill>
                <a:latin typeface="Arial" panose="020B0604020202020204" pitchFamily="34" charset="0"/>
              </a:defRPr>
            </a:lvl2pPr>
            <a:lvl3pPr marL="1143000" indent="-228600">
              <a:spcBef>
                <a:spcPct val="20000"/>
              </a:spcBef>
              <a:buChar char="•"/>
              <a:defRPr sz="2400">
                <a:solidFill>
                  <a:schemeClr val="bg1"/>
                </a:solidFill>
                <a:latin typeface="Arial" panose="020B0604020202020204" pitchFamily="34" charset="0"/>
              </a:defRPr>
            </a:lvl3pPr>
            <a:lvl4pPr marL="1600200" indent="-228600">
              <a:spcBef>
                <a:spcPct val="20000"/>
              </a:spcBef>
              <a:buChar char="–"/>
              <a:defRPr sz="2000">
                <a:solidFill>
                  <a:schemeClr val="bg1"/>
                </a:solidFill>
                <a:latin typeface="Arial" panose="020B0604020202020204" pitchFamily="34" charset="0"/>
              </a:defRPr>
            </a:lvl4pPr>
            <a:lvl5pPr marL="2057400" indent="-228600">
              <a:spcBef>
                <a:spcPct val="20000"/>
              </a:spcBef>
              <a:buChar char="»"/>
              <a:defRPr sz="2000">
                <a:solidFill>
                  <a:schemeClr val="bg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bg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bg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bg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bg1"/>
                </a:solidFill>
                <a:latin typeface="Arial" panose="020B0604020202020204" pitchFamily="34" charset="0"/>
              </a:defRPr>
            </a:lvl9pPr>
          </a:lstStyle>
          <a:p>
            <a:pPr algn="ctr" eaLnBrk="1" hangingPunct="1">
              <a:spcBef>
                <a:spcPct val="0"/>
              </a:spcBef>
              <a:buFontTx/>
              <a:buNone/>
            </a:pPr>
            <a:r>
              <a:rPr lang="en-GB" altLang="en-US" sz="4400" b="1" dirty="0" smtClean="0"/>
              <a:t>Action Research:</a:t>
            </a:r>
          </a:p>
          <a:p>
            <a:pPr algn="ctr" eaLnBrk="1" hangingPunct="1">
              <a:spcBef>
                <a:spcPct val="0"/>
              </a:spcBef>
              <a:buFontTx/>
              <a:buNone/>
            </a:pPr>
            <a:r>
              <a:rPr lang="en-GB" altLang="en-US" sz="4400" b="1" dirty="0" smtClean="0"/>
              <a:t>Methodology and Methods</a:t>
            </a:r>
            <a:endParaRPr lang="en-GB" altLang="en-US" sz="3600" b="1" dirty="0"/>
          </a:p>
        </p:txBody>
      </p:sp>
      <p:pic>
        <p:nvPicPr>
          <p:cNvPr id="24578" name="Picture 2" descr="Image result for university of the west indies st augustine"/>
          <p:cNvPicPr>
            <a:picLocks noChangeAspect="1" noChangeArrowheads="1"/>
          </p:cNvPicPr>
          <p:nvPr/>
        </p:nvPicPr>
        <p:blipFill>
          <a:blip r:embed="rId3" cstate="print"/>
          <a:srcRect/>
          <a:stretch>
            <a:fillRect/>
          </a:stretch>
        </p:blipFill>
        <p:spPr bwMode="auto">
          <a:xfrm>
            <a:off x="180561" y="213945"/>
            <a:ext cx="4444486" cy="939606"/>
          </a:xfrm>
          <a:prstGeom prst="rect">
            <a:avLst/>
          </a:prstGeom>
          <a:noFill/>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Methodology</a:t>
            </a:r>
            <a:r>
              <a:rPr lang="en-US" dirty="0" smtClean="0"/>
              <a:t> </a:t>
            </a:r>
            <a:br>
              <a:rPr lang="en-US" dirty="0" smtClean="0"/>
            </a:br>
            <a:r>
              <a:rPr lang="en-US" sz="3200" dirty="0" smtClean="0"/>
              <a:t>(research blueprint or design)</a:t>
            </a:r>
            <a:endParaRPr lang="en-US" sz="3200" dirty="0"/>
          </a:p>
        </p:txBody>
      </p:sp>
      <p:sp>
        <p:nvSpPr>
          <p:cNvPr id="3" name="Content Placeholder 2"/>
          <p:cNvSpPr>
            <a:spLocks noGrp="1"/>
          </p:cNvSpPr>
          <p:nvPr>
            <p:ph idx="1"/>
          </p:nvPr>
        </p:nvSpPr>
        <p:spPr/>
        <p:txBody>
          <a:bodyPr/>
          <a:lstStyle/>
          <a:p>
            <a:r>
              <a:rPr lang="en-US" dirty="0" smtClean="0"/>
              <a:t>Concerns:</a:t>
            </a:r>
          </a:p>
          <a:p>
            <a:pPr lvl="1"/>
            <a:r>
              <a:rPr lang="en-US" dirty="0" smtClean="0"/>
              <a:t>Methods – Which ones? and How many?</a:t>
            </a:r>
          </a:p>
          <a:p>
            <a:pPr lvl="1"/>
            <a:r>
              <a:rPr lang="en-US" dirty="0" smtClean="0"/>
              <a:t>Participants – Who? Why? How many? </a:t>
            </a:r>
          </a:p>
          <a:p>
            <a:pPr lvl="1"/>
            <a:r>
              <a:rPr lang="en-US" dirty="0" smtClean="0"/>
              <a:t>Access</a:t>
            </a:r>
          </a:p>
          <a:p>
            <a:pPr lvl="1"/>
            <a:r>
              <a:rPr lang="en-US" dirty="0" smtClean="0"/>
              <a:t>Ethical considerations</a:t>
            </a:r>
          </a:p>
          <a:p>
            <a:pPr lvl="1"/>
            <a:r>
              <a:rPr lang="en-US" dirty="0" smtClean="0"/>
              <a:t>Data Analysis</a:t>
            </a:r>
          </a:p>
          <a:p>
            <a:pPr lvl="1"/>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Methodologies</a:t>
            </a:r>
            <a:endParaRPr lang="en-US" dirty="0"/>
          </a:p>
        </p:txBody>
      </p:sp>
      <p:sp>
        <p:nvSpPr>
          <p:cNvPr id="3" name="Content Placeholder 2"/>
          <p:cNvSpPr>
            <a:spLocks noGrp="1"/>
          </p:cNvSpPr>
          <p:nvPr>
            <p:ph idx="1"/>
          </p:nvPr>
        </p:nvSpPr>
        <p:spPr/>
        <p:txBody>
          <a:bodyPr/>
          <a:lstStyle/>
          <a:p>
            <a:endParaRPr lang="en-US" dirty="0" smtClean="0"/>
          </a:p>
          <a:p>
            <a:pPr algn="ctr">
              <a:buNone/>
            </a:pPr>
            <a:r>
              <a:rPr lang="en-US" dirty="0" smtClean="0"/>
              <a:t>	See pg 65 of Newby (2010).</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Action Research Methodology</a:t>
            </a:r>
            <a:endParaRPr lang="en-US" dirty="0">
              <a:solidFill>
                <a:srgbClr val="FFFF00"/>
              </a:solidFill>
            </a:endParaRPr>
          </a:p>
        </p:txBody>
      </p:sp>
      <p:sp>
        <p:nvSpPr>
          <p:cNvPr id="3" name="Content Placeholder 2"/>
          <p:cNvSpPr>
            <a:spLocks noGrp="1"/>
          </p:cNvSpPr>
          <p:nvPr>
            <p:ph idx="1"/>
          </p:nvPr>
        </p:nvSpPr>
        <p:spPr>
          <a:xfrm>
            <a:off x="457200" y="1336432"/>
            <a:ext cx="8229600" cy="5345722"/>
          </a:xfrm>
        </p:spPr>
        <p:txBody>
          <a:bodyPr/>
          <a:lstStyle/>
          <a:p>
            <a:pPr marL="342900" lvl="1" indent="-342900">
              <a:buFontTx/>
              <a:buChar char="•"/>
            </a:pPr>
            <a:r>
              <a:rPr lang="en-US" dirty="0" smtClean="0"/>
              <a:t>Founding father - </a:t>
            </a:r>
            <a:r>
              <a:rPr lang="en-US" b="1" dirty="0" smtClean="0"/>
              <a:t>Kurt </a:t>
            </a:r>
            <a:r>
              <a:rPr lang="en-US" b="1" dirty="0" err="1" smtClean="0"/>
              <a:t>Lewin</a:t>
            </a:r>
            <a:r>
              <a:rPr lang="en-US" b="1" dirty="0" smtClean="0"/>
              <a:t>, </a:t>
            </a:r>
            <a:r>
              <a:rPr lang="en-US" dirty="0" smtClean="0"/>
              <a:t>whose work sought to change the lives of disadvantaged groups</a:t>
            </a:r>
          </a:p>
          <a:p>
            <a:pPr marL="342900" lvl="1" indent="-342900">
              <a:buFontTx/>
              <a:buChar char="•"/>
            </a:pPr>
            <a:r>
              <a:rPr lang="en-US" b="1" dirty="0" smtClean="0"/>
              <a:t>Useful</a:t>
            </a:r>
            <a:r>
              <a:rPr lang="en-US" dirty="0" smtClean="0"/>
              <a:t> for investigating and improving a variety of areas </a:t>
            </a:r>
            <a:r>
              <a:rPr lang="en-US" b="1" dirty="0" smtClean="0"/>
              <a:t>in education</a:t>
            </a:r>
            <a:r>
              <a:rPr lang="en-US" dirty="0" smtClean="0"/>
              <a:t>, including*: </a:t>
            </a:r>
          </a:p>
          <a:p>
            <a:pPr marL="1200150" lvl="3" indent="-342900"/>
            <a:r>
              <a:rPr lang="en-US" sz="2400" dirty="0" smtClean="0"/>
              <a:t>teaching methods, </a:t>
            </a:r>
          </a:p>
          <a:p>
            <a:pPr marL="1200150" lvl="3" indent="-342900"/>
            <a:r>
              <a:rPr lang="en-US" sz="2400" dirty="0" smtClean="0"/>
              <a:t>learning strategies, </a:t>
            </a:r>
          </a:p>
          <a:p>
            <a:pPr marL="1200150" lvl="3" indent="-342900"/>
            <a:r>
              <a:rPr lang="en-US" sz="2400" dirty="0" smtClean="0"/>
              <a:t>assessment procedures, </a:t>
            </a:r>
          </a:p>
          <a:p>
            <a:pPr marL="1200150" lvl="3" indent="-342900"/>
            <a:r>
              <a:rPr lang="en-US" sz="2400" dirty="0" smtClean="0"/>
              <a:t>attitudes and values of stakeholders, </a:t>
            </a:r>
          </a:p>
          <a:p>
            <a:pPr marL="1200150" lvl="3" indent="-342900"/>
            <a:r>
              <a:rPr lang="en-US" sz="2400" dirty="0" smtClean="0"/>
              <a:t>CPD of teachers, </a:t>
            </a:r>
          </a:p>
          <a:p>
            <a:pPr marL="1200150" lvl="3" indent="-342900"/>
            <a:r>
              <a:rPr lang="en-US" sz="2400" dirty="0" smtClean="0"/>
              <a:t>student behavior management, </a:t>
            </a:r>
          </a:p>
          <a:p>
            <a:pPr marL="1200150" lvl="3" indent="-342900"/>
            <a:r>
              <a:rPr lang="en-US" sz="2400" dirty="0" smtClean="0"/>
              <a:t>administration</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Action Research Methodology</a:t>
            </a:r>
            <a:endParaRPr lang="en-US" dirty="0">
              <a:solidFill>
                <a:srgbClr val="FFFF00"/>
              </a:solidFill>
            </a:endParaRPr>
          </a:p>
        </p:txBody>
      </p:sp>
      <p:sp>
        <p:nvSpPr>
          <p:cNvPr id="6" name="Rectangle 5"/>
          <p:cNvSpPr/>
          <p:nvPr/>
        </p:nvSpPr>
        <p:spPr>
          <a:xfrm>
            <a:off x="267286" y="2461846"/>
            <a:ext cx="3362179" cy="42062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3868616" y="1893834"/>
            <a:ext cx="4823563" cy="1754326"/>
          </a:xfrm>
          <a:prstGeom prst="rect">
            <a:avLst/>
          </a:prstGeom>
        </p:spPr>
        <p:txBody>
          <a:bodyPr wrap="square">
            <a:spAutoFit/>
          </a:bodyPr>
          <a:lstStyle/>
          <a:p>
            <a:pPr lvl="1" algn="ctr"/>
            <a:r>
              <a:rPr lang="en-US" sz="3600" b="1" dirty="0" smtClean="0">
                <a:solidFill>
                  <a:srgbClr val="FFFF00"/>
                </a:solidFill>
              </a:rPr>
              <a:t>Characteristics</a:t>
            </a:r>
          </a:p>
          <a:p>
            <a:pPr lvl="1"/>
            <a:endParaRPr lang="en-US" sz="2400" b="1" dirty="0" smtClean="0">
              <a:solidFill>
                <a:schemeClr val="bg1"/>
              </a:solidFill>
            </a:endParaRPr>
          </a:p>
          <a:p>
            <a:pPr lvl="1" algn="ctr"/>
            <a:r>
              <a:rPr lang="en-US" sz="2400" b="1" dirty="0" smtClean="0">
                <a:solidFill>
                  <a:schemeClr val="bg1"/>
                </a:solidFill>
              </a:rPr>
              <a:t>Cohen, </a:t>
            </a:r>
            <a:r>
              <a:rPr lang="en-US" sz="2400" b="1" dirty="0" err="1" smtClean="0">
                <a:solidFill>
                  <a:schemeClr val="bg1"/>
                </a:solidFill>
              </a:rPr>
              <a:t>Manion</a:t>
            </a:r>
            <a:r>
              <a:rPr lang="en-US" sz="2400" b="1" dirty="0" smtClean="0">
                <a:solidFill>
                  <a:schemeClr val="bg1"/>
                </a:solidFill>
              </a:rPr>
              <a:t> &amp; Morrison (2007, pp. 299-300)</a:t>
            </a:r>
          </a:p>
        </p:txBody>
      </p:sp>
      <p:pic>
        <p:nvPicPr>
          <p:cNvPr id="53252" name="Picture 4" descr="http://ecx.images-amazon.com/images/I/51svCg%2BHk0L._BO2,204,203,200_PIsitb-sticker-arrow-click,TopRight,35,-76_AA300_SH20_OU02_.jpg"/>
          <p:cNvPicPr>
            <a:picLocks noGrp="1" noChangeAspect="1" noChangeArrowheads="1"/>
          </p:cNvPicPr>
          <p:nvPr>
            <p:ph idx="1"/>
          </p:nvPr>
        </p:nvPicPr>
        <p:blipFill>
          <a:blip r:embed="rId3" cstate="print"/>
          <a:srcRect/>
          <a:stretch>
            <a:fillRect/>
          </a:stretch>
        </p:blipFill>
        <p:spPr bwMode="auto">
          <a:xfrm>
            <a:off x="480084" y="2841674"/>
            <a:ext cx="3003218" cy="3348109"/>
          </a:xfrm>
          <a:prstGeom prst="rect">
            <a:avLst/>
          </a:prstGeom>
          <a:noFill/>
        </p:spPr>
      </p:pic>
      <p:pic>
        <p:nvPicPr>
          <p:cNvPr id="53254" name="Picture 6" descr="http://3.bp.blogspot.com/-KXmHNG3WZj4/U0YXJbN0bII/AAAAAAAAAHY/VZXAXOxDyeA/s1600/ActivityIcon.gif"/>
          <p:cNvPicPr>
            <a:picLocks noChangeAspect="1" noChangeArrowheads="1"/>
          </p:cNvPicPr>
          <p:nvPr/>
        </p:nvPicPr>
        <p:blipFill>
          <a:blip r:embed="rId4" cstate="print"/>
          <a:srcRect/>
          <a:stretch>
            <a:fillRect/>
          </a:stretch>
        </p:blipFill>
        <p:spPr bwMode="auto">
          <a:xfrm>
            <a:off x="3742837" y="4271155"/>
            <a:ext cx="1504412" cy="1217858"/>
          </a:xfrm>
          <a:prstGeom prst="rect">
            <a:avLst/>
          </a:prstGeom>
          <a:noFill/>
        </p:spPr>
      </p:pic>
      <p:sp>
        <p:nvSpPr>
          <p:cNvPr id="10" name="TextBox 9"/>
          <p:cNvSpPr txBox="1"/>
          <p:nvPr/>
        </p:nvSpPr>
        <p:spPr>
          <a:xfrm>
            <a:off x="5050303" y="5050302"/>
            <a:ext cx="3052689" cy="1200329"/>
          </a:xfrm>
          <a:prstGeom prst="rect">
            <a:avLst/>
          </a:prstGeom>
          <a:noFill/>
        </p:spPr>
        <p:txBody>
          <a:bodyPr wrap="square" rtlCol="0">
            <a:spAutoFit/>
          </a:bodyPr>
          <a:lstStyle/>
          <a:p>
            <a:r>
              <a:rPr lang="en-US" sz="2400" dirty="0" smtClean="0">
                <a:solidFill>
                  <a:schemeClr val="bg1"/>
                </a:solidFill>
              </a:rPr>
              <a:t>In pairs, identify 2 characteristics of Action Research</a:t>
            </a:r>
            <a:endParaRPr lang="en-US" sz="2400" dirty="0">
              <a:solidFill>
                <a:schemeClr val="bg1"/>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Methods: research tools</a:t>
            </a:r>
            <a:endParaRPr lang="en-US" dirty="0">
              <a:solidFill>
                <a:srgbClr val="FFFF00"/>
              </a:solidFill>
            </a:endParaRPr>
          </a:p>
        </p:txBody>
      </p:sp>
      <p:pic>
        <p:nvPicPr>
          <p:cNvPr id="4" name="Picture 6" descr="http://3.bp.blogspot.com/-KXmHNG3WZj4/U0YXJbN0bII/AAAAAAAAAHY/VZXAXOxDyeA/s1600/ActivityIcon.gif"/>
          <p:cNvPicPr>
            <a:picLocks noGrp="1" noChangeAspect="1" noChangeArrowheads="1"/>
          </p:cNvPicPr>
          <p:nvPr>
            <p:ph idx="1"/>
          </p:nvPr>
        </p:nvPicPr>
        <p:blipFill>
          <a:blip r:embed="rId3" cstate="print"/>
          <a:srcRect/>
          <a:stretch>
            <a:fillRect/>
          </a:stretch>
        </p:blipFill>
        <p:spPr bwMode="auto">
          <a:xfrm>
            <a:off x="578533" y="3074804"/>
            <a:ext cx="1600200" cy="1295400"/>
          </a:xfrm>
          <a:prstGeom prst="rect">
            <a:avLst/>
          </a:prstGeom>
          <a:noFill/>
        </p:spPr>
      </p:pic>
      <p:sp>
        <p:nvSpPr>
          <p:cNvPr id="5" name="TextBox 4"/>
          <p:cNvSpPr txBox="1"/>
          <p:nvPr/>
        </p:nvSpPr>
        <p:spPr>
          <a:xfrm>
            <a:off x="1856935" y="4149968"/>
            <a:ext cx="6865034" cy="523220"/>
          </a:xfrm>
          <a:prstGeom prst="rect">
            <a:avLst/>
          </a:prstGeom>
          <a:noFill/>
        </p:spPr>
        <p:txBody>
          <a:bodyPr wrap="square" rtlCol="0">
            <a:spAutoFit/>
          </a:bodyPr>
          <a:lstStyle/>
          <a:p>
            <a:r>
              <a:rPr lang="en-US" sz="2800" dirty="0" smtClean="0">
                <a:solidFill>
                  <a:schemeClr val="bg1"/>
                </a:solidFill>
              </a:rPr>
              <a:t>What research methods do you know of?</a:t>
            </a:r>
            <a:endParaRPr lang="en-US" sz="2800" dirty="0">
              <a:solidFill>
                <a:schemeClr val="bg1"/>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Methods: research tools</a:t>
            </a:r>
            <a:endParaRPr lang="en-US" dirty="0">
              <a:solidFill>
                <a:srgbClr val="FFFF00"/>
              </a:solidFill>
            </a:endParaRPr>
          </a:p>
        </p:txBody>
      </p:sp>
      <p:sp>
        <p:nvSpPr>
          <p:cNvPr id="6" name="Content Placeholder 5"/>
          <p:cNvSpPr>
            <a:spLocks noGrp="1"/>
          </p:cNvSpPr>
          <p:nvPr>
            <p:ph idx="1"/>
          </p:nvPr>
        </p:nvSpPr>
        <p:spPr>
          <a:xfrm>
            <a:off x="541606" y="1392702"/>
            <a:ext cx="8229600" cy="5261316"/>
          </a:xfrm>
        </p:spPr>
        <p:txBody>
          <a:bodyPr/>
          <a:lstStyle/>
          <a:p>
            <a:pPr lvl="2"/>
            <a:r>
              <a:rPr lang="en-US" dirty="0" smtClean="0"/>
              <a:t>Questionnaires</a:t>
            </a:r>
          </a:p>
          <a:p>
            <a:pPr lvl="2"/>
            <a:r>
              <a:rPr lang="en-US" dirty="0" smtClean="0"/>
              <a:t>Interviews</a:t>
            </a:r>
          </a:p>
          <a:p>
            <a:pPr lvl="2"/>
            <a:r>
              <a:rPr lang="en-US" dirty="0" smtClean="0"/>
              <a:t>Observation</a:t>
            </a:r>
          </a:p>
          <a:p>
            <a:pPr lvl="2"/>
            <a:r>
              <a:rPr lang="en-US" dirty="0" smtClean="0"/>
              <a:t>Tests</a:t>
            </a:r>
          </a:p>
          <a:p>
            <a:pPr lvl="2"/>
            <a:r>
              <a:rPr lang="en-US" dirty="0" smtClean="0"/>
              <a:t>Personal constructs, e.g. laddering</a:t>
            </a:r>
          </a:p>
          <a:p>
            <a:pPr lvl="2"/>
            <a:r>
              <a:rPr lang="en-US" dirty="0" smtClean="0"/>
              <a:t>Narrative</a:t>
            </a:r>
          </a:p>
          <a:p>
            <a:pPr lvl="2"/>
            <a:r>
              <a:rPr lang="en-US" dirty="0" smtClean="0"/>
              <a:t>Critical incident technique</a:t>
            </a:r>
          </a:p>
          <a:p>
            <a:pPr lvl="2"/>
            <a:r>
              <a:rPr lang="en-US" dirty="0" smtClean="0"/>
              <a:t>Document research</a:t>
            </a:r>
          </a:p>
          <a:p>
            <a:pPr lvl="2"/>
            <a:r>
              <a:rPr lang="en-US" dirty="0" smtClean="0"/>
              <a:t>Visual sociology</a:t>
            </a:r>
          </a:p>
          <a:p>
            <a:pPr lvl="2">
              <a:buNone/>
            </a:pPr>
            <a:endParaRPr lang="en-US" dirty="0" smtClean="0"/>
          </a:p>
          <a:p>
            <a:pPr lvl="2" algn="ctr">
              <a:buNone/>
            </a:pPr>
            <a:r>
              <a:rPr lang="en-US" sz="2800" b="1" dirty="0" smtClean="0"/>
              <a:t>Many different methods!!!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5" name="Rectangle 2"/>
          <p:cNvSpPr>
            <a:spLocks noGrp="1" noChangeArrowheads="1"/>
          </p:cNvSpPr>
          <p:nvPr>
            <p:ph type="title"/>
          </p:nvPr>
        </p:nvSpPr>
        <p:spPr/>
        <p:txBody>
          <a:bodyPr/>
          <a:lstStyle/>
          <a:p>
            <a:pPr algn="r" eaLnBrk="1" hangingPunct="1"/>
            <a:r>
              <a:rPr lang="en-GB" altLang="en-US" sz="4000" dirty="0" smtClean="0">
                <a:solidFill>
                  <a:srgbClr val="FFC000"/>
                </a:solidFill>
              </a:rPr>
              <a:t>Outline</a:t>
            </a:r>
            <a:endParaRPr lang="en-US" altLang="en-US" sz="4000" dirty="0" smtClean="0">
              <a:solidFill>
                <a:srgbClr val="FFC000"/>
              </a:solidFill>
            </a:endParaRPr>
          </a:p>
        </p:txBody>
      </p:sp>
      <p:sp>
        <p:nvSpPr>
          <p:cNvPr id="8196" name="Rectangle 3"/>
          <p:cNvSpPr>
            <a:spLocks noGrp="1" noChangeArrowheads="1"/>
          </p:cNvSpPr>
          <p:nvPr>
            <p:ph sz="half" idx="2"/>
          </p:nvPr>
        </p:nvSpPr>
        <p:spPr>
          <a:xfrm>
            <a:off x="3784209" y="1600200"/>
            <a:ext cx="4902591" cy="4525963"/>
          </a:xfrm>
        </p:spPr>
        <p:txBody>
          <a:bodyPr/>
          <a:lstStyle/>
          <a:p>
            <a:pPr eaLnBrk="1" hangingPunct="1">
              <a:buFont typeface="Wingdings" pitchFamily="2" charset="2"/>
              <a:buChar char="§"/>
            </a:pPr>
            <a:r>
              <a:rPr lang="en-US" altLang="en-US" sz="2800" dirty="0" smtClean="0"/>
              <a:t>Define methodology</a:t>
            </a:r>
          </a:p>
          <a:p>
            <a:pPr eaLnBrk="1" hangingPunct="1">
              <a:buFont typeface="Wingdings" pitchFamily="2" charset="2"/>
              <a:buChar char="§"/>
            </a:pPr>
            <a:r>
              <a:rPr lang="en-US" altLang="en-US" sz="2800" dirty="0" smtClean="0"/>
              <a:t>Focus on the Action research methodology</a:t>
            </a:r>
          </a:p>
          <a:p>
            <a:pPr eaLnBrk="1" hangingPunct="1">
              <a:buFont typeface="Wingdings" pitchFamily="2" charset="2"/>
              <a:buChar char="§"/>
            </a:pPr>
            <a:r>
              <a:rPr lang="en-US" altLang="en-US" sz="2800" dirty="0" smtClean="0"/>
              <a:t>Focus on methods</a:t>
            </a:r>
          </a:p>
          <a:p>
            <a:pPr marL="0" indent="0" eaLnBrk="1" hangingPunct="1">
              <a:buNone/>
            </a:pPr>
            <a:endParaRPr lang="en-US" altLang="en-US" sz="2800" dirty="0" smtClean="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Methodology</a:t>
            </a:r>
            <a:endParaRPr lang="en-US" dirty="0"/>
          </a:p>
        </p:txBody>
      </p:sp>
      <p:sp>
        <p:nvSpPr>
          <p:cNvPr id="3" name="Content Placeholder 2"/>
          <p:cNvSpPr>
            <a:spLocks noGrp="1"/>
          </p:cNvSpPr>
          <p:nvPr>
            <p:ph idx="1"/>
          </p:nvPr>
        </p:nvSpPr>
        <p:spPr/>
        <p:txBody>
          <a:bodyPr/>
          <a:lstStyle/>
          <a:p>
            <a:pPr lvl="0">
              <a:buNone/>
            </a:pPr>
            <a:r>
              <a:rPr lang="en-US" dirty="0" smtClean="0"/>
              <a:t>Refers to: </a:t>
            </a:r>
          </a:p>
          <a:p>
            <a:pPr lvl="0" algn="ctr">
              <a:buNone/>
            </a:pPr>
            <a:r>
              <a:rPr lang="en-US" sz="3600" dirty="0" smtClean="0"/>
              <a:t>“…the assembly of research tools and the application of research rules.  … </a:t>
            </a:r>
            <a:r>
              <a:rPr lang="en-US" sz="3600" dirty="0" smtClean="0">
                <a:solidFill>
                  <a:srgbClr val="FFFF00"/>
                </a:solidFill>
              </a:rPr>
              <a:t>It is </a:t>
            </a:r>
            <a:r>
              <a:rPr lang="en-US" sz="3600" i="1" u="sng" dirty="0" smtClean="0">
                <a:solidFill>
                  <a:srgbClr val="FFFF00"/>
                </a:solidFill>
              </a:rPr>
              <a:t>how</a:t>
            </a:r>
            <a:r>
              <a:rPr lang="en-US" sz="3600" dirty="0" smtClean="0">
                <a:solidFill>
                  <a:srgbClr val="FFFF00"/>
                </a:solidFill>
              </a:rPr>
              <a:t> the toolkit of research methods is brought together to crack an individual and specific research problem” </a:t>
            </a:r>
          </a:p>
          <a:p>
            <a:pPr lvl="0">
              <a:buNone/>
            </a:pPr>
            <a:r>
              <a:rPr lang="en-US" dirty="0" smtClean="0"/>
              <a:t>						</a:t>
            </a:r>
            <a:r>
              <a:rPr lang="en-US" sz="2400" dirty="0" smtClean="0"/>
              <a:t>(Newby, 2010, p. 51).  </a:t>
            </a:r>
          </a:p>
          <a:p>
            <a:pPr>
              <a:buNone/>
            </a:pPr>
            <a:endParaRPr lang="en-US" u="sng" dirty="0" smtClean="0">
              <a:hlinkClick r:id="rId3"/>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do you determine a methodological framework?</a:t>
            </a:r>
            <a:endParaRPr lang="en-US" dirty="0"/>
          </a:p>
        </p:txBody>
      </p:sp>
      <p:sp>
        <p:nvSpPr>
          <p:cNvPr id="4" name="Rounded Rectangle 3"/>
          <p:cNvSpPr/>
          <p:nvPr/>
        </p:nvSpPr>
        <p:spPr>
          <a:xfrm>
            <a:off x="1252025" y="1871003"/>
            <a:ext cx="2194560" cy="1055077"/>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tx1">
                    <a:lumMod val="75000"/>
                  </a:schemeClr>
                </a:solidFill>
              </a:rPr>
              <a:t>Ontology</a:t>
            </a:r>
            <a:endParaRPr lang="en-US" sz="2000" b="1" dirty="0">
              <a:solidFill>
                <a:schemeClr val="tx1">
                  <a:lumMod val="75000"/>
                </a:schemeClr>
              </a:solidFill>
            </a:endParaRPr>
          </a:p>
        </p:txBody>
      </p:sp>
      <p:sp>
        <p:nvSpPr>
          <p:cNvPr id="6" name="Content Placeholder 5"/>
          <p:cNvSpPr>
            <a:spLocks noGrp="1"/>
          </p:cNvSpPr>
          <p:nvPr>
            <p:ph idx="1"/>
          </p:nvPr>
        </p:nvSpPr>
        <p:spPr>
          <a:xfrm>
            <a:off x="5584873" y="1955410"/>
            <a:ext cx="2025748" cy="956602"/>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None/>
            </a:pPr>
            <a:r>
              <a:rPr lang="en-US" sz="2000" b="1" dirty="0" smtClean="0">
                <a:solidFill>
                  <a:schemeClr val="bg2">
                    <a:lumMod val="25000"/>
                  </a:schemeClr>
                </a:solidFill>
              </a:rPr>
              <a:t>Epistemology</a:t>
            </a:r>
            <a:endParaRPr lang="en-US" sz="2000" b="1" dirty="0">
              <a:solidFill>
                <a:schemeClr val="bg2">
                  <a:lumMod val="25000"/>
                </a:schemeClr>
              </a:solidFill>
            </a:endParaRPr>
          </a:p>
        </p:txBody>
      </p:sp>
      <p:sp>
        <p:nvSpPr>
          <p:cNvPr id="7" name="Rounded Rectangle 6"/>
          <p:cNvSpPr/>
          <p:nvPr/>
        </p:nvSpPr>
        <p:spPr>
          <a:xfrm>
            <a:off x="3542715" y="3683392"/>
            <a:ext cx="2194560" cy="1055077"/>
          </a:xfrm>
          <a:prstGeom prst="round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rgbClr val="FFFF00"/>
                </a:solidFill>
              </a:rPr>
              <a:t>Methodology</a:t>
            </a:r>
            <a:endParaRPr lang="en-US" sz="2000" b="1" dirty="0">
              <a:solidFill>
                <a:srgbClr val="FFFF00"/>
              </a:solidFill>
            </a:endParaRPr>
          </a:p>
        </p:txBody>
      </p:sp>
      <p:sp>
        <p:nvSpPr>
          <p:cNvPr id="8" name="Rounded Rectangle 7"/>
          <p:cNvSpPr/>
          <p:nvPr/>
        </p:nvSpPr>
        <p:spPr>
          <a:xfrm>
            <a:off x="3756074" y="5739618"/>
            <a:ext cx="1716259" cy="813582"/>
          </a:xfrm>
          <a:prstGeom prst="roundRect">
            <a:avLst/>
          </a:prstGeom>
          <a:solidFill>
            <a:srgbClr val="98E4A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rgbClr val="014736"/>
                </a:solidFill>
              </a:rPr>
              <a:t>Method(s)</a:t>
            </a:r>
            <a:endParaRPr lang="en-US" sz="2000" b="1" dirty="0">
              <a:solidFill>
                <a:srgbClr val="014736"/>
              </a:solidFill>
            </a:endParaRPr>
          </a:p>
        </p:txBody>
      </p:sp>
      <p:sp>
        <p:nvSpPr>
          <p:cNvPr id="9" name="Right Arrow 8"/>
          <p:cNvSpPr/>
          <p:nvPr/>
        </p:nvSpPr>
        <p:spPr>
          <a:xfrm>
            <a:off x="3727938" y="2194560"/>
            <a:ext cx="1575582" cy="422031"/>
          </a:xfrm>
          <a:prstGeom prst="righ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Curved Right Arrow 9"/>
          <p:cNvSpPr/>
          <p:nvPr/>
        </p:nvSpPr>
        <p:spPr>
          <a:xfrm rot="20148056">
            <a:off x="2359115" y="3121953"/>
            <a:ext cx="574027" cy="1421444"/>
          </a:xfrm>
          <a:prstGeom prst="curvedRightArrow">
            <a:avLst>
              <a:gd name="adj1" fmla="val 25000"/>
              <a:gd name="adj2" fmla="val 38711"/>
              <a:gd name="adj3" fmla="val 25000"/>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Curved Left Arrow 10"/>
          <p:cNvSpPr/>
          <p:nvPr/>
        </p:nvSpPr>
        <p:spPr>
          <a:xfrm rot="1029162">
            <a:off x="6292543" y="3122682"/>
            <a:ext cx="604728" cy="1463018"/>
          </a:xfrm>
          <a:prstGeom prst="curvedLef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Down Arrow 11"/>
          <p:cNvSpPr/>
          <p:nvPr/>
        </p:nvSpPr>
        <p:spPr>
          <a:xfrm>
            <a:off x="4459459" y="4895557"/>
            <a:ext cx="281353" cy="562707"/>
          </a:xfrm>
          <a:prstGeom prst="down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618979" y="1941340"/>
            <a:ext cx="548640" cy="369332"/>
          </a:xfrm>
          <a:prstGeom prst="rect">
            <a:avLst/>
          </a:prstGeom>
          <a:noFill/>
        </p:spPr>
        <p:txBody>
          <a:bodyPr wrap="square" rtlCol="0">
            <a:spAutoFit/>
          </a:bodyPr>
          <a:lstStyle/>
          <a:p>
            <a:pPr algn="ctr"/>
            <a:r>
              <a:rPr lang="en-US" b="1" dirty="0" smtClean="0">
                <a:solidFill>
                  <a:srgbClr val="FFFF00"/>
                </a:solidFill>
              </a:rPr>
              <a:t>??</a:t>
            </a:r>
            <a:endParaRPr lang="en-US" b="1" dirty="0">
              <a:solidFill>
                <a:srgbClr val="FFFF00"/>
              </a:solidFill>
            </a:endParaRPr>
          </a:p>
        </p:txBody>
      </p:sp>
      <p:sp>
        <p:nvSpPr>
          <p:cNvPr id="15" name="TextBox 14"/>
          <p:cNvSpPr txBox="1"/>
          <p:nvPr/>
        </p:nvSpPr>
        <p:spPr>
          <a:xfrm>
            <a:off x="7706750" y="1981200"/>
            <a:ext cx="494715" cy="369332"/>
          </a:xfrm>
          <a:prstGeom prst="rect">
            <a:avLst/>
          </a:prstGeom>
          <a:noFill/>
        </p:spPr>
        <p:txBody>
          <a:bodyPr wrap="square" rtlCol="0">
            <a:spAutoFit/>
          </a:bodyPr>
          <a:lstStyle/>
          <a:p>
            <a:pPr algn="ctr"/>
            <a:r>
              <a:rPr lang="en-US" b="1" dirty="0" smtClean="0">
                <a:solidFill>
                  <a:srgbClr val="FFFF00"/>
                </a:solidFill>
              </a:rPr>
              <a:t>??</a:t>
            </a:r>
            <a:endParaRPr lang="en-US" b="1" dirty="0">
              <a:solidFill>
                <a:srgbClr val="FFFF0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half" idx="1"/>
          </p:nvPr>
        </p:nvSpPr>
        <p:spPr>
          <a:xfrm>
            <a:off x="457200" y="407964"/>
            <a:ext cx="4038600" cy="5992836"/>
          </a:xfrm>
          <a:ln>
            <a:solidFill>
              <a:srgbClr val="00B050"/>
            </a:solidFill>
          </a:ln>
        </p:spPr>
        <p:txBody>
          <a:bodyPr/>
          <a:lstStyle/>
          <a:p>
            <a:pPr algn="ctr">
              <a:buNone/>
            </a:pPr>
            <a:r>
              <a:rPr lang="en-US" sz="3600" b="1" dirty="0" smtClean="0">
                <a:solidFill>
                  <a:srgbClr val="FFFF00"/>
                </a:solidFill>
              </a:rPr>
              <a:t>Ontology</a:t>
            </a:r>
          </a:p>
          <a:p>
            <a:pPr algn="ctr">
              <a:buNone/>
            </a:pPr>
            <a:endParaRPr lang="en-US" sz="3600" b="1" dirty="0" smtClean="0">
              <a:solidFill>
                <a:srgbClr val="FFFF00"/>
              </a:solidFill>
            </a:endParaRPr>
          </a:p>
          <a:p>
            <a:r>
              <a:rPr lang="en-US" sz="2800" dirty="0" smtClean="0"/>
              <a:t>“…assumptions are concerned with what we believe constitutes social reality” </a:t>
            </a:r>
          </a:p>
          <a:p>
            <a:pPr>
              <a:buNone/>
            </a:pPr>
            <a:r>
              <a:rPr lang="en-US" sz="2800" dirty="0" smtClean="0"/>
              <a:t>	(</a:t>
            </a:r>
            <a:r>
              <a:rPr lang="en-US" sz="2800" dirty="0" err="1" smtClean="0"/>
              <a:t>Blaikie</a:t>
            </a:r>
            <a:r>
              <a:rPr lang="en-US" sz="2800" dirty="0" smtClean="0"/>
              <a:t>, 2000, p. 8).</a:t>
            </a:r>
            <a:endParaRPr lang="en-US" sz="2800" b="1" dirty="0" smtClean="0"/>
          </a:p>
          <a:p>
            <a:endParaRPr lang="en-US" sz="2800" b="1" dirty="0" smtClean="0"/>
          </a:p>
          <a:p>
            <a:pPr algn="ctr">
              <a:buNone/>
            </a:pPr>
            <a:r>
              <a:rPr lang="en-US" sz="3600" b="1" dirty="0" smtClean="0"/>
              <a:t>World view</a:t>
            </a:r>
          </a:p>
          <a:p>
            <a:endParaRPr lang="en-US" sz="2400" dirty="0" smtClean="0"/>
          </a:p>
          <a:p>
            <a:r>
              <a:rPr lang="en-US" sz="2400" dirty="0" smtClean="0"/>
              <a:t>We have different ways of seeing the world</a:t>
            </a:r>
            <a:endParaRPr lang="en-US" sz="2400" dirty="0"/>
          </a:p>
        </p:txBody>
      </p:sp>
      <p:sp>
        <p:nvSpPr>
          <p:cNvPr id="6" name="Content Placeholder 5"/>
          <p:cNvSpPr>
            <a:spLocks noGrp="1"/>
          </p:cNvSpPr>
          <p:nvPr>
            <p:ph sz="half" idx="2"/>
          </p:nvPr>
        </p:nvSpPr>
        <p:spPr>
          <a:xfrm>
            <a:off x="4648200" y="422030"/>
            <a:ext cx="4038600" cy="5978769"/>
          </a:xfrm>
          <a:ln>
            <a:solidFill>
              <a:srgbClr val="00B050"/>
            </a:solidFill>
          </a:ln>
        </p:spPr>
        <p:txBody>
          <a:bodyPr/>
          <a:lstStyle/>
          <a:p>
            <a:pPr algn="ctr">
              <a:buNone/>
            </a:pPr>
            <a:r>
              <a:rPr lang="en-US" sz="3600" b="1" dirty="0" smtClean="0">
                <a:solidFill>
                  <a:srgbClr val="FFFF00"/>
                </a:solidFill>
              </a:rPr>
              <a:t>Epistemology</a:t>
            </a:r>
          </a:p>
          <a:p>
            <a:pPr algn="ctr">
              <a:buNone/>
            </a:pPr>
            <a:endParaRPr lang="en-US" sz="3600" b="1" dirty="0" smtClean="0">
              <a:solidFill>
                <a:srgbClr val="FFFF00"/>
              </a:solidFill>
            </a:endParaRPr>
          </a:p>
          <a:p>
            <a:r>
              <a:rPr lang="en-US" sz="2800" dirty="0" smtClean="0"/>
              <a:t>“… is a theory of the nature/form of knowledge”</a:t>
            </a:r>
            <a:r>
              <a:rPr lang="en-GB" sz="2800" dirty="0" smtClean="0"/>
              <a:t> </a:t>
            </a:r>
          </a:p>
          <a:p>
            <a:pPr>
              <a:buNone/>
            </a:pPr>
            <a:r>
              <a:rPr lang="en-GB" sz="2800" dirty="0" smtClean="0"/>
              <a:t>	(Hitchcock &amp; Hughes, 1989, 1995).</a:t>
            </a:r>
            <a:endParaRPr lang="en-US" sz="2800" dirty="0" smtClean="0"/>
          </a:p>
          <a:p>
            <a:pPr>
              <a:buNone/>
            </a:pPr>
            <a:endParaRPr lang="en-US" sz="2800" dirty="0" smtClean="0"/>
          </a:p>
          <a:p>
            <a:pPr algn="ctr">
              <a:buNone/>
            </a:pPr>
            <a:r>
              <a:rPr lang="en-US" sz="3600" b="1" dirty="0" smtClean="0"/>
              <a:t>how and what we can </a:t>
            </a:r>
            <a:r>
              <a:rPr lang="en-US" sz="3600" b="1" u="sng" dirty="0" smtClean="0"/>
              <a:t>know</a:t>
            </a:r>
            <a:r>
              <a:rPr lang="en-US" sz="3600" b="1" dirty="0" smtClean="0"/>
              <a:t> about social reality</a:t>
            </a:r>
          </a:p>
          <a:p>
            <a:pPr algn="ctr">
              <a:buNone/>
            </a:pPr>
            <a:endParaRPr lang="en-US" sz="3600" b="1" dirty="0" smtClean="0">
              <a:solidFill>
                <a:srgbClr val="FFFF00"/>
              </a:solidFill>
            </a:endParaRPr>
          </a:p>
          <a:p>
            <a:pPr>
              <a:buNone/>
            </a:pP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solidFill>
                  <a:srgbClr val="FFFF00"/>
                </a:solidFill>
              </a:rPr>
              <a:t>Types of Epistemologies: </a:t>
            </a:r>
            <a:r>
              <a:rPr lang="en-US" dirty="0" smtClean="0">
                <a:solidFill>
                  <a:srgbClr val="92D050"/>
                </a:solidFill>
              </a:rPr>
              <a:t>Positivism</a:t>
            </a:r>
            <a:endParaRPr lang="en-US" sz="2800" dirty="0"/>
          </a:p>
        </p:txBody>
      </p:sp>
      <p:sp>
        <p:nvSpPr>
          <p:cNvPr id="6" name="Content Placeholder 5"/>
          <p:cNvSpPr>
            <a:spLocks noGrp="1"/>
          </p:cNvSpPr>
          <p:nvPr>
            <p:ph idx="1"/>
          </p:nvPr>
        </p:nvSpPr>
        <p:spPr/>
        <p:txBody>
          <a:bodyPr/>
          <a:lstStyle/>
          <a:p>
            <a:pPr lvl="1">
              <a:buNone/>
            </a:pPr>
            <a:r>
              <a:rPr lang="en-US" dirty="0" smtClean="0"/>
              <a:t>sees knowledge as:</a:t>
            </a:r>
          </a:p>
          <a:p>
            <a:pPr lvl="1">
              <a:buFont typeface="Arial" pitchFamily="34" charset="0"/>
              <a:buChar char="•"/>
            </a:pPr>
            <a:r>
              <a:rPr lang="en-US" dirty="0" smtClean="0"/>
              <a:t>obtained through the senses, natural science</a:t>
            </a:r>
          </a:p>
          <a:p>
            <a:pPr lvl="1">
              <a:buFont typeface="Arial" pitchFamily="34" charset="0"/>
              <a:buChar char="•"/>
            </a:pPr>
            <a:r>
              <a:rPr lang="en-US" dirty="0" smtClean="0"/>
              <a:t>value free, i.e. objective</a:t>
            </a:r>
          </a:p>
          <a:p>
            <a:pPr lvl="1">
              <a:buNone/>
            </a:pPr>
            <a:endParaRPr lang="en-US" dirty="0" smtClean="0"/>
          </a:p>
          <a:p>
            <a:pPr lvl="1" algn="ctr">
              <a:buNone/>
            </a:pPr>
            <a:r>
              <a:rPr lang="en-US" b="1" u="sng" dirty="0" smtClean="0"/>
              <a:t>Positivism</a:t>
            </a:r>
            <a:r>
              <a:rPr lang="en-US" b="1" dirty="0" smtClean="0"/>
              <a:t> is linked to the </a:t>
            </a:r>
            <a:r>
              <a:rPr lang="en-US" b="1" u="sng" dirty="0" smtClean="0"/>
              <a:t>Quantitative</a:t>
            </a:r>
            <a:r>
              <a:rPr lang="en-US" b="1" dirty="0" smtClean="0"/>
              <a:t> paradigm</a:t>
            </a:r>
            <a:endParaRPr lang="en-US" dirty="0" smtClean="0"/>
          </a:p>
          <a:p>
            <a:pPr lvl="1">
              <a:buNone/>
            </a:pPr>
            <a:endParaRPr lang="en-US" dirty="0" smtClean="0"/>
          </a:p>
          <a:p>
            <a:pPr lvl="1">
              <a:buNone/>
            </a:pPr>
            <a:r>
              <a:rPr lang="en-US" b="1" dirty="0" smtClean="0"/>
              <a:t>Methods:</a:t>
            </a:r>
            <a:r>
              <a:rPr lang="en-US" dirty="0" smtClean="0"/>
              <a:t> experimentation, surveys, causal relationships</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solidFill>
                  <a:srgbClr val="FFFF00"/>
                </a:solidFill>
              </a:rPr>
              <a:t>Types of Epistemologies: </a:t>
            </a:r>
            <a:r>
              <a:rPr lang="en-US" dirty="0" err="1" smtClean="0">
                <a:solidFill>
                  <a:srgbClr val="92D050"/>
                </a:solidFill>
              </a:rPr>
              <a:t>Interpretivism</a:t>
            </a:r>
            <a:endParaRPr lang="en-US" dirty="0">
              <a:solidFill>
                <a:srgbClr val="92D050"/>
              </a:solidFill>
            </a:endParaRPr>
          </a:p>
        </p:txBody>
      </p:sp>
      <p:sp>
        <p:nvSpPr>
          <p:cNvPr id="6" name="Content Placeholder 5"/>
          <p:cNvSpPr>
            <a:spLocks noGrp="1"/>
          </p:cNvSpPr>
          <p:nvPr>
            <p:ph idx="1"/>
          </p:nvPr>
        </p:nvSpPr>
        <p:spPr>
          <a:xfrm>
            <a:off x="457200" y="1600200"/>
            <a:ext cx="8229600" cy="5011615"/>
          </a:xfrm>
        </p:spPr>
        <p:txBody>
          <a:bodyPr/>
          <a:lstStyle/>
          <a:p>
            <a:pPr lvl="1">
              <a:buFont typeface="Arial" pitchFamily="34" charset="0"/>
              <a:buChar char="•"/>
            </a:pPr>
            <a:r>
              <a:rPr lang="en-GB" sz="2400" dirty="0" smtClean="0"/>
              <a:t>respects the differences between people and animals or things</a:t>
            </a:r>
          </a:p>
          <a:p>
            <a:pPr lvl="1">
              <a:buFont typeface="Arial" pitchFamily="34" charset="0"/>
              <a:buChar char="•"/>
            </a:pPr>
            <a:r>
              <a:rPr lang="en-GB" sz="2400" dirty="0" smtClean="0"/>
              <a:t>recognises that human beings are capable of developing subjective meanings to their experiences </a:t>
            </a:r>
          </a:p>
          <a:p>
            <a:pPr lvl="1">
              <a:buFont typeface="Arial" pitchFamily="34" charset="0"/>
              <a:buChar char="•"/>
            </a:pPr>
            <a:r>
              <a:rPr lang="en-GB" sz="2400" dirty="0" smtClean="0"/>
              <a:t>seeks to make sense of those subjective meanings (Cohen et al., 2007)</a:t>
            </a:r>
          </a:p>
          <a:p>
            <a:pPr lvl="1">
              <a:buNone/>
            </a:pPr>
            <a:endParaRPr lang="en-US" dirty="0" smtClean="0"/>
          </a:p>
          <a:p>
            <a:pPr lvl="1" algn="ctr">
              <a:buNone/>
            </a:pPr>
            <a:r>
              <a:rPr lang="en-US" b="1" u="sng" dirty="0" err="1" smtClean="0"/>
              <a:t>Interpretivism</a:t>
            </a:r>
            <a:r>
              <a:rPr lang="en-US" b="1" dirty="0" smtClean="0"/>
              <a:t> is linked to the </a:t>
            </a:r>
            <a:r>
              <a:rPr lang="en-US" b="1" u="sng" dirty="0" smtClean="0"/>
              <a:t>Qualitative</a:t>
            </a:r>
            <a:r>
              <a:rPr lang="en-US" b="1" dirty="0" smtClean="0"/>
              <a:t> paradigm</a:t>
            </a:r>
            <a:endParaRPr lang="en-US" dirty="0" smtClean="0"/>
          </a:p>
          <a:p>
            <a:pPr lvl="1">
              <a:buNone/>
            </a:pPr>
            <a:r>
              <a:rPr lang="en-US" dirty="0" smtClean="0"/>
              <a:t>Methods: interviews, narratives, projective techniques</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85335" y="204300"/>
            <a:ext cx="8229600" cy="935184"/>
          </a:xfrm>
        </p:spPr>
        <p:txBody>
          <a:bodyPr/>
          <a:lstStyle/>
          <a:p>
            <a:r>
              <a:rPr lang="en-US" dirty="0" smtClean="0">
                <a:solidFill>
                  <a:srgbClr val="FFFF00"/>
                </a:solidFill>
              </a:rPr>
              <a:t>Types of Epistemologies*</a:t>
            </a:r>
            <a:endParaRPr lang="en-US" dirty="0">
              <a:solidFill>
                <a:srgbClr val="92D050"/>
              </a:solidFill>
            </a:endParaRPr>
          </a:p>
        </p:txBody>
      </p:sp>
      <p:sp>
        <p:nvSpPr>
          <p:cNvPr id="6" name="Content Placeholder 5"/>
          <p:cNvSpPr>
            <a:spLocks noGrp="1"/>
          </p:cNvSpPr>
          <p:nvPr>
            <p:ph idx="1"/>
          </p:nvPr>
        </p:nvSpPr>
        <p:spPr>
          <a:xfrm>
            <a:off x="457200" y="1209822"/>
            <a:ext cx="8229600" cy="5458264"/>
          </a:xfrm>
        </p:spPr>
        <p:txBody>
          <a:bodyPr/>
          <a:lstStyle/>
          <a:p>
            <a:pPr lvl="1">
              <a:buNone/>
            </a:pPr>
            <a:r>
              <a:rPr lang="en-GB" sz="3600" b="1" dirty="0" smtClean="0">
                <a:solidFill>
                  <a:srgbClr val="00B050"/>
                </a:solidFill>
              </a:rPr>
              <a:t>Social </a:t>
            </a:r>
            <a:r>
              <a:rPr lang="en-GB" sz="3600" b="1" dirty="0" err="1" smtClean="0">
                <a:solidFill>
                  <a:srgbClr val="00B050"/>
                </a:solidFill>
              </a:rPr>
              <a:t>Constructionism</a:t>
            </a:r>
            <a:endParaRPr lang="en-GB" sz="3600" b="1" dirty="0" smtClean="0">
              <a:solidFill>
                <a:srgbClr val="00B050"/>
              </a:solidFill>
            </a:endParaRPr>
          </a:p>
          <a:p>
            <a:pPr lvl="1">
              <a:buFont typeface="Arial" pitchFamily="34" charset="0"/>
              <a:buChar char="•"/>
            </a:pPr>
            <a:r>
              <a:rPr lang="en-US" sz="2400" dirty="0" smtClean="0"/>
              <a:t>takes some tenets of both but leans more to </a:t>
            </a:r>
            <a:r>
              <a:rPr lang="en-US" sz="2400" dirty="0" err="1" smtClean="0"/>
              <a:t>interpretivism</a:t>
            </a:r>
            <a:r>
              <a:rPr lang="en-US" sz="2400" dirty="0" smtClean="0"/>
              <a:t> *</a:t>
            </a:r>
          </a:p>
          <a:p>
            <a:pPr lvl="1">
              <a:buFont typeface="Arial" pitchFamily="34" charset="0"/>
              <a:buChar char="•"/>
            </a:pPr>
            <a:r>
              <a:rPr lang="en-US" sz="2400" dirty="0" smtClean="0"/>
              <a:t>uses multiple methods may be used from either paradigms</a:t>
            </a:r>
          </a:p>
          <a:p>
            <a:pPr lvl="1">
              <a:buNone/>
            </a:pPr>
            <a:endParaRPr lang="en-US" dirty="0" smtClean="0"/>
          </a:p>
          <a:p>
            <a:pPr lvl="1">
              <a:buNone/>
            </a:pPr>
            <a:r>
              <a:rPr lang="en-US" sz="3600" b="1" dirty="0" smtClean="0">
                <a:solidFill>
                  <a:srgbClr val="00B050"/>
                </a:solidFill>
              </a:rPr>
              <a:t>Pragmatism</a:t>
            </a:r>
          </a:p>
          <a:p>
            <a:pPr lvl="1">
              <a:buFont typeface="Arial" pitchFamily="34" charset="0"/>
              <a:buChar char="•"/>
            </a:pPr>
            <a:r>
              <a:rPr lang="en-US" sz="2400" dirty="0" smtClean="0"/>
              <a:t>is concerned with ‘what works’ for useful results!</a:t>
            </a:r>
          </a:p>
          <a:p>
            <a:pPr lvl="1">
              <a:buFont typeface="Arial" pitchFamily="34" charset="0"/>
              <a:buChar char="•"/>
            </a:pPr>
            <a:r>
              <a:rPr lang="en-US" sz="2400" dirty="0" smtClean="0"/>
              <a:t>uses mixed methods that integrates quantitative and qualitative data at various stages of the research process</a:t>
            </a:r>
          </a:p>
          <a:p>
            <a:pPr lvl="1">
              <a:buFont typeface="Arial" pitchFamily="34" charset="0"/>
              <a:buChar char="•"/>
            </a:pPr>
            <a:r>
              <a:rPr lang="en-US" sz="2400" dirty="0" smtClean="0"/>
              <a:t>may emphasize one paradigm over the other</a:t>
            </a:r>
            <a:endParaRPr lang="en-US" sz="2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Video: </a:t>
            </a:r>
            <a:r>
              <a:rPr lang="en-US" sz="2800" dirty="0" smtClean="0"/>
              <a:t>Ontology, Epistemology, Methodology and Methods </a:t>
            </a:r>
            <a:endParaRPr lang="en-US" sz="2800" dirty="0"/>
          </a:p>
        </p:txBody>
      </p:sp>
      <p:sp>
        <p:nvSpPr>
          <p:cNvPr id="3" name="Content Placeholder 2"/>
          <p:cNvSpPr>
            <a:spLocks noGrp="1"/>
          </p:cNvSpPr>
          <p:nvPr>
            <p:ph idx="1"/>
          </p:nvPr>
        </p:nvSpPr>
        <p:spPr/>
        <p:txBody>
          <a:bodyPr/>
          <a:lstStyle/>
          <a:p>
            <a:r>
              <a:rPr lang="en-US" u="sng" dirty="0" smtClean="0">
                <a:hlinkClick r:id="rId2"/>
              </a:rPr>
              <a:t>https://www.youtube.com/watch?v=hCOsY5rkRs8</a:t>
            </a:r>
            <a:endParaRPr lang="en-US" dirty="0"/>
          </a:p>
        </p:txBody>
      </p:sp>
      <p:pic>
        <p:nvPicPr>
          <p:cNvPr id="52226" name="Picture 2"/>
          <p:cNvPicPr>
            <a:picLocks noChangeAspect="1" noChangeArrowheads="1"/>
          </p:cNvPicPr>
          <p:nvPr/>
        </p:nvPicPr>
        <p:blipFill>
          <a:blip r:embed="rId3" cstate="print"/>
          <a:srcRect/>
          <a:stretch>
            <a:fillRect/>
          </a:stretch>
        </p:blipFill>
        <p:spPr bwMode="auto">
          <a:xfrm>
            <a:off x="1129302" y="2827606"/>
            <a:ext cx="6680724" cy="375607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4">
      <a:dk1>
        <a:srgbClr val="0E2FAD"/>
      </a:dk1>
      <a:lt1>
        <a:srgbClr val="FFFFFF"/>
      </a:lt1>
      <a:dk2>
        <a:srgbClr val="0E2FAD"/>
      </a:dk2>
      <a:lt2>
        <a:srgbClr val="B3CCE6"/>
      </a:lt2>
      <a:accent1>
        <a:srgbClr val="7FD7FC"/>
      </a:accent1>
      <a:accent2>
        <a:srgbClr val="6BA7F8"/>
      </a:accent2>
      <a:accent3>
        <a:srgbClr val="FFFFFF"/>
      </a:accent3>
      <a:accent4>
        <a:srgbClr val="0A2793"/>
      </a:accent4>
      <a:accent5>
        <a:srgbClr val="C0E8FD"/>
      </a:accent5>
      <a:accent6>
        <a:srgbClr val="6097E1"/>
      </a:accent6>
      <a:hlink>
        <a:srgbClr val="FF9D3B"/>
      </a:hlink>
      <a:folHlink>
        <a:srgbClr val="007B7E"/>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E2FAD"/>
        </a:dk1>
        <a:lt1>
          <a:srgbClr val="FFFFFF"/>
        </a:lt1>
        <a:dk2>
          <a:srgbClr val="0E2FAD"/>
        </a:dk2>
        <a:lt2>
          <a:srgbClr val="B3CCE6"/>
        </a:lt2>
        <a:accent1>
          <a:srgbClr val="7FD7FC"/>
        </a:accent1>
        <a:accent2>
          <a:srgbClr val="6BA7F8"/>
        </a:accent2>
        <a:accent3>
          <a:srgbClr val="FFFFFF"/>
        </a:accent3>
        <a:accent4>
          <a:srgbClr val="0A2793"/>
        </a:accent4>
        <a:accent5>
          <a:srgbClr val="C0E8FD"/>
        </a:accent5>
        <a:accent6>
          <a:srgbClr val="6097E1"/>
        </a:accent6>
        <a:hlink>
          <a:srgbClr val="FFAB57"/>
        </a:hlink>
        <a:folHlink>
          <a:srgbClr val="007B7E"/>
        </a:folHlink>
      </a:clrScheme>
      <a:clrMap bg1="lt1" tx1="dk1" bg2="lt2" tx2="dk2" accent1="accent1" accent2="accent2" accent3="accent3" accent4="accent4" accent5="accent5" accent6="accent6" hlink="hlink" folHlink="folHlink"/>
    </a:extraClrScheme>
    <a:extraClrScheme>
      <a:clrScheme name="Default Design 14">
        <a:dk1>
          <a:srgbClr val="0E2FAD"/>
        </a:dk1>
        <a:lt1>
          <a:srgbClr val="FFFFFF"/>
        </a:lt1>
        <a:dk2>
          <a:srgbClr val="0E2FAD"/>
        </a:dk2>
        <a:lt2>
          <a:srgbClr val="B3CCE6"/>
        </a:lt2>
        <a:accent1>
          <a:srgbClr val="7FD7FC"/>
        </a:accent1>
        <a:accent2>
          <a:srgbClr val="6BA7F8"/>
        </a:accent2>
        <a:accent3>
          <a:srgbClr val="FFFFFF"/>
        </a:accent3>
        <a:accent4>
          <a:srgbClr val="0A2793"/>
        </a:accent4>
        <a:accent5>
          <a:srgbClr val="C0E8FD"/>
        </a:accent5>
        <a:accent6>
          <a:srgbClr val="6097E1"/>
        </a:accent6>
        <a:hlink>
          <a:srgbClr val="FF9D3B"/>
        </a:hlink>
        <a:folHlink>
          <a:srgbClr val="007B7E"/>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1384</TotalTime>
  <Words>920</Words>
  <Application>Microsoft Office PowerPoint</Application>
  <PresentationFormat>On-screen Show (4:3)</PresentationFormat>
  <Paragraphs>140</Paragraphs>
  <Slides>15</Slides>
  <Notes>13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Wingdings</vt:lpstr>
      <vt:lpstr>Default Design</vt:lpstr>
      <vt:lpstr>PowerPoint Presentation</vt:lpstr>
      <vt:lpstr>Outline</vt:lpstr>
      <vt:lpstr>Methodology</vt:lpstr>
      <vt:lpstr>How do you determine a methodological framework?</vt:lpstr>
      <vt:lpstr>PowerPoint Presentation</vt:lpstr>
      <vt:lpstr>Types of Epistemologies: Positivism</vt:lpstr>
      <vt:lpstr>Types of Epistemologies: Interpretivism</vt:lpstr>
      <vt:lpstr>Types of Epistemologies*</vt:lpstr>
      <vt:lpstr>Video: Ontology, Epistemology, Methodology and Methods </vt:lpstr>
      <vt:lpstr>Methodology  (research blueprint or design)</vt:lpstr>
      <vt:lpstr>Types of Methodologies</vt:lpstr>
      <vt:lpstr>Action Research Methodology</vt:lpstr>
      <vt:lpstr>Action Research Methodology</vt:lpstr>
      <vt:lpstr>Methods: research tools</vt:lpstr>
      <vt:lpstr>Methods: research tools</vt:lpstr>
    </vt:vector>
  </TitlesOfParts>
  <Company>Clearly Presented Ltd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Standard PowerPoint Template</dc:title>
  <dc:creator>Presentation Magazine;Alexander Taylor</dc:creator>
  <cp:lastModifiedBy>Rinnelle Lee-Piggott</cp:lastModifiedBy>
  <cp:revision>106</cp:revision>
  <dcterms:created xsi:type="dcterms:W3CDTF">2009-11-03T13:35:13Z</dcterms:created>
  <dcterms:modified xsi:type="dcterms:W3CDTF">2016-03-11T16:49:25Z</dcterms:modified>
</cp:coreProperties>
</file>