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302" r:id="rId4"/>
    <p:sldId id="304" r:id="rId5"/>
    <p:sldId id="306" r:id="rId6"/>
    <p:sldId id="307" r:id="rId7"/>
    <p:sldId id="318" r:id="rId8"/>
    <p:sldId id="308" r:id="rId9"/>
    <p:sldId id="309" r:id="rId10"/>
    <p:sldId id="313" r:id="rId11"/>
    <p:sldId id="312" r:id="rId12"/>
    <p:sldId id="315" r:id="rId13"/>
    <p:sldId id="305" r:id="rId14"/>
    <p:sldId id="319" r:id="rId15"/>
    <p:sldId id="310" r:id="rId16"/>
    <p:sldId id="311" r:id="rId17"/>
    <p:sldId id="314" r:id="rId18"/>
    <p:sldId id="320" r:id="rId19"/>
    <p:sldId id="321" r:id="rId20"/>
    <p:sldId id="316" r:id="rId21"/>
    <p:sldId id="317" r:id="rId22"/>
    <p:sldId id="303" r:id="rId23"/>
    <p:sldId id="301" r:id="rId24"/>
    <p:sldId id="262" r:id="rId25"/>
    <p:sldId id="258" r:id="rId26"/>
    <p:sldId id="259" r:id="rId27"/>
    <p:sldId id="260" r:id="rId28"/>
    <p:sldId id="261" r:id="rId29"/>
    <p:sldId id="272" r:id="rId30"/>
    <p:sldId id="273" r:id="rId31"/>
    <p:sldId id="292" r:id="rId32"/>
    <p:sldId id="295" r:id="rId33"/>
    <p:sldId id="296" r:id="rId34"/>
    <p:sldId id="297" r:id="rId35"/>
    <p:sldId id="298" r:id="rId36"/>
    <p:sldId id="289" r:id="rId37"/>
    <p:sldId id="290" r:id="rId38"/>
    <p:sldId id="274" r:id="rId39"/>
    <p:sldId id="275" r:id="rId40"/>
    <p:sldId id="279" r:id="rId41"/>
    <p:sldId id="288" r:id="rId42"/>
    <p:sldId id="287" r:id="rId43"/>
    <p:sldId id="280" r:id="rId44"/>
    <p:sldId id="281" r:id="rId45"/>
    <p:sldId id="282" r:id="rId46"/>
    <p:sldId id="283" r:id="rId47"/>
    <p:sldId id="284" r:id="rId48"/>
    <p:sldId id="285" r:id="rId49"/>
    <p:sldId id="286" r:id="rId50"/>
    <p:sldId id="266" r:id="rId51"/>
    <p:sldId id="267" r:id="rId52"/>
    <p:sldId id="264" r:id="rId53"/>
    <p:sldId id="265" r:id="rId54"/>
    <p:sldId id="268" r:id="rId55"/>
    <p:sldId id="291" r:id="rId56"/>
    <p:sldId id="269" r:id="rId57"/>
    <p:sldId id="270" r:id="rId58"/>
    <p:sldId id="278" r:id="rId59"/>
    <p:sldId id="271" r:id="rId60"/>
    <p:sldId id="276" r:id="rId61"/>
    <p:sldId id="277" r:id="rId62"/>
    <p:sldId id="293" r:id="rId63"/>
    <p:sldId id="294" r:id="rId64"/>
    <p:sldId id="299" r:id="rId65"/>
    <p:sldId id="30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14" y="-6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New%20woRK%202011\pirls%20pisa%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New%20woRK%202011\pirls%20pisa%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New%20woRK%202011\pirls%20pisa%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en-GB"/>
            </a:pPr>
            <a:r>
              <a:rPr lang="en-US"/>
              <a:t>% of Students at the 4 Achievement Levels</a:t>
            </a:r>
            <a:r>
              <a:rPr lang="en-US" baseline="0"/>
              <a:t> &amp; Below in PIRLS 2006</a:t>
            </a:r>
            <a:endParaRPr lang="en-US"/>
          </a:p>
        </c:rich>
      </c:tx>
      <c:layout>
        <c:manualLayout>
          <c:xMode val="edge"/>
          <c:yMode val="edge"/>
          <c:x val="0.11965765765765765"/>
          <c:y val="8.5197018104366772E-3"/>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3789333932641173"/>
          <c:y val="0.15355698231470674"/>
          <c:w val="0.84530824609761523"/>
          <c:h val="0.82087263993375492"/>
        </c:manualLayout>
      </c:layout>
      <c:bar3DChart>
        <c:barDir val="bar"/>
        <c:grouping val="percentStacked"/>
        <c:varyColors val="0"/>
        <c:ser>
          <c:idx val="0"/>
          <c:order val="0"/>
          <c:tx>
            <c:strRef>
              <c:f>Sheet3!$B$28</c:f>
              <c:strCache>
                <c:ptCount val="1"/>
                <c:pt idx="0">
                  <c:v>Below Lowest</c:v>
                </c:pt>
              </c:strCache>
            </c:strRef>
          </c:tx>
          <c:invertIfNegative val="0"/>
          <c:cat>
            <c:strRef>
              <c:f>Sheet3!$A$29:$A$44</c:f>
              <c:strCache>
                <c:ptCount val="16"/>
                <c:pt idx="0">
                  <c:v> Hong Kong</c:v>
                </c:pt>
                <c:pt idx="1">
                  <c:v> Canada, BC</c:v>
                </c:pt>
                <c:pt idx="2">
                  <c:v>  Sweden</c:v>
                </c:pt>
                <c:pt idx="3">
                  <c:v> Germany</c:v>
                </c:pt>
                <c:pt idx="4">
                  <c:v> Singapore</c:v>
                </c:pt>
                <c:pt idx="5">
                  <c:v> USA</c:v>
                </c:pt>
                <c:pt idx="6">
                  <c:v>Slovak Republic</c:v>
                </c:pt>
                <c:pt idx="7">
                  <c:v> Poland</c:v>
                </c:pt>
                <c:pt idx="8">
                  <c:v> Iceland</c:v>
                </c:pt>
                <c:pt idx="9">
                  <c:v> England/UK</c:v>
                </c:pt>
                <c:pt idx="10">
                  <c:v>  Norway</c:v>
                </c:pt>
                <c:pt idx="11">
                  <c:v> Belgium (French)</c:v>
                </c:pt>
                <c:pt idx="12">
                  <c:v>Trinidad &amp; Tobago</c:v>
                </c:pt>
                <c:pt idx="13">
                  <c:v> Iran</c:v>
                </c:pt>
                <c:pt idx="14">
                  <c:v>  Indonesia</c:v>
                </c:pt>
                <c:pt idx="15">
                  <c:v> Qatar</c:v>
                </c:pt>
              </c:strCache>
            </c:strRef>
          </c:cat>
          <c:val>
            <c:numRef>
              <c:f>Sheet3!$B$29:$B$44</c:f>
              <c:numCache>
                <c:formatCode>General</c:formatCode>
                <c:ptCount val="16"/>
                <c:pt idx="0">
                  <c:v>1</c:v>
                </c:pt>
                <c:pt idx="1">
                  <c:v>2</c:v>
                </c:pt>
                <c:pt idx="2">
                  <c:v>2</c:v>
                </c:pt>
                <c:pt idx="3">
                  <c:v>3</c:v>
                </c:pt>
                <c:pt idx="4">
                  <c:v>3</c:v>
                </c:pt>
                <c:pt idx="5">
                  <c:v>4</c:v>
                </c:pt>
                <c:pt idx="6">
                  <c:v>6</c:v>
                </c:pt>
                <c:pt idx="7">
                  <c:v>7</c:v>
                </c:pt>
                <c:pt idx="8">
                  <c:v>7</c:v>
                </c:pt>
                <c:pt idx="9">
                  <c:v>7</c:v>
                </c:pt>
                <c:pt idx="10">
                  <c:v>8</c:v>
                </c:pt>
                <c:pt idx="11">
                  <c:v>8</c:v>
                </c:pt>
                <c:pt idx="12">
                  <c:v>36</c:v>
                </c:pt>
                <c:pt idx="13">
                  <c:v>40</c:v>
                </c:pt>
                <c:pt idx="14">
                  <c:v>46</c:v>
                </c:pt>
                <c:pt idx="15">
                  <c:v>67</c:v>
                </c:pt>
              </c:numCache>
            </c:numRef>
          </c:val>
        </c:ser>
        <c:ser>
          <c:idx val="1"/>
          <c:order val="1"/>
          <c:tx>
            <c:strRef>
              <c:f>Sheet3!$C$28</c:f>
              <c:strCache>
                <c:ptCount val="1"/>
                <c:pt idx="0">
                  <c:v>Low</c:v>
                </c:pt>
              </c:strCache>
            </c:strRef>
          </c:tx>
          <c:spPr>
            <a:solidFill>
              <a:srgbClr val="FFFF00"/>
            </a:solidFill>
          </c:spPr>
          <c:invertIfNegative val="0"/>
          <c:cat>
            <c:strRef>
              <c:f>Sheet3!$A$29:$A$44</c:f>
              <c:strCache>
                <c:ptCount val="16"/>
                <c:pt idx="0">
                  <c:v> Hong Kong</c:v>
                </c:pt>
                <c:pt idx="1">
                  <c:v> Canada, BC</c:v>
                </c:pt>
                <c:pt idx="2">
                  <c:v>  Sweden</c:v>
                </c:pt>
                <c:pt idx="3">
                  <c:v> Germany</c:v>
                </c:pt>
                <c:pt idx="4">
                  <c:v> Singapore</c:v>
                </c:pt>
                <c:pt idx="5">
                  <c:v> USA</c:v>
                </c:pt>
                <c:pt idx="6">
                  <c:v>Slovak Republic</c:v>
                </c:pt>
                <c:pt idx="7">
                  <c:v> Poland</c:v>
                </c:pt>
                <c:pt idx="8">
                  <c:v> Iceland</c:v>
                </c:pt>
                <c:pt idx="9">
                  <c:v> England/UK</c:v>
                </c:pt>
                <c:pt idx="10">
                  <c:v>  Norway</c:v>
                </c:pt>
                <c:pt idx="11">
                  <c:v> Belgium (French)</c:v>
                </c:pt>
                <c:pt idx="12">
                  <c:v>Trinidad &amp; Tobago</c:v>
                </c:pt>
                <c:pt idx="13">
                  <c:v> Iran</c:v>
                </c:pt>
                <c:pt idx="14">
                  <c:v>  Indonesia</c:v>
                </c:pt>
                <c:pt idx="15">
                  <c:v> Qatar</c:v>
                </c:pt>
              </c:strCache>
            </c:strRef>
          </c:cat>
          <c:val>
            <c:numRef>
              <c:f>Sheet3!$C$29:$C$44</c:f>
              <c:numCache>
                <c:formatCode>General</c:formatCode>
                <c:ptCount val="16"/>
                <c:pt idx="0">
                  <c:v>7</c:v>
                </c:pt>
                <c:pt idx="1">
                  <c:v>10</c:v>
                </c:pt>
                <c:pt idx="2">
                  <c:v>10</c:v>
                </c:pt>
                <c:pt idx="3">
                  <c:v>10</c:v>
                </c:pt>
                <c:pt idx="4">
                  <c:v>11</c:v>
                </c:pt>
                <c:pt idx="5">
                  <c:v>14</c:v>
                </c:pt>
                <c:pt idx="6">
                  <c:v>14</c:v>
                </c:pt>
                <c:pt idx="7">
                  <c:v>20</c:v>
                </c:pt>
                <c:pt idx="8">
                  <c:v>21</c:v>
                </c:pt>
                <c:pt idx="9">
                  <c:v>15</c:v>
                </c:pt>
                <c:pt idx="10">
                  <c:v>25</c:v>
                </c:pt>
                <c:pt idx="11">
                  <c:v>26</c:v>
                </c:pt>
                <c:pt idx="12">
                  <c:v>28</c:v>
                </c:pt>
                <c:pt idx="13">
                  <c:v>30</c:v>
                </c:pt>
                <c:pt idx="14">
                  <c:v>35</c:v>
                </c:pt>
                <c:pt idx="15">
                  <c:v>22</c:v>
                </c:pt>
              </c:numCache>
            </c:numRef>
          </c:val>
        </c:ser>
        <c:ser>
          <c:idx val="2"/>
          <c:order val="2"/>
          <c:tx>
            <c:strRef>
              <c:f>Sheet3!$D$28</c:f>
              <c:strCache>
                <c:ptCount val="1"/>
                <c:pt idx="0">
                  <c:v>Intermediate</c:v>
                </c:pt>
              </c:strCache>
            </c:strRef>
          </c:tx>
          <c:invertIfNegative val="0"/>
          <c:cat>
            <c:strRef>
              <c:f>Sheet3!$A$29:$A$44</c:f>
              <c:strCache>
                <c:ptCount val="16"/>
                <c:pt idx="0">
                  <c:v> Hong Kong</c:v>
                </c:pt>
                <c:pt idx="1">
                  <c:v> Canada, BC</c:v>
                </c:pt>
                <c:pt idx="2">
                  <c:v>  Sweden</c:v>
                </c:pt>
                <c:pt idx="3">
                  <c:v> Germany</c:v>
                </c:pt>
                <c:pt idx="4">
                  <c:v> Singapore</c:v>
                </c:pt>
                <c:pt idx="5">
                  <c:v> USA</c:v>
                </c:pt>
                <c:pt idx="6">
                  <c:v>Slovak Republic</c:v>
                </c:pt>
                <c:pt idx="7">
                  <c:v> Poland</c:v>
                </c:pt>
                <c:pt idx="8">
                  <c:v> Iceland</c:v>
                </c:pt>
                <c:pt idx="9">
                  <c:v> England/UK</c:v>
                </c:pt>
                <c:pt idx="10">
                  <c:v>  Norway</c:v>
                </c:pt>
                <c:pt idx="11">
                  <c:v> Belgium (French)</c:v>
                </c:pt>
                <c:pt idx="12">
                  <c:v>Trinidad &amp; Tobago</c:v>
                </c:pt>
                <c:pt idx="13">
                  <c:v> Iran</c:v>
                </c:pt>
                <c:pt idx="14">
                  <c:v>  Indonesia</c:v>
                </c:pt>
                <c:pt idx="15">
                  <c:v> Qatar</c:v>
                </c:pt>
              </c:strCache>
            </c:strRef>
          </c:cat>
          <c:val>
            <c:numRef>
              <c:f>Sheet3!$D$29:$D$44</c:f>
              <c:numCache>
                <c:formatCode>General</c:formatCode>
                <c:ptCount val="16"/>
                <c:pt idx="0">
                  <c:v>30</c:v>
                </c:pt>
                <c:pt idx="1">
                  <c:v>32</c:v>
                </c:pt>
                <c:pt idx="2">
                  <c:v>35</c:v>
                </c:pt>
                <c:pt idx="3">
                  <c:v>35</c:v>
                </c:pt>
                <c:pt idx="4">
                  <c:v>28</c:v>
                </c:pt>
                <c:pt idx="5">
                  <c:v>35</c:v>
                </c:pt>
                <c:pt idx="6">
                  <c:v>37</c:v>
                </c:pt>
                <c:pt idx="7">
                  <c:v>37</c:v>
                </c:pt>
                <c:pt idx="8">
                  <c:v>43</c:v>
                </c:pt>
                <c:pt idx="9">
                  <c:v>30</c:v>
                </c:pt>
                <c:pt idx="10">
                  <c:v>45</c:v>
                </c:pt>
                <c:pt idx="11">
                  <c:v>43</c:v>
                </c:pt>
                <c:pt idx="12">
                  <c:v>23</c:v>
                </c:pt>
                <c:pt idx="13">
                  <c:v>22</c:v>
                </c:pt>
                <c:pt idx="14">
                  <c:v>17</c:v>
                </c:pt>
                <c:pt idx="15">
                  <c:v>10</c:v>
                </c:pt>
              </c:numCache>
            </c:numRef>
          </c:val>
        </c:ser>
        <c:ser>
          <c:idx val="3"/>
          <c:order val="3"/>
          <c:tx>
            <c:strRef>
              <c:f>Sheet3!$E$28</c:f>
              <c:strCache>
                <c:ptCount val="1"/>
                <c:pt idx="0">
                  <c:v>High</c:v>
                </c:pt>
              </c:strCache>
            </c:strRef>
          </c:tx>
          <c:invertIfNegative val="0"/>
          <c:cat>
            <c:strRef>
              <c:f>Sheet3!$A$29:$A$44</c:f>
              <c:strCache>
                <c:ptCount val="16"/>
                <c:pt idx="0">
                  <c:v> Hong Kong</c:v>
                </c:pt>
                <c:pt idx="1">
                  <c:v> Canada, BC</c:v>
                </c:pt>
                <c:pt idx="2">
                  <c:v>  Sweden</c:v>
                </c:pt>
                <c:pt idx="3">
                  <c:v> Germany</c:v>
                </c:pt>
                <c:pt idx="4">
                  <c:v> Singapore</c:v>
                </c:pt>
                <c:pt idx="5">
                  <c:v> USA</c:v>
                </c:pt>
                <c:pt idx="6">
                  <c:v>Slovak Republic</c:v>
                </c:pt>
                <c:pt idx="7">
                  <c:v> Poland</c:v>
                </c:pt>
                <c:pt idx="8">
                  <c:v> Iceland</c:v>
                </c:pt>
                <c:pt idx="9">
                  <c:v> England/UK</c:v>
                </c:pt>
                <c:pt idx="10">
                  <c:v>  Norway</c:v>
                </c:pt>
                <c:pt idx="11">
                  <c:v> Belgium (French)</c:v>
                </c:pt>
                <c:pt idx="12">
                  <c:v>Trinidad &amp; Tobago</c:v>
                </c:pt>
                <c:pt idx="13">
                  <c:v> Iran</c:v>
                </c:pt>
                <c:pt idx="14">
                  <c:v>  Indonesia</c:v>
                </c:pt>
                <c:pt idx="15">
                  <c:v> Qatar</c:v>
                </c:pt>
              </c:strCache>
            </c:strRef>
          </c:cat>
          <c:val>
            <c:numRef>
              <c:f>Sheet3!$E$29:$E$44</c:f>
              <c:numCache>
                <c:formatCode>General</c:formatCode>
                <c:ptCount val="16"/>
                <c:pt idx="0">
                  <c:v>47</c:v>
                </c:pt>
                <c:pt idx="1">
                  <c:v>40</c:v>
                </c:pt>
                <c:pt idx="2">
                  <c:v>42</c:v>
                </c:pt>
                <c:pt idx="3">
                  <c:v>41</c:v>
                </c:pt>
                <c:pt idx="4">
                  <c:v>39</c:v>
                </c:pt>
                <c:pt idx="5">
                  <c:v>35</c:v>
                </c:pt>
                <c:pt idx="6">
                  <c:v>35</c:v>
                </c:pt>
                <c:pt idx="7">
                  <c:v>29</c:v>
                </c:pt>
                <c:pt idx="8">
                  <c:v>26</c:v>
                </c:pt>
                <c:pt idx="9">
                  <c:v>33</c:v>
                </c:pt>
                <c:pt idx="10">
                  <c:v>20</c:v>
                </c:pt>
                <c:pt idx="11">
                  <c:v>20</c:v>
                </c:pt>
                <c:pt idx="12">
                  <c:v>11</c:v>
                </c:pt>
                <c:pt idx="13">
                  <c:v>7</c:v>
                </c:pt>
                <c:pt idx="14">
                  <c:v>2</c:v>
                </c:pt>
                <c:pt idx="15">
                  <c:v>1</c:v>
                </c:pt>
              </c:numCache>
            </c:numRef>
          </c:val>
        </c:ser>
        <c:ser>
          <c:idx val="4"/>
          <c:order val="4"/>
          <c:tx>
            <c:strRef>
              <c:f>Sheet3!$F$28</c:f>
              <c:strCache>
                <c:ptCount val="1"/>
                <c:pt idx="0">
                  <c:v>Advanced</c:v>
                </c:pt>
              </c:strCache>
            </c:strRef>
          </c:tx>
          <c:invertIfNegative val="0"/>
          <c:cat>
            <c:strRef>
              <c:f>Sheet3!$A$29:$A$44</c:f>
              <c:strCache>
                <c:ptCount val="16"/>
                <c:pt idx="0">
                  <c:v> Hong Kong</c:v>
                </c:pt>
                <c:pt idx="1">
                  <c:v> Canada, BC</c:v>
                </c:pt>
                <c:pt idx="2">
                  <c:v>  Sweden</c:v>
                </c:pt>
                <c:pt idx="3">
                  <c:v> Germany</c:v>
                </c:pt>
                <c:pt idx="4">
                  <c:v> Singapore</c:v>
                </c:pt>
                <c:pt idx="5">
                  <c:v> USA</c:v>
                </c:pt>
                <c:pt idx="6">
                  <c:v>Slovak Republic</c:v>
                </c:pt>
                <c:pt idx="7">
                  <c:v> Poland</c:v>
                </c:pt>
                <c:pt idx="8">
                  <c:v> Iceland</c:v>
                </c:pt>
                <c:pt idx="9">
                  <c:v> England/UK</c:v>
                </c:pt>
                <c:pt idx="10">
                  <c:v>  Norway</c:v>
                </c:pt>
                <c:pt idx="11">
                  <c:v> Belgium (French)</c:v>
                </c:pt>
                <c:pt idx="12">
                  <c:v>Trinidad &amp; Tobago</c:v>
                </c:pt>
                <c:pt idx="13">
                  <c:v> Iran</c:v>
                </c:pt>
                <c:pt idx="14">
                  <c:v>  Indonesia</c:v>
                </c:pt>
                <c:pt idx="15">
                  <c:v> Qatar</c:v>
                </c:pt>
              </c:strCache>
            </c:strRef>
          </c:cat>
          <c:val>
            <c:numRef>
              <c:f>Sheet3!$F$29:$F$44</c:f>
              <c:numCache>
                <c:formatCode>General</c:formatCode>
                <c:ptCount val="16"/>
                <c:pt idx="0">
                  <c:v>15</c:v>
                </c:pt>
                <c:pt idx="1">
                  <c:v>16</c:v>
                </c:pt>
                <c:pt idx="2">
                  <c:v>11</c:v>
                </c:pt>
                <c:pt idx="3">
                  <c:v>11</c:v>
                </c:pt>
                <c:pt idx="4">
                  <c:v>19</c:v>
                </c:pt>
                <c:pt idx="5">
                  <c:v>12</c:v>
                </c:pt>
                <c:pt idx="6">
                  <c:v>8</c:v>
                </c:pt>
                <c:pt idx="7">
                  <c:v>7</c:v>
                </c:pt>
                <c:pt idx="8">
                  <c:v>3</c:v>
                </c:pt>
                <c:pt idx="9">
                  <c:v>15</c:v>
                </c:pt>
                <c:pt idx="10">
                  <c:v>2</c:v>
                </c:pt>
                <c:pt idx="11">
                  <c:v>3</c:v>
                </c:pt>
                <c:pt idx="12">
                  <c:v>2</c:v>
                </c:pt>
                <c:pt idx="13">
                  <c:v>1</c:v>
                </c:pt>
                <c:pt idx="14">
                  <c:v>0</c:v>
                </c:pt>
                <c:pt idx="15">
                  <c:v>0</c:v>
                </c:pt>
              </c:numCache>
            </c:numRef>
          </c:val>
        </c:ser>
        <c:dLbls>
          <c:showLegendKey val="0"/>
          <c:showVal val="1"/>
          <c:showCatName val="0"/>
          <c:showSerName val="0"/>
          <c:showPercent val="0"/>
          <c:showBubbleSize val="0"/>
        </c:dLbls>
        <c:gapWidth val="95"/>
        <c:gapDepth val="95"/>
        <c:shape val="box"/>
        <c:axId val="144388480"/>
        <c:axId val="144390016"/>
        <c:axId val="0"/>
      </c:bar3DChart>
      <c:catAx>
        <c:axId val="144388480"/>
        <c:scaling>
          <c:orientation val="minMax"/>
        </c:scaling>
        <c:delete val="0"/>
        <c:axPos val="l"/>
        <c:majorTickMark val="none"/>
        <c:minorTickMark val="none"/>
        <c:tickLblPos val="nextTo"/>
        <c:txPr>
          <a:bodyPr/>
          <a:lstStyle/>
          <a:p>
            <a:pPr>
              <a:defRPr lang="en-GB"/>
            </a:pPr>
            <a:endParaRPr lang="en-US"/>
          </a:p>
        </c:txPr>
        <c:crossAx val="144390016"/>
        <c:crosses val="autoZero"/>
        <c:auto val="1"/>
        <c:lblAlgn val="ctr"/>
        <c:lblOffset val="100"/>
        <c:noMultiLvlLbl val="0"/>
      </c:catAx>
      <c:valAx>
        <c:axId val="144390016"/>
        <c:scaling>
          <c:orientation val="minMax"/>
        </c:scaling>
        <c:delete val="1"/>
        <c:axPos val="b"/>
        <c:numFmt formatCode="0%" sourceLinked="1"/>
        <c:majorTickMark val="out"/>
        <c:minorTickMark val="none"/>
        <c:tickLblPos val="none"/>
        <c:crossAx val="144388480"/>
        <c:crosses val="autoZero"/>
        <c:crossBetween val="between"/>
      </c:valAx>
    </c:plotArea>
    <c:legend>
      <c:legendPos val="t"/>
      <c:layout>
        <c:manualLayout>
          <c:xMode val="edge"/>
          <c:yMode val="edge"/>
          <c:x val="7.4726019747893765E-2"/>
          <c:y val="7.0409004762076122E-2"/>
          <c:w val="0.87558613548997422"/>
          <c:h val="7.6327113846006212E-2"/>
        </c:manualLayout>
      </c:layout>
      <c:overlay val="0"/>
      <c:txPr>
        <a:bodyPr/>
        <a:lstStyle/>
        <a:p>
          <a:pPr>
            <a:defRPr lang="en-GB"/>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lang="en-GB"/>
            </a:pPr>
            <a:r>
              <a:rPr lang="en-US"/>
              <a:t>% of Students in the Six Achievement Levels in PISA 2009</a:t>
            </a:r>
          </a:p>
        </c:rich>
      </c:tx>
      <c:layout/>
      <c:overlay val="0"/>
    </c:title>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0.15604648580435493"/>
          <c:y val="0.15890585275233376"/>
          <c:w val="0.8439535141956459"/>
          <c:h val="0.81770708102148371"/>
        </c:manualLayout>
      </c:layout>
      <c:bar3DChart>
        <c:barDir val="bar"/>
        <c:grouping val="percentStacked"/>
        <c:varyColors val="0"/>
        <c:ser>
          <c:idx val="0"/>
          <c:order val="0"/>
          <c:tx>
            <c:strRef>
              <c:f>Sheet3!$B$1</c:f>
              <c:strCache>
                <c:ptCount val="1"/>
                <c:pt idx="0">
                  <c:v>Below Level 1b</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Sheet3!$B$2:$B$23</c:f>
              <c:numCache>
                <c:formatCode>General</c:formatCode>
                <c:ptCount val="22"/>
                <c:pt idx="0">
                  <c:v>0.2</c:v>
                </c:pt>
                <c:pt idx="1">
                  <c:v>0.4</c:v>
                </c:pt>
                <c:pt idx="2">
                  <c:v>0.4</c:v>
                </c:pt>
                <c:pt idx="3">
                  <c:v>0.5</c:v>
                </c:pt>
                <c:pt idx="4">
                  <c:v>0.60000000000000064</c:v>
                </c:pt>
                <c:pt idx="5">
                  <c:v>0.60000000000000064</c:v>
                </c:pt>
                <c:pt idx="6">
                  <c:v>0.8</c:v>
                </c:pt>
                <c:pt idx="7">
                  <c:v>0.8</c:v>
                </c:pt>
                <c:pt idx="8">
                  <c:v>1</c:v>
                </c:pt>
                <c:pt idx="9">
                  <c:v>1.1000000000000001</c:v>
                </c:pt>
                <c:pt idx="10">
                  <c:v>1.1000000000000001</c:v>
                </c:pt>
                <c:pt idx="11">
                  <c:v>1.3</c:v>
                </c:pt>
                <c:pt idx="12">
                  <c:v>1.5</c:v>
                </c:pt>
                <c:pt idx="13">
                  <c:v>1.7000000000000002</c:v>
                </c:pt>
                <c:pt idx="14">
                  <c:v>3.2</c:v>
                </c:pt>
                <c:pt idx="15">
                  <c:v>5</c:v>
                </c:pt>
                <c:pt idx="16">
                  <c:v>5.5</c:v>
                </c:pt>
                <c:pt idx="17">
                  <c:v>9.6</c:v>
                </c:pt>
                <c:pt idx="18">
                  <c:v>10.8</c:v>
                </c:pt>
                <c:pt idx="19">
                  <c:v>13.3</c:v>
                </c:pt>
                <c:pt idx="20">
                  <c:v>14.1</c:v>
                </c:pt>
                <c:pt idx="21">
                  <c:v>17.8</c:v>
                </c:pt>
              </c:numCache>
            </c:numRef>
          </c:val>
        </c:ser>
        <c:ser>
          <c:idx val="1"/>
          <c:order val="1"/>
          <c:tx>
            <c:strRef>
              <c:f>Sheet3!$C$1</c:f>
              <c:strCache>
                <c:ptCount val="1"/>
                <c:pt idx="0">
                  <c:v>Level 1b</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Sheet3!$C$2:$C$23</c:f>
              <c:numCache>
                <c:formatCode>General</c:formatCode>
                <c:ptCount val="22"/>
                <c:pt idx="0">
                  <c:v>1.5</c:v>
                </c:pt>
                <c:pt idx="1">
                  <c:v>2</c:v>
                </c:pt>
                <c:pt idx="2">
                  <c:v>2.7</c:v>
                </c:pt>
                <c:pt idx="3">
                  <c:v>3.4</c:v>
                </c:pt>
                <c:pt idx="4">
                  <c:v>4</c:v>
                </c:pt>
                <c:pt idx="5">
                  <c:v>3.1</c:v>
                </c:pt>
                <c:pt idx="6">
                  <c:v>4.4000000000000004</c:v>
                </c:pt>
                <c:pt idx="7">
                  <c:v>5.6</c:v>
                </c:pt>
                <c:pt idx="8">
                  <c:v>4.0999999999999996</c:v>
                </c:pt>
                <c:pt idx="9">
                  <c:v>4.2</c:v>
                </c:pt>
                <c:pt idx="10">
                  <c:v>4.7</c:v>
                </c:pt>
                <c:pt idx="11">
                  <c:v>7.4</c:v>
                </c:pt>
                <c:pt idx="12">
                  <c:v>4.3</c:v>
                </c:pt>
                <c:pt idx="13">
                  <c:v>14.1</c:v>
                </c:pt>
                <c:pt idx="14">
                  <c:v>11.4</c:v>
                </c:pt>
                <c:pt idx="15">
                  <c:v>16</c:v>
                </c:pt>
                <c:pt idx="16">
                  <c:v>12.5</c:v>
                </c:pt>
                <c:pt idx="17">
                  <c:v>14.2</c:v>
                </c:pt>
                <c:pt idx="18">
                  <c:v>15.8</c:v>
                </c:pt>
                <c:pt idx="19">
                  <c:v>23.1</c:v>
                </c:pt>
                <c:pt idx="20">
                  <c:v>22</c:v>
                </c:pt>
                <c:pt idx="21">
                  <c:v>22.4</c:v>
                </c:pt>
              </c:numCache>
            </c:numRef>
          </c:val>
        </c:ser>
        <c:ser>
          <c:idx val="2"/>
          <c:order val="2"/>
          <c:tx>
            <c:strRef>
              <c:f>Sheet3!$D$1</c:f>
              <c:strCache>
                <c:ptCount val="1"/>
                <c:pt idx="0">
                  <c:v>Level 1a</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Sheet3!$D$2:$D$23</c:f>
              <c:numCache>
                <c:formatCode>General</c:formatCode>
                <c:ptCount val="22"/>
                <c:pt idx="0">
                  <c:v>6.6</c:v>
                </c:pt>
                <c:pt idx="1">
                  <c:v>7.9</c:v>
                </c:pt>
                <c:pt idx="2">
                  <c:v>9.3000000000000007</c:v>
                </c:pt>
                <c:pt idx="3">
                  <c:v>11</c:v>
                </c:pt>
                <c:pt idx="4">
                  <c:v>13.1</c:v>
                </c:pt>
                <c:pt idx="5">
                  <c:v>11.3</c:v>
                </c:pt>
                <c:pt idx="6">
                  <c:v>13.3</c:v>
                </c:pt>
                <c:pt idx="7">
                  <c:v>15.9</c:v>
                </c:pt>
                <c:pt idx="8">
                  <c:v>13.4</c:v>
                </c:pt>
                <c:pt idx="9">
                  <c:v>11.5</c:v>
                </c:pt>
                <c:pt idx="10">
                  <c:v>11.9</c:v>
                </c:pt>
                <c:pt idx="11">
                  <c:v>21.9</c:v>
                </c:pt>
                <c:pt idx="12">
                  <c:v>11.7</c:v>
                </c:pt>
                <c:pt idx="13">
                  <c:v>37.6</c:v>
                </c:pt>
                <c:pt idx="14">
                  <c:v>25.5</c:v>
                </c:pt>
                <c:pt idx="15">
                  <c:v>28.6</c:v>
                </c:pt>
                <c:pt idx="16">
                  <c:v>23.9</c:v>
                </c:pt>
                <c:pt idx="17">
                  <c:v>21</c:v>
                </c:pt>
                <c:pt idx="18">
                  <c:v>25</c:v>
                </c:pt>
                <c:pt idx="19">
                  <c:v>28.9</c:v>
                </c:pt>
                <c:pt idx="20">
                  <c:v>28.7</c:v>
                </c:pt>
                <c:pt idx="21">
                  <c:v>23.2</c:v>
                </c:pt>
              </c:numCache>
            </c:numRef>
          </c:val>
        </c:ser>
        <c:ser>
          <c:idx val="3"/>
          <c:order val="3"/>
          <c:tx>
            <c:strRef>
              <c:f>Sheet3!$E$1</c:f>
              <c:strCache>
                <c:ptCount val="1"/>
                <c:pt idx="0">
                  <c:v>Level 2</c:v>
                </c:pt>
              </c:strCache>
            </c:strRef>
          </c:tx>
          <c:spPr>
            <a:solidFill>
              <a:srgbClr val="FFFF00"/>
            </a:solidFill>
          </c:spPr>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Sheet3!$E$2:$E$23</c:f>
              <c:numCache>
                <c:formatCode>General</c:formatCode>
                <c:ptCount val="22"/>
                <c:pt idx="0">
                  <c:v>16.100000000000001</c:v>
                </c:pt>
                <c:pt idx="1">
                  <c:v>20.2</c:v>
                </c:pt>
                <c:pt idx="2">
                  <c:v>18.5</c:v>
                </c:pt>
                <c:pt idx="3">
                  <c:v>23.6</c:v>
                </c:pt>
                <c:pt idx="4">
                  <c:v>24.4</c:v>
                </c:pt>
                <c:pt idx="5">
                  <c:v>24.5</c:v>
                </c:pt>
                <c:pt idx="6">
                  <c:v>22.2</c:v>
                </c:pt>
                <c:pt idx="7">
                  <c:v>28.1</c:v>
                </c:pt>
                <c:pt idx="8">
                  <c:v>24.9</c:v>
                </c:pt>
                <c:pt idx="9">
                  <c:v>22.2</c:v>
                </c:pt>
                <c:pt idx="10">
                  <c:v>20.3</c:v>
                </c:pt>
                <c:pt idx="11">
                  <c:v>33.200000000000003</c:v>
                </c:pt>
                <c:pt idx="12">
                  <c:v>23.5</c:v>
                </c:pt>
                <c:pt idx="13">
                  <c:v>34.300000000000004</c:v>
                </c:pt>
                <c:pt idx="14">
                  <c:v>33</c:v>
                </c:pt>
                <c:pt idx="15">
                  <c:v>27.1</c:v>
                </c:pt>
                <c:pt idx="16">
                  <c:v>28</c:v>
                </c:pt>
                <c:pt idx="17">
                  <c:v>25</c:v>
                </c:pt>
                <c:pt idx="18">
                  <c:v>25.4</c:v>
                </c:pt>
                <c:pt idx="19">
                  <c:v>20.7</c:v>
                </c:pt>
                <c:pt idx="20">
                  <c:v>22.1</c:v>
                </c:pt>
                <c:pt idx="21">
                  <c:v>18.3</c:v>
                </c:pt>
              </c:numCache>
            </c:numRef>
          </c:val>
        </c:ser>
        <c:ser>
          <c:idx val="4"/>
          <c:order val="4"/>
          <c:tx>
            <c:strRef>
              <c:f>Sheet3!$F$1</c:f>
              <c:strCache>
                <c:ptCount val="1"/>
                <c:pt idx="0">
                  <c:v>Level 3</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Sheet3!$F$2:$F$23</c:f>
              <c:numCache>
                <c:formatCode>General</c:formatCode>
                <c:ptCount val="22"/>
                <c:pt idx="0">
                  <c:v>31.4</c:v>
                </c:pt>
                <c:pt idx="1">
                  <c:v>30</c:v>
                </c:pt>
                <c:pt idx="2">
                  <c:v>27.6</c:v>
                </c:pt>
                <c:pt idx="3">
                  <c:v>30.9</c:v>
                </c:pt>
                <c:pt idx="4">
                  <c:v>27.6</c:v>
                </c:pt>
                <c:pt idx="5">
                  <c:v>31</c:v>
                </c:pt>
                <c:pt idx="6">
                  <c:v>28.8</c:v>
                </c:pt>
                <c:pt idx="7">
                  <c:v>28.5</c:v>
                </c:pt>
                <c:pt idx="8">
                  <c:v>28.8</c:v>
                </c:pt>
                <c:pt idx="9">
                  <c:v>30.6</c:v>
                </c:pt>
                <c:pt idx="10">
                  <c:v>25.8</c:v>
                </c:pt>
                <c:pt idx="11">
                  <c:v>25.6</c:v>
                </c:pt>
                <c:pt idx="12">
                  <c:v>29.8</c:v>
                </c:pt>
                <c:pt idx="13">
                  <c:v>11.2</c:v>
                </c:pt>
                <c:pt idx="14">
                  <c:v>21.2</c:v>
                </c:pt>
                <c:pt idx="15">
                  <c:v>15.9</c:v>
                </c:pt>
                <c:pt idx="16">
                  <c:v>20.3</c:v>
                </c:pt>
                <c:pt idx="17">
                  <c:v>19</c:v>
                </c:pt>
                <c:pt idx="18">
                  <c:v>16</c:v>
                </c:pt>
                <c:pt idx="19">
                  <c:v>10.1</c:v>
                </c:pt>
                <c:pt idx="20">
                  <c:v>10.1</c:v>
                </c:pt>
                <c:pt idx="21">
                  <c:v>11.1</c:v>
                </c:pt>
              </c:numCache>
            </c:numRef>
          </c:val>
        </c:ser>
        <c:ser>
          <c:idx val="5"/>
          <c:order val="5"/>
          <c:tx>
            <c:strRef>
              <c:f>Sheet3!$G$1</c:f>
              <c:strCache>
                <c:ptCount val="1"/>
                <c:pt idx="0">
                  <c:v>Level 4</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Sheet3!$G$2:$G$23</c:f>
              <c:numCache>
                <c:formatCode>General</c:formatCode>
                <c:ptCount val="22"/>
                <c:pt idx="0">
                  <c:v>31.8</c:v>
                </c:pt>
                <c:pt idx="1">
                  <c:v>26.8</c:v>
                </c:pt>
                <c:pt idx="2">
                  <c:v>25.7</c:v>
                </c:pt>
                <c:pt idx="3">
                  <c:v>22.1</c:v>
                </c:pt>
                <c:pt idx="4">
                  <c:v>20.6</c:v>
                </c:pt>
                <c:pt idx="5">
                  <c:v>22.3</c:v>
                </c:pt>
                <c:pt idx="6">
                  <c:v>22.8</c:v>
                </c:pt>
                <c:pt idx="7">
                  <c:v>16.7</c:v>
                </c:pt>
                <c:pt idx="8">
                  <c:v>19.8</c:v>
                </c:pt>
                <c:pt idx="9">
                  <c:v>21.9</c:v>
                </c:pt>
                <c:pt idx="10">
                  <c:v>24.9</c:v>
                </c:pt>
                <c:pt idx="11">
                  <c:v>9.3000000000000007</c:v>
                </c:pt>
                <c:pt idx="12">
                  <c:v>20.3</c:v>
                </c:pt>
                <c:pt idx="13">
                  <c:v>1</c:v>
                </c:pt>
                <c:pt idx="14">
                  <c:v>5.3</c:v>
                </c:pt>
                <c:pt idx="15">
                  <c:v>6.1</c:v>
                </c:pt>
                <c:pt idx="16">
                  <c:v>8.1</c:v>
                </c:pt>
                <c:pt idx="17">
                  <c:v>8.9</c:v>
                </c:pt>
                <c:pt idx="18">
                  <c:v>6</c:v>
                </c:pt>
                <c:pt idx="19">
                  <c:v>3.4</c:v>
                </c:pt>
                <c:pt idx="20">
                  <c:v>2.6</c:v>
                </c:pt>
                <c:pt idx="21">
                  <c:v>5.4</c:v>
                </c:pt>
              </c:numCache>
            </c:numRef>
          </c:val>
        </c:ser>
        <c:ser>
          <c:idx val="6"/>
          <c:order val="6"/>
          <c:tx>
            <c:strRef>
              <c:f>Sheet3!$H$1</c:f>
              <c:strCache>
                <c:ptCount val="1"/>
                <c:pt idx="0">
                  <c:v>Level 5</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Sheet3!$H$2:$H$23</c:f>
              <c:numCache>
                <c:formatCode>General</c:formatCode>
                <c:ptCount val="22"/>
                <c:pt idx="0">
                  <c:v>11.2</c:v>
                </c:pt>
                <c:pt idx="1">
                  <c:v>11</c:v>
                </c:pt>
                <c:pt idx="2">
                  <c:v>13.1</c:v>
                </c:pt>
                <c:pt idx="3">
                  <c:v>7.6</c:v>
                </c:pt>
                <c:pt idx="4">
                  <c:v>8.4</c:v>
                </c:pt>
                <c:pt idx="5">
                  <c:v>6.5</c:v>
                </c:pt>
                <c:pt idx="6">
                  <c:v>7</c:v>
                </c:pt>
                <c:pt idx="7">
                  <c:v>4.2</c:v>
                </c:pt>
                <c:pt idx="8">
                  <c:v>7</c:v>
                </c:pt>
                <c:pt idx="9">
                  <c:v>7.5</c:v>
                </c:pt>
                <c:pt idx="10">
                  <c:v>10.1</c:v>
                </c:pt>
                <c:pt idx="11">
                  <c:v>1.3</c:v>
                </c:pt>
                <c:pt idx="12">
                  <c:v>7.7</c:v>
                </c:pt>
                <c:pt idx="13">
                  <c:v>0</c:v>
                </c:pt>
                <c:pt idx="14">
                  <c:v>0.4</c:v>
                </c:pt>
                <c:pt idx="15">
                  <c:v>1.2</c:v>
                </c:pt>
                <c:pt idx="16">
                  <c:v>1.7000000000000002</c:v>
                </c:pt>
                <c:pt idx="17">
                  <c:v>2.1</c:v>
                </c:pt>
                <c:pt idx="18">
                  <c:v>0.9</c:v>
                </c:pt>
                <c:pt idx="19">
                  <c:v>0.5</c:v>
                </c:pt>
                <c:pt idx="20">
                  <c:v>0.4</c:v>
                </c:pt>
                <c:pt idx="21">
                  <c:v>1.5</c:v>
                </c:pt>
              </c:numCache>
            </c:numRef>
          </c:val>
        </c:ser>
        <c:ser>
          <c:idx val="7"/>
          <c:order val="7"/>
          <c:tx>
            <c:strRef>
              <c:f>Sheet3!$I$1</c:f>
              <c:strCache>
                <c:ptCount val="1"/>
                <c:pt idx="0">
                  <c:v>Level 6</c:v>
                </c:pt>
              </c:strCache>
            </c:strRef>
          </c:tx>
          <c:invertIfNegative val="0"/>
          <c:cat>
            <c:strRef>
              <c:f>Sheet3!$A$2:$A$23</c:f>
              <c:strCache>
                <c:ptCount val="22"/>
                <c:pt idx="0">
                  <c:v>Hong Kong</c:v>
                </c:pt>
                <c:pt idx="1">
                  <c:v>Canada, BC</c:v>
                </c:pt>
                <c:pt idx="2">
                  <c:v>Singapore</c:v>
                </c:pt>
                <c:pt idx="3">
                  <c:v>Norway</c:v>
                </c:pt>
                <c:pt idx="4">
                  <c:v>USA</c:v>
                </c:pt>
                <c:pt idx="5">
                  <c:v>Poland</c:v>
                </c:pt>
                <c:pt idx="6">
                  <c:v>Germany</c:v>
                </c:pt>
                <c:pt idx="7">
                  <c:v>Slovak Republic</c:v>
                </c:pt>
                <c:pt idx="8">
                  <c:v>England/UK</c:v>
                </c:pt>
                <c:pt idx="9">
                  <c:v>Iceland</c:v>
                </c:pt>
                <c:pt idx="10">
                  <c:v>Belgium (French)</c:v>
                </c:pt>
                <c:pt idx="11">
                  <c:v>Chile</c:v>
                </c:pt>
                <c:pt idx="12">
                  <c:v>Sweden</c:v>
                </c:pt>
                <c:pt idx="13">
                  <c:v>Indonesia</c:v>
                </c:pt>
                <c:pt idx="14">
                  <c:v>Mexico</c:v>
                </c:pt>
                <c:pt idx="15">
                  <c:v>Brazil</c:v>
                </c:pt>
                <c:pt idx="16">
                  <c:v>Uruguay</c:v>
                </c:pt>
                <c:pt idx="17">
                  <c:v>Trinidad &amp; Tobago</c:v>
                </c:pt>
                <c:pt idx="18">
                  <c:v>Argentina</c:v>
                </c:pt>
                <c:pt idx="19">
                  <c:v>Panama</c:v>
                </c:pt>
                <c:pt idx="20">
                  <c:v>Peru</c:v>
                </c:pt>
                <c:pt idx="21">
                  <c:v>Qatar</c:v>
                </c:pt>
              </c:strCache>
            </c:strRef>
          </c:cat>
          <c:val>
            <c:numRef>
              <c:f>Sheet3!$I$2:$I$23</c:f>
              <c:numCache>
                <c:formatCode>General</c:formatCode>
                <c:ptCount val="22"/>
                <c:pt idx="0">
                  <c:v>1.2</c:v>
                </c:pt>
                <c:pt idx="1">
                  <c:v>1.8</c:v>
                </c:pt>
                <c:pt idx="2">
                  <c:v>2.6</c:v>
                </c:pt>
                <c:pt idx="3">
                  <c:v>0.8</c:v>
                </c:pt>
                <c:pt idx="4">
                  <c:v>1.5</c:v>
                </c:pt>
                <c:pt idx="5">
                  <c:v>0.70000000000000062</c:v>
                </c:pt>
                <c:pt idx="6">
                  <c:v>0.60000000000000064</c:v>
                </c:pt>
                <c:pt idx="7">
                  <c:v>0.30000000000000032</c:v>
                </c:pt>
                <c:pt idx="8">
                  <c:v>1</c:v>
                </c:pt>
                <c:pt idx="9">
                  <c:v>1</c:v>
                </c:pt>
                <c:pt idx="10">
                  <c:v>1.1000000000000001</c:v>
                </c:pt>
                <c:pt idx="11">
                  <c:v>0</c:v>
                </c:pt>
                <c:pt idx="12">
                  <c:v>1.3</c:v>
                </c:pt>
                <c:pt idx="13">
                  <c:v>0</c:v>
                </c:pt>
                <c:pt idx="14">
                  <c:v>0</c:v>
                </c:pt>
                <c:pt idx="15">
                  <c:v>0.1</c:v>
                </c:pt>
                <c:pt idx="16">
                  <c:v>0.1</c:v>
                </c:pt>
                <c:pt idx="17">
                  <c:v>0.2</c:v>
                </c:pt>
                <c:pt idx="18">
                  <c:v>0.1</c:v>
                </c:pt>
                <c:pt idx="19">
                  <c:v>0</c:v>
                </c:pt>
                <c:pt idx="20">
                  <c:v>0</c:v>
                </c:pt>
                <c:pt idx="21">
                  <c:v>0.2</c:v>
                </c:pt>
              </c:numCache>
            </c:numRef>
          </c:val>
        </c:ser>
        <c:dLbls>
          <c:showLegendKey val="0"/>
          <c:showVal val="1"/>
          <c:showCatName val="0"/>
          <c:showSerName val="0"/>
          <c:showPercent val="0"/>
          <c:showBubbleSize val="0"/>
        </c:dLbls>
        <c:gapWidth val="95"/>
        <c:gapDepth val="95"/>
        <c:shape val="box"/>
        <c:axId val="144191872"/>
        <c:axId val="144193408"/>
        <c:axId val="0"/>
      </c:bar3DChart>
      <c:catAx>
        <c:axId val="144191872"/>
        <c:scaling>
          <c:orientation val="minMax"/>
        </c:scaling>
        <c:delete val="0"/>
        <c:axPos val="l"/>
        <c:numFmt formatCode="#,##0" sourceLinked="0"/>
        <c:majorTickMark val="out"/>
        <c:minorTickMark val="none"/>
        <c:tickLblPos val="nextTo"/>
        <c:txPr>
          <a:bodyPr/>
          <a:lstStyle/>
          <a:p>
            <a:pPr>
              <a:defRPr lang="en-GB"/>
            </a:pPr>
            <a:endParaRPr lang="en-US"/>
          </a:p>
        </c:txPr>
        <c:crossAx val="144193408"/>
        <c:crosses val="autoZero"/>
        <c:auto val="1"/>
        <c:lblAlgn val="ctr"/>
        <c:lblOffset val="100"/>
        <c:tickLblSkip val="1"/>
        <c:noMultiLvlLbl val="0"/>
      </c:catAx>
      <c:valAx>
        <c:axId val="144193408"/>
        <c:scaling>
          <c:orientation val="minMax"/>
        </c:scaling>
        <c:delete val="1"/>
        <c:axPos val="b"/>
        <c:numFmt formatCode="0%" sourceLinked="1"/>
        <c:majorTickMark val="none"/>
        <c:minorTickMark val="none"/>
        <c:tickLblPos val="none"/>
        <c:crossAx val="144191872"/>
        <c:crosses val="autoZero"/>
        <c:crossBetween val="between"/>
      </c:valAx>
    </c:plotArea>
    <c:legend>
      <c:legendPos val="t"/>
      <c:layout>
        <c:manualLayout>
          <c:xMode val="edge"/>
          <c:yMode val="edge"/>
          <c:x val="7.5002876432836832E-2"/>
          <c:y val="6.7170194536183156E-2"/>
          <c:w val="0.70219829732742056"/>
          <c:h val="6.0683380583881501E-2"/>
        </c:manualLayout>
      </c:layout>
      <c:overlay val="0"/>
      <c:txPr>
        <a:bodyPr/>
        <a:lstStyle/>
        <a:p>
          <a:pPr>
            <a:defRPr lang="en-GB"/>
          </a:pPr>
          <a:endParaRPr lang="en-US"/>
        </a:p>
      </c:txPr>
    </c:legend>
    <c:plotVisOnly val="1"/>
    <c:dispBlanksAs val="gap"/>
    <c:showDLblsOverMax val="0"/>
  </c:chart>
  <c:txPr>
    <a:bodyPr/>
    <a:lstStyle/>
    <a:p>
      <a:pPr>
        <a:defRPr baseline="0">
          <a:latin typeface="Arial Narrow"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pPr>
            <a:r>
              <a:rPr lang="en-US" dirty="0"/>
              <a:t>Variance in achievement scores between and within schools </a:t>
            </a:r>
            <a:r>
              <a:rPr lang="en-US" dirty="0" smtClean="0"/>
              <a:t>with </a:t>
            </a:r>
            <a:r>
              <a:rPr lang="en-US" dirty="0"/>
              <a:t>% variance explained by </a:t>
            </a:r>
            <a:r>
              <a:rPr lang="en-US" dirty="0" smtClean="0"/>
              <a:t>socioeconomic </a:t>
            </a:r>
            <a:r>
              <a:rPr lang="en-US" dirty="0"/>
              <a:t>status</a:t>
            </a:r>
          </a:p>
        </c:rich>
      </c:tx>
      <c:layout/>
      <c:overlay val="0"/>
    </c:title>
    <c:autoTitleDeleted val="0"/>
    <c:plotArea>
      <c:layout/>
      <c:areaChart>
        <c:grouping val="stacked"/>
        <c:varyColors val="0"/>
        <c:ser>
          <c:idx val="0"/>
          <c:order val="0"/>
          <c:tx>
            <c:strRef>
              <c:f>Sheet4!$B$1:$B$3</c:f>
              <c:strCache>
                <c:ptCount val="1"/>
                <c:pt idx="0">
                  <c:v>Variance explained by the SES Between school</c:v>
                </c:pt>
              </c:strCache>
            </c:strRef>
          </c:tx>
          <c:spPr>
            <a:solidFill>
              <a:srgbClr val="FFFF00"/>
            </a:solidFill>
          </c:spPr>
          <c:cat>
            <c:strRef>
              <c:f>Sheet4!$A$4:$A$23</c:f>
              <c:strCache>
                <c:ptCount val="20"/>
                <c:pt idx="0">
                  <c:v>Norway</c:v>
                </c:pt>
                <c:pt idx="1">
                  <c:v>Iceland</c:v>
                </c:pt>
                <c:pt idx="2">
                  <c:v>Indonesia</c:v>
                </c:pt>
                <c:pt idx="3">
                  <c:v>Hong Kong China</c:v>
                </c:pt>
                <c:pt idx="4">
                  <c:v>Canada</c:v>
                </c:pt>
                <c:pt idx="5">
                  <c:v>Poland</c:v>
                </c:pt>
                <c:pt idx="6">
                  <c:v>Qatar</c:v>
                </c:pt>
                <c:pt idx="7">
                  <c:v>Sweden</c:v>
                </c:pt>
                <c:pt idx="8">
                  <c:v>Mexico</c:v>
                </c:pt>
                <c:pt idx="9">
                  <c:v>Slovak Republic</c:v>
                </c:pt>
                <c:pt idx="10">
                  <c:v>Singapore</c:v>
                </c:pt>
                <c:pt idx="11">
                  <c:v>United Kingdom</c:v>
                </c:pt>
                <c:pt idx="12">
                  <c:v>United States</c:v>
                </c:pt>
                <c:pt idx="13">
                  <c:v>Panama</c:v>
                </c:pt>
                <c:pt idx="14">
                  <c:v>Chile</c:v>
                </c:pt>
                <c:pt idx="15">
                  <c:v>Belgium</c:v>
                </c:pt>
                <c:pt idx="16">
                  <c:v>Uruguay</c:v>
                </c:pt>
                <c:pt idx="17">
                  <c:v>Germany</c:v>
                </c:pt>
                <c:pt idx="18">
                  <c:v>Trinidad and Tobago</c:v>
                </c:pt>
                <c:pt idx="19">
                  <c:v>Argentina</c:v>
                </c:pt>
              </c:strCache>
            </c:strRef>
          </c:cat>
          <c:val>
            <c:numRef>
              <c:f>Sheet4!$B$4:$B$23</c:f>
              <c:numCache>
                <c:formatCode>General</c:formatCode>
                <c:ptCount val="20"/>
                <c:pt idx="0">
                  <c:v>2.7</c:v>
                </c:pt>
                <c:pt idx="1">
                  <c:v>3.7</c:v>
                </c:pt>
                <c:pt idx="2">
                  <c:v>4.2</c:v>
                </c:pt>
                <c:pt idx="3">
                  <c:v>7</c:v>
                </c:pt>
                <c:pt idx="4">
                  <c:v>9.6</c:v>
                </c:pt>
                <c:pt idx="5">
                  <c:v>12</c:v>
                </c:pt>
                <c:pt idx="6">
                  <c:v>13.1</c:v>
                </c:pt>
                <c:pt idx="7">
                  <c:v>14.7</c:v>
                </c:pt>
                <c:pt idx="8">
                  <c:v>15.2</c:v>
                </c:pt>
                <c:pt idx="9">
                  <c:v>19.399999999999999</c:v>
                </c:pt>
                <c:pt idx="10">
                  <c:v>23.6</c:v>
                </c:pt>
                <c:pt idx="11">
                  <c:v>24.7</c:v>
                </c:pt>
                <c:pt idx="12">
                  <c:v>31.8</c:v>
                </c:pt>
                <c:pt idx="13">
                  <c:v>33.4</c:v>
                </c:pt>
                <c:pt idx="14">
                  <c:v>38.9</c:v>
                </c:pt>
                <c:pt idx="15">
                  <c:v>40.4</c:v>
                </c:pt>
                <c:pt idx="16">
                  <c:v>41.5</c:v>
                </c:pt>
                <c:pt idx="17">
                  <c:v>45.7</c:v>
                </c:pt>
                <c:pt idx="18">
                  <c:v>56.3</c:v>
                </c:pt>
                <c:pt idx="19">
                  <c:v>57.7</c:v>
                </c:pt>
              </c:numCache>
            </c:numRef>
          </c:val>
        </c:ser>
        <c:ser>
          <c:idx val="1"/>
          <c:order val="1"/>
          <c:tx>
            <c:strRef>
              <c:f>Sheet4!$C$1:$C$3</c:f>
              <c:strCache>
                <c:ptCount val="1"/>
                <c:pt idx="0">
                  <c:v>Variance explained by the SES Within schools</c:v>
                </c:pt>
              </c:strCache>
            </c:strRef>
          </c:tx>
          <c:cat>
            <c:strRef>
              <c:f>Sheet4!$A$4:$A$23</c:f>
              <c:strCache>
                <c:ptCount val="20"/>
                <c:pt idx="0">
                  <c:v>Norway</c:v>
                </c:pt>
                <c:pt idx="1">
                  <c:v>Iceland</c:v>
                </c:pt>
                <c:pt idx="2">
                  <c:v>Indonesia</c:v>
                </c:pt>
                <c:pt idx="3">
                  <c:v>Hong Kong China</c:v>
                </c:pt>
                <c:pt idx="4">
                  <c:v>Canada</c:v>
                </c:pt>
                <c:pt idx="5">
                  <c:v>Poland</c:v>
                </c:pt>
                <c:pt idx="6">
                  <c:v>Qatar</c:v>
                </c:pt>
                <c:pt idx="7">
                  <c:v>Sweden</c:v>
                </c:pt>
                <c:pt idx="8">
                  <c:v>Mexico</c:v>
                </c:pt>
                <c:pt idx="9">
                  <c:v>Slovak Republic</c:v>
                </c:pt>
                <c:pt idx="10">
                  <c:v>Singapore</c:v>
                </c:pt>
                <c:pt idx="11">
                  <c:v>United Kingdom</c:v>
                </c:pt>
                <c:pt idx="12">
                  <c:v>United States</c:v>
                </c:pt>
                <c:pt idx="13">
                  <c:v>Panama</c:v>
                </c:pt>
                <c:pt idx="14">
                  <c:v>Chile</c:v>
                </c:pt>
                <c:pt idx="15">
                  <c:v>Belgium</c:v>
                </c:pt>
                <c:pt idx="16">
                  <c:v>Uruguay</c:v>
                </c:pt>
                <c:pt idx="17">
                  <c:v>Germany</c:v>
                </c:pt>
                <c:pt idx="18">
                  <c:v>Trinidad and Tobago</c:v>
                </c:pt>
                <c:pt idx="19">
                  <c:v>Argentina</c:v>
                </c:pt>
              </c:strCache>
            </c:strRef>
          </c:cat>
          <c:val>
            <c:numRef>
              <c:f>Sheet4!$C$4:$C$23</c:f>
              <c:numCache>
                <c:formatCode>General</c:formatCode>
                <c:ptCount val="20"/>
                <c:pt idx="0">
                  <c:v>5.4</c:v>
                </c:pt>
                <c:pt idx="1">
                  <c:v>5.5</c:v>
                </c:pt>
                <c:pt idx="2">
                  <c:v>0</c:v>
                </c:pt>
                <c:pt idx="3">
                  <c:v>0.2</c:v>
                </c:pt>
                <c:pt idx="4">
                  <c:v>3.4</c:v>
                </c:pt>
                <c:pt idx="5">
                  <c:v>7.9</c:v>
                </c:pt>
                <c:pt idx="6">
                  <c:v>1.1000000000000001</c:v>
                </c:pt>
                <c:pt idx="7">
                  <c:v>10.7</c:v>
                </c:pt>
                <c:pt idx="8">
                  <c:v>0</c:v>
                </c:pt>
                <c:pt idx="9">
                  <c:v>1.8</c:v>
                </c:pt>
                <c:pt idx="10">
                  <c:v>4.5999999999999996</c:v>
                </c:pt>
                <c:pt idx="11">
                  <c:v>4.5999999999999996</c:v>
                </c:pt>
                <c:pt idx="12">
                  <c:v>2.8</c:v>
                </c:pt>
                <c:pt idx="13">
                  <c:v>0.5</c:v>
                </c:pt>
                <c:pt idx="14">
                  <c:v>0.5</c:v>
                </c:pt>
                <c:pt idx="15">
                  <c:v>1.9000000000000001</c:v>
                </c:pt>
                <c:pt idx="16">
                  <c:v>2.2000000000000002</c:v>
                </c:pt>
                <c:pt idx="17">
                  <c:v>0.1</c:v>
                </c:pt>
                <c:pt idx="18">
                  <c:v>1.3</c:v>
                </c:pt>
                <c:pt idx="19">
                  <c:v>0.60000000000000064</c:v>
                </c:pt>
              </c:numCache>
            </c:numRef>
          </c:val>
        </c:ser>
        <c:ser>
          <c:idx val="2"/>
          <c:order val="2"/>
          <c:tx>
            <c:strRef>
              <c:f>Sheet4!$D$1:$D$3</c:f>
              <c:strCache>
                <c:ptCount val="1"/>
                <c:pt idx="0">
                  <c:v>Variance in Achievement Between school</c:v>
                </c:pt>
              </c:strCache>
            </c:strRef>
          </c:tx>
          <c:spPr>
            <a:solidFill>
              <a:schemeClr val="accent6">
                <a:lumMod val="60000"/>
                <a:lumOff val="40000"/>
              </a:schemeClr>
            </a:solidFill>
          </c:spPr>
          <c:cat>
            <c:strRef>
              <c:f>Sheet4!$A$4:$A$23</c:f>
              <c:strCache>
                <c:ptCount val="20"/>
                <c:pt idx="0">
                  <c:v>Norway</c:v>
                </c:pt>
                <c:pt idx="1">
                  <c:v>Iceland</c:v>
                </c:pt>
                <c:pt idx="2">
                  <c:v>Indonesia</c:v>
                </c:pt>
                <c:pt idx="3">
                  <c:v>Hong Kong China</c:v>
                </c:pt>
                <c:pt idx="4">
                  <c:v>Canada</c:v>
                </c:pt>
                <c:pt idx="5">
                  <c:v>Poland</c:v>
                </c:pt>
                <c:pt idx="6">
                  <c:v>Qatar</c:v>
                </c:pt>
                <c:pt idx="7">
                  <c:v>Sweden</c:v>
                </c:pt>
                <c:pt idx="8">
                  <c:v>Mexico</c:v>
                </c:pt>
                <c:pt idx="9">
                  <c:v>Slovak Republic</c:v>
                </c:pt>
                <c:pt idx="10">
                  <c:v>Singapore</c:v>
                </c:pt>
                <c:pt idx="11">
                  <c:v>United Kingdom</c:v>
                </c:pt>
                <c:pt idx="12">
                  <c:v>United States</c:v>
                </c:pt>
                <c:pt idx="13">
                  <c:v>Panama</c:v>
                </c:pt>
                <c:pt idx="14">
                  <c:v>Chile</c:v>
                </c:pt>
                <c:pt idx="15">
                  <c:v>Belgium</c:v>
                </c:pt>
                <c:pt idx="16">
                  <c:v>Uruguay</c:v>
                </c:pt>
                <c:pt idx="17">
                  <c:v>Germany</c:v>
                </c:pt>
                <c:pt idx="18">
                  <c:v>Trinidad and Tobago</c:v>
                </c:pt>
                <c:pt idx="19">
                  <c:v>Argentina</c:v>
                </c:pt>
              </c:strCache>
            </c:strRef>
          </c:cat>
          <c:val>
            <c:numRef>
              <c:f>Sheet4!$D$4:$D$23</c:f>
              <c:numCache>
                <c:formatCode>General</c:formatCode>
                <c:ptCount val="20"/>
                <c:pt idx="0">
                  <c:v>10.1</c:v>
                </c:pt>
                <c:pt idx="1">
                  <c:v>32.4</c:v>
                </c:pt>
                <c:pt idx="2">
                  <c:v>20.2</c:v>
                </c:pt>
                <c:pt idx="3">
                  <c:v>36.300000000000004</c:v>
                </c:pt>
                <c:pt idx="4">
                  <c:v>21.7</c:v>
                </c:pt>
                <c:pt idx="5">
                  <c:v>18.3</c:v>
                </c:pt>
                <c:pt idx="6">
                  <c:v>77.099999999999994</c:v>
                </c:pt>
                <c:pt idx="7">
                  <c:v>21.7</c:v>
                </c:pt>
                <c:pt idx="8">
                  <c:v>41.4</c:v>
                </c:pt>
                <c:pt idx="9">
                  <c:v>34.5</c:v>
                </c:pt>
                <c:pt idx="10">
                  <c:v>39.1</c:v>
                </c:pt>
                <c:pt idx="11">
                  <c:v>32</c:v>
                </c:pt>
                <c:pt idx="12">
                  <c:v>42</c:v>
                </c:pt>
                <c:pt idx="13">
                  <c:v>68.599999999999994</c:v>
                </c:pt>
                <c:pt idx="14">
                  <c:v>56.5</c:v>
                </c:pt>
                <c:pt idx="15">
                  <c:v>61.7</c:v>
                </c:pt>
                <c:pt idx="16">
                  <c:v>55.5</c:v>
                </c:pt>
                <c:pt idx="17">
                  <c:v>68</c:v>
                </c:pt>
                <c:pt idx="18">
                  <c:v>96</c:v>
                </c:pt>
                <c:pt idx="19">
                  <c:v>97.6</c:v>
                </c:pt>
              </c:numCache>
            </c:numRef>
          </c:val>
        </c:ser>
        <c:ser>
          <c:idx val="3"/>
          <c:order val="3"/>
          <c:tx>
            <c:strRef>
              <c:f>Sheet4!$E$1:$E$3</c:f>
              <c:strCache>
                <c:ptCount val="1"/>
                <c:pt idx="0">
                  <c:v>Variance in Achievement Within schools</c:v>
                </c:pt>
              </c:strCache>
            </c:strRef>
          </c:tx>
          <c:cat>
            <c:strRef>
              <c:f>Sheet4!$A$4:$A$23</c:f>
              <c:strCache>
                <c:ptCount val="20"/>
                <c:pt idx="0">
                  <c:v>Norway</c:v>
                </c:pt>
                <c:pt idx="1">
                  <c:v>Iceland</c:v>
                </c:pt>
                <c:pt idx="2">
                  <c:v>Indonesia</c:v>
                </c:pt>
                <c:pt idx="3">
                  <c:v>Hong Kong China</c:v>
                </c:pt>
                <c:pt idx="4">
                  <c:v>Canada</c:v>
                </c:pt>
                <c:pt idx="5">
                  <c:v>Poland</c:v>
                </c:pt>
                <c:pt idx="6">
                  <c:v>Qatar</c:v>
                </c:pt>
                <c:pt idx="7">
                  <c:v>Sweden</c:v>
                </c:pt>
                <c:pt idx="8">
                  <c:v>Mexico</c:v>
                </c:pt>
                <c:pt idx="9">
                  <c:v>Slovak Republic</c:v>
                </c:pt>
                <c:pt idx="10">
                  <c:v>Singapore</c:v>
                </c:pt>
                <c:pt idx="11">
                  <c:v>United Kingdom</c:v>
                </c:pt>
                <c:pt idx="12">
                  <c:v>United States</c:v>
                </c:pt>
                <c:pt idx="13">
                  <c:v>Panama</c:v>
                </c:pt>
                <c:pt idx="14">
                  <c:v>Chile</c:v>
                </c:pt>
                <c:pt idx="15">
                  <c:v>Belgium</c:v>
                </c:pt>
                <c:pt idx="16">
                  <c:v>Uruguay</c:v>
                </c:pt>
                <c:pt idx="17">
                  <c:v>Germany</c:v>
                </c:pt>
                <c:pt idx="18">
                  <c:v>Trinidad and Tobago</c:v>
                </c:pt>
                <c:pt idx="19">
                  <c:v>Argentina</c:v>
                </c:pt>
              </c:strCache>
            </c:strRef>
          </c:cat>
          <c:val>
            <c:numRef>
              <c:f>Sheet4!$E$4:$E$23</c:f>
              <c:numCache>
                <c:formatCode>General</c:formatCode>
                <c:ptCount val="20"/>
                <c:pt idx="0">
                  <c:v>87.7</c:v>
                </c:pt>
                <c:pt idx="1">
                  <c:v>80.400000000000006</c:v>
                </c:pt>
                <c:pt idx="2">
                  <c:v>26.2</c:v>
                </c:pt>
                <c:pt idx="3">
                  <c:v>50.3</c:v>
                </c:pt>
                <c:pt idx="4">
                  <c:v>78.3</c:v>
                </c:pt>
                <c:pt idx="5">
                  <c:v>79.3</c:v>
                </c:pt>
                <c:pt idx="6">
                  <c:v>68</c:v>
                </c:pt>
                <c:pt idx="7">
                  <c:v>95.7</c:v>
                </c:pt>
                <c:pt idx="8">
                  <c:v>44.7</c:v>
                </c:pt>
                <c:pt idx="9">
                  <c:v>52.7</c:v>
                </c:pt>
                <c:pt idx="10">
                  <c:v>71.5</c:v>
                </c:pt>
                <c:pt idx="11">
                  <c:v>77.2</c:v>
                </c:pt>
                <c:pt idx="12">
                  <c:v>74.8</c:v>
                </c:pt>
                <c:pt idx="13">
                  <c:v>48.6</c:v>
                </c:pt>
                <c:pt idx="14">
                  <c:v>46.2</c:v>
                </c:pt>
                <c:pt idx="15">
                  <c:v>55.8</c:v>
                </c:pt>
                <c:pt idx="16">
                  <c:v>67.3</c:v>
                </c:pt>
                <c:pt idx="17">
                  <c:v>44.9</c:v>
                </c:pt>
                <c:pt idx="18">
                  <c:v>59</c:v>
                </c:pt>
                <c:pt idx="19">
                  <c:v>63.7</c:v>
                </c:pt>
              </c:numCache>
            </c:numRef>
          </c:val>
        </c:ser>
        <c:dLbls>
          <c:showLegendKey val="0"/>
          <c:showVal val="0"/>
          <c:showCatName val="0"/>
          <c:showSerName val="0"/>
          <c:showPercent val="0"/>
          <c:showBubbleSize val="0"/>
        </c:dLbls>
        <c:axId val="140909184"/>
        <c:axId val="140915072"/>
      </c:areaChart>
      <c:catAx>
        <c:axId val="140909184"/>
        <c:scaling>
          <c:orientation val="minMax"/>
        </c:scaling>
        <c:delete val="0"/>
        <c:axPos val="b"/>
        <c:majorTickMark val="out"/>
        <c:minorTickMark val="none"/>
        <c:tickLblPos val="nextTo"/>
        <c:txPr>
          <a:bodyPr/>
          <a:lstStyle/>
          <a:p>
            <a:pPr>
              <a:defRPr lang="en-GB"/>
            </a:pPr>
            <a:endParaRPr lang="en-US"/>
          </a:p>
        </c:txPr>
        <c:crossAx val="140915072"/>
        <c:crosses val="autoZero"/>
        <c:auto val="1"/>
        <c:lblAlgn val="ctr"/>
        <c:lblOffset val="100"/>
        <c:noMultiLvlLbl val="0"/>
      </c:catAx>
      <c:valAx>
        <c:axId val="140915072"/>
        <c:scaling>
          <c:orientation val="minMax"/>
        </c:scaling>
        <c:delete val="0"/>
        <c:axPos val="l"/>
        <c:majorGridlines/>
        <c:numFmt formatCode="General" sourceLinked="1"/>
        <c:majorTickMark val="out"/>
        <c:minorTickMark val="none"/>
        <c:tickLblPos val="nextTo"/>
        <c:txPr>
          <a:bodyPr/>
          <a:lstStyle/>
          <a:p>
            <a:pPr>
              <a:defRPr lang="en-GB"/>
            </a:pPr>
            <a:endParaRPr lang="en-US"/>
          </a:p>
        </c:txPr>
        <c:crossAx val="140909184"/>
        <c:crosses val="autoZero"/>
        <c:crossBetween val="midCat"/>
      </c:valAx>
    </c:plotArea>
    <c:legend>
      <c:legendPos val="t"/>
      <c:layout/>
      <c:overlay val="0"/>
      <c:txPr>
        <a:bodyPr/>
        <a:lstStyle/>
        <a:p>
          <a:pPr>
            <a:defRPr lang="en-GB" kern="1000" baseline="0"/>
          </a:pPr>
          <a:endParaRPr lang="en-US"/>
        </a:p>
      </c:txPr>
    </c:legend>
    <c:plotVisOnly val="1"/>
    <c:dispBlanksAs val="zero"/>
    <c:showDLblsOverMax val="0"/>
  </c:chart>
  <c:txPr>
    <a:bodyPr/>
    <a:lstStyle/>
    <a:p>
      <a:pPr>
        <a:defRPr baseline="0">
          <a:latin typeface="Arial Narrow"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638C05-CF28-42C3-AC98-61D86F163A14}" type="datetimeFigureOut">
              <a:rPr lang="en-US" smtClean="0"/>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9A21E-5404-487D-8A29-6CE31F297893}" type="slidenum">
              <a:rPr lang="en-US" smtClean="0"/>
              <a:t>‹#›</a:t>
            </a:fld>
            <a:endParaRPr lang="en-US"/>
          </a:p>
        </p:txBody>
      </p:sp>
    </p:spTree>
    <p:extLst>
      <p:ext uri="{BB962C8B-B14F-4D97-AF65-F5344CB8AC3E}">
        <p14:creationId xmlns:p14="http://schemas.microsoft.com/office/powerpoint/2010/main" val="312599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17</a:t>
            </a:fld>
            <a:endParaRPr lang="en-GB"/>
          </a:p>
        </p:txBody>
      </p:sp>
    </p:spTree>
    <p:extLst>
      <p:ext uri="{BB962C8B-B14F-4D97-AF65-F5344CB8AC3E}">
        <p14:creationId xmlns:p14="http://schemas.microsoft.com/office/powerpoint/2010/main" val="1806678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20</a:t>
            </a:fld>
            <a:endParaRPr lang="en-GB"/>
          </a:p>
        </p:txBody>
      </p:sp>
    </p:spTree>
    <p:extLst>
      <p:ext uri="{BB962C8B-B14F-4D97-AF65-F5344CB8AC3E}">
        <p14:creationId xmlns:p14="http://schemas.microsoft.com/office/powerpoint/2010/main" val="683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21</a:t>
            </a:fld>
            <a:endParaRPr lang="en-GB"/>
          </a:p>
        </p:txBody>
      </p:sp>
    </p:spTree>
    <p:extLst>
      <p:ext uri="{BB962C8B-B14F-4D97-AF65-F5344CB8AC3E}">
        <p14:creationId xmlns:p14="http://schemas.microsoft.com/office/powerpoint/2010/main" val="175648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10</a:t>
            </a:fld>
            <a:endParaRPr lang="en-GB"/>
          </a:p>
        </p:txBody>
      </p:sp>
    </p:spTree>
    <p:extLst>
      <p:ext uri="{BB962C8B-B14F-4D97-AF65-F5344CB8AC3E}">
        <p14:creationId xmlns:p14="http://schemas.microsoft.com/office/powerpoint/2010/main" val="180667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A6B106-F58E-4B60-A798-5610F11F28E8}" type="slidenum">
              <a:rPr lang="en-GB"/>
              <a:pPr fontAlgn="base">
                <a:spcBef>
                  <a:spcPct val="0"/>
                </a:spcBef>
                <a:spcAft>
                  <a:spcPct val="0"/>
                </a:spcAft>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12</a:t>
            </a:fld>
            <a:endParaRPr lang="en-GB"/>
          </a:p>
        </p:txBody>
      </p:sp>
    </p:spTree>
    <p:extLst>
      <p:ext uri="{BB962C8B-B14F-4D97-AF65-F5344CB8AC3E}">
        <p14:creationId xmlns:p14="http://schemas.microsoft.com/office/powerpoint/2010/main" val="222332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15</a:t>
            </a:fld>
            <a:endParaRPr lang="en-GB"/>
          </a:p>
        </p:txBody>
      </p:sp>
    </p:spTree>
    <p:extLst>
      <p:ext uri="{BB962C8B-B14F-4D97-AF65-F5344CB8AC3E}">
        <p14:creationId xmlns:p14="http://schemas.microsoft.com/office/powerpoint/2010/main" val="368037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90053A-3A1B-4565-A9A9-EC1C26C24111}" type="slidenum">
              <a:rPr lang="en-GB" smtClean="0"/>
              <a:pPr/>
              <a:t>16</a:t>
            </a:fld>
            <a:endParaRPr lang="en-GB"/>
          </a:p>
        </p:txBody>
      </p:sp>
    </p:spTree>
    <p:extLst>
      <p:ext uri="{BB962C8B-B14F-4D97-AF65-F5344CB8AC3E}">
        <p14:creationId xmlns:p14="http://schemas.microsoft.com/office/powerpoint/2010/main" val="16523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7D6B2D0-514B-4B5B-8562-F81C34C666D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D6B2D0-514B-4B5B-8562-F81C34C666D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D6B2D0-514B-4B5B-8562-F81C34C666D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D6B2D0-514B-4B5B-8562-F81C34C666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B8D951-69E5-45CA-9ACC-1CDEA8F42648}" type="datetimeFigureOut">
              <a:rPr lang="en-US" smtClean="0"/>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D6B2D0-514B-4B5B-8562-F81C34C666D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B8D951-69E5-45CA-9ACC-1CDEA8F42648}" type="datetimeFigureOut">
              <a:rPr lang="en-US" smtClean="0"/>
              <a:t>9/20/2013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7D6B2D0-514B-4B5B-8562-F81C34C666D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imssandpirls.bc.edu/pirls2001.html" TargetMode="External"/><Relationship Id="rId2" Type="http://schemas.openxmlformats.org/officeDocument/2006/relationships/hyperlink" Target="http://www.iea.nl/" TargetMode="External"/><Relationship Id="rId1" Type="http://schemas.openxmlformats.org/officeDocument/2006/relationships/slideLayout" Target="../slideLayouts/slideLayout2.xml"/><Relationship Id="rId4" Type="http://schemas.openxmlformats.org/officeDocument/2006/relationships/hyperlink" Target="http://timssandpirls.bc.edu/pirls2006/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535702"/>
          </a:xfrm>
        </p:spPr>
        <p:txBody>
          <a:bodyPr>
            <a:normAutofit fontScale="90000"/>
          </a:bodyPr>
          <a:lstStyle/>
          <a:p>
            <a:r>
              <a:rPr lang="en-US" dirty="0" smtClean="0"/>
              <a:t>Using International Assessment data to Evaluate Educational Systems</a:t>
            </a:r>
            <a:br>
              <a:rPr lang="en-US" dirty="0" smtClean="0"/>
            </a:br>
            <a:r>
              <a:rPr lang="en-US" dirty="0" smtClean="0"/>
              <a:t>The PISA 2009 Results-Implications for Trinidad and Tobago</a:t>
            </a:r>
            <a:endParaRPr lang="en-US" dirty="0"/>
          </a:p>
        </p:txBody>
      </p:sp>
      <p:sp>
        <p:nvSpPr>
          <p:cNvPr id="3" name="Subtitle 2"/>
          <p:cNvSpPr>
            <a:spLocks noGrp="1"/>
          </p:cNvSpPr>
          <p:nvPr>
            <p:ph type="subTitle" idx="1"/>
          </p:nvPr>
        </p:nvSpPr>
        <p:spPr>
          <a:xfrm>
            <a:off x="1447800" y="3352800"/>
            <a:ext cx="7406640" cy="2971800"/>
          </a:xfrm>
        </p:spPr>
        <p:txBody>
          <a:bodyPr>
            <a:normAutofit/>
          </a:bodyPr>
          <a:lstStyle/>
          <a:p>
            <a:r>
              <a:rPr lang="en-US" b="1" dirty="0" smtClean="0"/>
              <a:t>JEROME DE LISLE</a:t>
            </a:r>
          </a:p>
          <a:p>
            <a:r>
              <a:rPr lang="en-US" dirty="0" smtClean="0"/>
              <a:t>SCHOOL OF EDUCATION, UWI, ST AUGUSTINE</a:t>
            </a:r>
          </a:p>
          <a:p>
            <a:r>
              <a:rPr lang="en-US" b="1" dirty="0" err="1" smtClean="0"/>
              <a:t>HARRILAL</a:t>
            </a:r>
            <a:r>
              <a:rPr lang="en-US" b="1" dirty="0" smtClean="0"/>
              <a:t> SEECHARAN</a:t>
            </a:r>
          </a:p>
          <a:p>
            <a:r>
              <a:rPr lang="en-US" dirty="0" smtClean="0"/>
              <a:t>MANAGER OF INTERNATIONAL ASSESSMENTS &amp; ACTING DIRECTOR OF </a:t>
            </a:r>
            <a:r>
              <a:rPr lang="en-US" dirty="0" err="1" smtClean="0"/>
              <a:t>DERE</a:t>
            </a:r>
            <a:r>
              <a:rPr lang="en-US" dirty="0" smtClean="0"/>
              <a:t>, TRINIDAD AND TOBAGO MINISTRY OF EDUCATION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79296" cy="778098"/>
          </a:xfrm>
        </p:spPr>
        <p:txBody>
          <a:bodyPr>
            <a:normAutofit fontScale="90000"/>
          </a:bodyPr>
          <a:lstStyle/>
          <a:p>
            <a:r>
              <a:rPr lang="en-TT" dirty="0" smtClean="0"/>
              <a:t>Benchmarking Trinidad &amp; Tobago in PISA</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710970824"/>
              </p:ext>
            </p:extLst>
          </p:nvPr>
        </p:nvGraphicFramePr>
        <p:xfrm>
          <a:off x="1219200" y="838200"/>
          <a:ext cx="7564242" cy="6134100"/>
        </p:xfrm>
        <a:graphic>
          <a:graphicData uri="http://schemas.openxmlformats.org/drawingml/2006/table">
            <a:tbl>
              <a:tblPr firstRow="1" firstCol="1" bandRow="1"/>
              <a:tblGrid>
                <a:gridCol w="2078231"/>
                <a:gridCol w="2000781"/>
                <a:gridCol w="1290826"/>
                <a:gridCol w="1161743"/>
                <a:gridCol w="1032661"/>
              </a:tblGrid>
              <a:tr h="462624">
                <a:tc>
                  <a:txBody>
                    <a:bodyPr/>
                    <a:lstStyle/>
                    <a:p>
                      <a:pPr algn="just">
                        <a:lnSpc>
                          <a:spcPct val="115000"/>
                        </a:lnSpc>
                        <a:spcAft>
                          <a:spcPts val="0"/>
                        </a:spcAft>
                      </a:pPr>
                      <a:r>
                        <a:rPr lang="en-US" sz="1400" b="1" dirty="0">
                          <a:solidFill>
                            <a:srgbClr val="231F20"/>
                          </a:solidFill>
                          <a:effectLst/>
                          <a:latin typeface="Times New Roman"/>
                          <a:ea typeface="Calibri"/>
                          <a:cs typeface="Times New Roman"/>
                        </a:rPr>
                        <a:t>Nation Classification</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just">
                        <a:lnSpc>
                          <a:spcPct val="115000"/>
                        </a:lnSpc>
                        <a:spcAft>
                          <a:spcPts val="0"/>
                        </a:spcAft>
                      </a:pPr>
                      <a:r>
                        <a:rPr lang="en-US" sz="1400" b="1">
                          <a:solidFill>
                            <a:srgbClr val="231F20"/>
                          </a:solidFill>
                          <a:effectLst/>
                          <a:latin typeface="Times New Roman"/>
                          <a:ea typeface="Calibri"/>
                          <a:cs typeface="Times New Roman"/>
                        </a:rPr>
                        <a:t>Nations</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Differentiation Score</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400" b="1">
                          <a:solidFill>
                            <a:srgbClr val="231F20"/>
                          </a:solidFill>
                          <a:effectLst/>
                          <a:latin typeface="Times New Roman"/>
                          <a:ea typeface="Calibri"/>
                          <a:cs typeface="Times New Roman"/>
                        </a:rPr>
                        <a:t>International Assessment</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25590">
                <a:tc>
                  <a:txBody>
                    <a:bodyPr/>
                    <a:lstStyle/>
                    <a:p>
                      <a:pPr algn="just">
                        <a:lnSpc>
                          <a:spcPct val="115000"/>
                        </a:lnSpc>
                        <a:spcAft>
                          <a:spcPts val="0"/>
                        </a:spcAft>
                      </a:pPr>
                      <a:r>
                        <a:rPr lang="en-US" sz="1400" b="1">
                          <a:solidFill>
                            <a:srgbClr val="231F20"/>
                          </a:solidFill>
                          <a:effectLst/>
                          <a:latin typeface="Times New Roman"/>
                          <a:ea typeface="Calibri"/>
                          <a:cs typeface="Times New Roman"/>
                        </a:rPr>
                        <a:t>Target Nation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b="1">
                          <a:solidFill>
                            <a:srgbClr val="231F20"/>
                          </a:solidFill>
                          <a:effectLst/>
                          <a:latin typeface="Times New Roman"/>
                          <a:ea typeface="Calibri"/>
                          <a:cs typeface="Times New Roman"/>
                        </a:rPr>
                        <a:t>Trinidad &amp; Tobago</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PIRLS 2006</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PISA 2009</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rowSpan="3">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Non-Differentiated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Canada, BC</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Sweden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5</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USA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3">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Non-Differentiated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Poland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4</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dirty="0">
                          <a:solidFill>
                            <a:srgbClr val="231F20"/>
                          </a:solidFill>
                          <a:effectLst/>
                          <a:latin typeface="Times New Roman"/>
                          <a:ea typeface="Calibri"/>
                          <a:cs typeface="Times New Roman"/>
                        </a:rPr>
                        <a:t>Iceland</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8</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Norway</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1</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Germany</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19</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37034">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England/UK</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21</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Belgium (French)</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23</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37034">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Slovak Republic</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20</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Oil Based Economies</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Qatar</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Iran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Asian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Singapore</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Hong Kong</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Asian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Indonesia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7">
                  <a:txBody>
                    <a:bodyPr/>
                    <a:lstStyle/>
                    <a:p>
                      <a:pPr algn="just">
                        <a:lnSpc>
                          <a:spcPct val="115000"/>
                        </a:lnSpc>
                        <a:spcAft>
                          <a:spcPts val="0"/>
                        </a:spcAft>
                      </a:pPr>
                      <a:r>
                        <a:rPr lang="en-US" sz="1400" dirty="0">
                          <a:effectLst/>
                          <a:latin typeface="Times New Roman"/>
                          <a:ea typeface="Calibri"/>
                          <a:cs typeface="Times New Roman"/>
                        </a:rPr>
                        <a:t>Latin American Economies</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Argentina</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Brazil</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Chile</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dirty="0">
                          <a:solidFill>
                            <a:srgbClr val="FF0000"/>
                          </a:solidFill>
                          <a:effectLst/>
                          <a:latin typeface="Times New Roman"/>
                          <a:ea typeface="Calibri"/>
                          <a:cs typeface="Times New Roman"/>
                        </a:rPr>
                        <a:t>Mexico</a:t>
                      </a:r>
                      <a:endParaRPr lang="en-GB" sz="1400" b="1" dirty="0">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Panama</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Peru</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dirty="0">
                          <a:solidFill>
                            <a:srgbClr val="FF0000"/>
                          </a:solidFill>
                          <a:effectLst/>
                          <a:latin typeface="Times New Roman"/>
                          <a:ea typeface="Calibri"/>
                          <a:cs typeface="Times New Roman"/>
                        </a:rPr>
                        <a:t>Uruguay</a:t>
                      </a:r>
                      <a:endParaRPr lang="en-GB" sz="1400" b="1" dirty="0">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a:ea typeface="Calibri"/>
                          <a:cs typeface="Times New Roman"/>
                        </a:rPr>
                        <a:t> </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extLst>
      <p:ext uri="{BB962C8B-B14F-4D97-AF65-F5344CB8AC3E}">
        <p14:creationId xmlns:p14="http://schemas.microsoft.com/office/powerpoint/2010/main" val="1809149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710519" cy="1066800"/>
          </a:xfrm>
        </p:spPr>
        <p:txBody>
          <a:bodyPr>
            <a:normAutofit fontScale="90000"/>
          </a:bodyPr>
          <a:lstStyle/>
          <a:p>
            <a:pPr fontAlgn="auto">
              <a:spcAft>
                <a:spcPts val="0"/>
              </a:spcAft>
              <a:defRPr/>
            </a:pPr>
            <a:r>
              <a:rPr lang="en-TT" dirty="0" smtClean="0"/>
              <a:t>Benchmarking-Comparing Systems and Outcomes</a:t>
            </a:r>
            <a:endParaRPr lang="en-GB" dirty="0"/>
          </a:p>
        </p:txBody>
      </p:sp>
      <p:pic>
        <p:nvPicPr>
          <p:cNvPr id="27651" name="Content Placeholder 14" descr="quality and equity matrix3.jpg"/>
          <p:cNvPicPr>
            <a:picLocks noGrp="1" noChangeAspect="1"/>
          </p:cNvPicPr>
          <p:nvPr>
            <p:ph idx="1"/>
          </p:nvPr>
        </p:nvPicPr>
        <p:blipFill>
          <a:blip r:embed="rId3" cstate="print"/>
          <a:srcRect/>
          <a:stretch>
            <a:fillRect/>
          </a:stretch>
        </p:blipFill>
        <p:spPr bwMode="auto">
          <a:xfrm>
            <a:off x="785813" y="1214438"/>
            <a:ext cx="8143875" cy="5497512"/>
          </a:xfrm>
        </p:spPr>
      </p:pic>
    </p:spTree>
    <p:extLst>
      <p:ext uri="{BB962C8B-B14F-4D97-AF65-F5344CB8AC3E}">
        <p14:creationId xmlns:p14="http://schemas.microsoft.com/office/powerpoint/2010/main" val="2009575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51764868"/>
              </p:ext>
            </p:extLst>
          </p:nvPr>
        </p:nvGraphicFramePr>
        <p:xfrm>
          <a:off x="107504" y="0"/>
          <a:ext cx="8622793" cy="6669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90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PISA 2009</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5224462" cy="533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85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494609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65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8" y="-5009"/>
            <a:ext cx="5807745" cy="688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800600"/>
            <a:ext cx="4499992" cy="16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002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1" y="260648"/>
            <a:ext cx="8532440" cy="151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53" y="1772815"/>
            <a:ext cx="8508068" cy="315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5" y="4968795"/>
            <a:ext cx="852131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84368" y="332656"/>
            <a:ext cx="1008112" cy="369332"/>
          </a:xfrm>
          <a:prstGeom prst="rect">
            <a:avLst/>
          </a:prstGeom>
          <a:solidFill>
            <a:srgbClr val="FFFF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Reading</a:t>
            </a:r>
            <a:endParaRPr lang="en-GB"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5220072" y="2348880"/>
            <a:ext cx="1440160" cy="369332"/>
          </a:xfrm>
          <a:prstGeom prst="rect">
            <a:avLst/>
          </a:prstGeom>
          <a:solidFill>
            <a:srgbClr val="FFFF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Mathematics</a:t>
            </a:r>
            <a:endParaRPr lang="en-GB"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5580112" y="5157192"/>
            <a:ext cx="1008112" cy="369332"/>
          </a:xfrm>
          <a:prstGeom prst="rect">
            <a:avLst/>
          </a:prstGeom>
          <a:solidFill>
            <a:srgbClr val="FFFF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Science</a:t>
            </a:r>
            <a:endParaRPr lang="en-GB"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239715" y="7368"/>
            <a:ext cx="1307949" cy="369332"/>
          </a:xfrm>
          <a:prstGeom prst="rect">
            <a:avLst/>
          </a:prstGeom>
          <a:solidFill>
            <a:srgbClr val="FFC0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Gender Gap</a:t>
            </a:r>
            <a:endParaRPr lang="en-GB"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262966" y="2555295"/>
            <a:ext cx="1356705" cy="369332"/>
          </a:xfrm>
          <a:prstGeom prst="rect">
            <a:avLst/>
          </a:prstGeom>
          <a:solidFill>
            <a:srgbClr val="FFC0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Gender Gap</a:t>
            </a:r>
            <a:endParaRPr lang="en-GB"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228592" y="5712816"/>
            <a:ext cx="1319072" cy="369332"/>
          </a:xfrm>
          <a:prstGeom prst="rect">
            <a:avLst/>
          </a:prstGeom>
          <a:solidFill>
            <a:srgbClr val="FFC000"/>
          </a:solidFill>
        </p:spPr>
        <p:txBody>
          <a:bodyPr wrap="square" rtlCol="0">
            <a:spAutoFit/>
          </a:bodyPr>
          <a:lstStyle/>
          <a:p>
            <a:r>
              <a:rPr lang="en-TT" dirty="0" smtClean="0">
                <a:solidFill>
                  <a:srgbClr val="FF0000"/>
                </a:solidFill>
                <a:effectLst>
                  <a:outerShdw blurRad="38100" dist="38100" dir="2700000" algn="tl">
                    <a:srgbClr val="000000">
                      <a:alpha val="43137"/>
                    </a:srgbClr>
                  </a:outerShdw>
                </a:effectLst>
              </a:rPr>
              <a:t>Gender Gap</a:t>
            </a:r>
            <a:endParaRPr lang="en-GB"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4131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79296" cy="778098"/>
          </a:xfrm>
        </p:spPr>
        <p:txBody>
          <a:bodyPr>
            <a:normAutofit fontScale="90000"/>
          </a:bodyPr>
          <a:lstStyle/>
          <a:p>
            <a:r>
              <a:rPr lang="en-TT" dirty="0" smtClean="0"/>
              <a:t>Benchmarking Trinidad &amp; Tobago in PISA</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292993660"/>
              </p:ext>
            </p:extLst>
          </p:nvPr>
        </p:nvGraphicFramePr>
        <p:xfrm>
          <a:off x="1219200" y="838200"/>
          <a:ext cx="7564242" cy="6134100"/>
        </p:xfrm>
        <a:graphic>
          <a:graphicData uri="http://schemas.openxmlformats.org/drawingml/2006/table">
            <a:tbl>
              <a:tblPr firstRow="1" firstCol="1" bandRow="1"/>
              <a:tblGrid>
                <a:gridCol w="2078231"/>
                <a:gridCol w="2000781"/>
                <a:gridCol w="1290826"/>
                <a:gridCol w="1161743"/>
                <a:gridCol w="1032661"/>
              </a:tblGrid>
              <a:tr h="462624">
                <a:tc>
                  <a:txBody>
                    <a:bodyPr/>
                    <a:lstStyle/>
                    <a:p>
                      <a:pPr algn="just">
                        <a:lnSpc>
                          <a:spcPct val="115000"/>
                        </a:lnSpc>
                        <a:spcAft>
                          <a:spcPts val="0"/>
                        </a:spcAft>
                      </a:pPr>
                      <a:r>
                        <a:rPr lang="en-US" sz="1400" b="1" dirty="0">
                          <a:solidFill>
                            <a:srgbClr val="231F20"/>
                          </a:solidFill>
                          <a:effectLst/>
                          <a:latin typeface="Times New Roman"/>
                          <a:ea typeface="Calibri"/>
                          <a:cs typeface="Times New Roman"/>
                        </a:rPr>
                        <a:t>Nation Classification</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1470" algn="just">
                        <a:lnSpc>
                          <a:spcPct val="115000"/>
                        </a:lnSpc>
                        <a:spcAft>
                          <a:spcPts val="0"/>
                        </a:spcAft>
                      </a:pPr>
                      <a:r>
                        <a:rPr lang="en-US" sz="1400" b="1">
                          <a:solidFill>
                            <a:srgbClr val="231F20"/>
                          </a:solidFill>
                          <a:effectLst/>
                          <a:latin typeface="Times New Roman"/>
                          <a:ea typeface="Calibri"/>
                          <a:cs typeface="Times New Roman"/>
                        </a:rPr>
                        <a:t>Nations</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Differentiation Score</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400" b="1">
                          <a:solidFill>
                            <a:srgbClr val="231F20"/>
                          </a:solidFill>
                          <a:effectLst/>
                          <a:latin typeface="Times New Roman"/>
                          <a:ea typeface="Calibri"/>
                          <a:cs typeface="Times New Roman"/>
                        </a:rPr>
                        <a:t>International Assessment</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225590">
                <a:tc>
                  <a:txBody>
                    <a:bodyPr/>
                    <a:lstStyle/>
                    <a:p>
                      <a:pPr algn="just">
                        <a:lnSpc>
                          <a:spcPct val="115000"/>
                        </a:lnSpc>
                        <a:spcAft>
                          <a:spcPts val="0"/>
                        </a:spcAft>
                      </a:pPr>
                      <a:r>
                        <a:rPr lang="en-US" sz="1400" b="1">
                          <a:solidFill>
                            <a:srgbClr val="231F20"/>
                          </a:solidFill>
                          <a:effectLst/>
                          <a:latin typeface="Times New Roman"/>
                          <a:ea typeface="Calibri"/>
                          <a:cs typeface="Times New Roman"/>
                        </a:rPr>
                        <a:t>Target Nation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b="1">
                          <a:solidFill>
                            <a:srgbClr val="231F20"/>
                          </a:solidFill>
                          <a:effectLst/>
                          <a:latin typeface="Times New Roman"/>
                          <a:ea typeface="Calibri"/>
                          <a:cs typeface="Times New Roman"/>
                        </a:rPr>
                        <a:t>Trinidad &amp; Tobago</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PIRLS 2006</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a:solidFill>
                            <a:srgbClr val="231F20"/>
                          </a:solidFill>
                          <a:effectLst/>
                          <a:latin typeface="Times New Roman"/>
                          <a:ea typeface="Calibri"/>
                          <a:cs typeface="Times New Roman"/>
                        </a:rPr>
                        <a:t>PISA 2009</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rowSpan="3">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Non-Differentiated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Canada, BC</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Sweden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5</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USA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3">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Non-Differentiated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Poland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4</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dirty="0">
                          <a:solidFill>
                            <a:srgbClr val="231F20"/>
                          </a:solidFill>
                          <a:effectLst/>
                          <a:latin typeface="Times New Roman"/>
                          <a:ea typeface="Calibri"/>
                          <a:cs typeface="Times New Roman"/>
                        </a:rPr>
                        <a:t>Iceland</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8</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Norway</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1</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Germany</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19</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37034">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England/UK</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21</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Differentiated</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Belgium (French)</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23</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37034">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Slovak Republic</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20</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Oil Based Economies</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Qatar</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Iran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0">
                <a:tc rowSpan="2">
                  <a:txBody>
                    <a:bodyPr/>
                    <a:lstStyle/>
                    <a:p>
                      <a:pPr algn="just">
                        <a:lnSpc>
                          <a:spcPct val="115000"/>
                        </a:lnSpc>
                        <a:spcAft>
                          <a:spcPts val="0"/>
                        </a:spcAft>
                      </a:pPr>
                      <a:r>
                        <a:rPr lang="en-US" sz="1400">
                          <a:solidFill>
                            <a:srgbClr val="231F20"/>
                          </a:solidFill>
                          <a:effectLst/>
                          <a:latin typeface="Times New Roman"/>
                          <a:ea typeface="Calibri"/>
                          <a:cs typeface="Times New Roman"/>
                        </a:rPr>
                        <a:t>High Performing Asian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Singapore</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Hong Kong</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a:txBody>
                    <a:bodyPr/>
                    <a:lstStyle/>
                    <a:p>
                      <a:pPr algn="just">
                        <a:lnSpc>
                          <a:spcPct val="115000"/>
                        </a:lnSpc>
                        <a:spcAft>
                          <a:spcPts val="0"/>
                        </a:spcAft>
                      </a:pPr>
                      <a:r>
                        <a:rPr lang="en-US" sz="1400">
                          <a:solidFill>
                            <a:srgbClr val="231F20"/>
                          </a:solidFill>
                          <a:effectLst/>
                          <a:latin typeface="Times New Roman"/>
                          <a:ea typeface="Calibri"/>
                          <a:cs typeface="Times New Roman"/>
                        </a:rPr>
                        <a:t>Low Performing, Asian</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a:solidFill>
                            <a:srgbClr val="231F20"/>
                          </a:solidFill>
                          <a:effectLst/>
                          <a:latin typeface="Times New Roman"/>
                          <a:ea typeface="Calibri"/>
                          <a:cs typeface="Times New Roman"/>
                        </a:rPr>
                        <a:t>Indonesia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lnSpc>
                          <a:spcPct val="115000"/>
                        </a:lnSpc>
                        <a:spcAft>
                          <a:spcPts val="0"/>
                        </a:spcAft>
                      </a:pPr>
                      <a:r>
                        <a:rPr lang="en-US" sz="1400">
                          <a:solidFill>
                            <a:srgbClr val="231F20"/>
                          </a:solidFill>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rowSpan="7">
                  <a:txBody>
                    <a:bodyPr/>
                    <a:lstStyle/>
                    <a:p>
                      <a:pPr algn="just">
                        <a:lnSpc>
                          <a:spcPct val="115000"/>
                        </a:lnSpc>
                        <a:spcAft>
                          <a:spcPts val="0"/>
                        </a:spcAft>
                      </a:pPr>
                      <a:r>
                        <a:rPr lang="en-US" sz="1400" dirty="0">
                          <a:effectLst/>
                          <a:latin typeface="Times New Roman"/>
                          <a:ea typeface="Calibri"/>
                          <a:cs typeface="Times New Roman"/>
                        </a:rPr>
                        <a:t>Latin American Economies</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Argentina</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Brazil</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Chile</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dirty="0">
                          <a:solidFill>
                            <a:srgbClr val="FF0000"/>
                          </a:solidFill>
                          <a:effectLst/>
                          <a:latin typeface="Times New Roman"/>
                          <a:ea typeface="Calibri"/>
                          <a:cs typeface="Times New Roman"/>
                        </a:rPr>
                        <a:t>Mexico</a:t>
                      </a:r>
                      <a:endParaRPr lang="en-GB" sz="1400" b="1" dirty="0">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Panama</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a:solidFill>
                            <a:srgbClr val="FF0000"/>
                          </a:solidFill>
                          <a:effectLst/>
                          <a:latin typeface="Times New Roman"/>
                          <a:ea typeface="Calibri"/>
                          <a:cs typeface="Times New Roman"/>
                        </a:rPr>
                        <a:t>Peru</a:t>
                      </a:r>
                      <a:endParaRPr lang="en-GB" sz="1400" b="1">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231F20"/>
                          </a:solidFill>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25590">
                <a:tc vMerge="1">
                  <a:txBody>
                    <a:bodyPr/>
                    <a:lstStyle/>
                    <a:p>
                      <a:endParaRPr lang="en-GB"/>
                    </a:p>
                  </a:txBody>
                  <a:tcPr/>
                </a:tc>
                <a:tc>
                  <a:txBody>
                    <a:bodyPr/>
                    <a:lstStyle/>
                    <a:p>
                      <a:pPr marL="0" lvl="0" indent="0" algn="just">
                        <a:lnSpc>
                          <a:spcPct val="115000"/>
                        </a:lnSpc>
                        <a:spcAft>
                          <a:spcPts val="0"/>
                        </a:spcAft>
                        <a:buFontTx/>
                        <a:buNone/>
                      </a:pPr>
                      <a:r>
                        <a:rPr lang="en-US" sz="1400" b="1" dirty="0">
                          <a:solidFill>
                            <a:srgbClr val="FF0000"/>
                          </a:solidFill>
                          <a:effectLst/>
                          <a:latin typeface="Times New Roman"/>
                          <a:ea typeface="Calibri"/>
                          <a:cs typeface="Times New Roman"/>
                        </a:rPr>
                        <a:t>Uruguay</a:t>
                      </a:r>
                      <a:endParaRPr lang="en-GB" sz="1400" b="1" dirty="0">
                        <a:solidFill>
                          <a:srgbClr val="FF0000"/>
                        </a:solidFill>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Times New Roman"/>
                          <a:ea typeface="Calibri"/>
                          <a:cs typeface="Times New Roman"/>
                        </a:rPr>
                        <a:t>NA</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effectLst/>
                          <a:latin typeface="Times New Roman"/>
                          <a:ea typeface="Calibri"/>
                          <a:cs typeface="Times New Roman"/>
                        </a:rPr>
                        <a:t> </a:t>
                      </a:r>
                      <a:endParaRPr lang="en-GB" sz="140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a:ea typeface="Calibri"/>
                          <a:cs typeface="Times New Roman"/>
                        </a:rPr>
                        <a:t> </a:t>
                      </a:r>
                      <a:endParaRPr lang="en-GB" sz="1400" dirty="0">
                        <a:effectLst/>
                        <a:latin typeface="Calibri"/>
                        <a:ea typeface="Calibri"/>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extLst>
      <p:ext uri="{BB962C8B-B14F-4D97-AF65-F5344CB8AC3E}">
        <p14:creationId xmlns:p14="http://schemas.microsoft.com/office/powerpoint/2010/main" val="78958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66675"/>
            <a:ext cx="6810375"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847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36" y="304800"/>
            <a:ext cx="8709586"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64" y="4343400"/>
            <a:ext cx="8472736" cy="199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59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a:xfrm>
            <a:off x="1066800" y="1219200"/>
            <a:ext cx="7866888" cy="5410200"/>
          </a:xfrm>
        </p:spPr>
        <p:txBody>
          <a:bodyPr>
            <a:normAutofit fontScale="92500" lnSpcReduction="10000"/>
          </a:bodyPr>
          <a:lstStyle/>
          <a:p>
            <a:r>
              <a:rPr lang="en-US" b="1" dirty="0" smtClean="0"/>
              <a:t>Introduction to International Assessments and Evaluating Education Systems </a:t>
            </a:r>
            <a:r>
              <a:rPr lang="en-US" dirty="0" smtClean="0"/>
              <a:t>-Jerome De Lisle (15 minutes)</a:t>
            </a:r>
          </a:p>
          <a:p>
            <a:pPr lvl="1"/>
            <a:r>
              <a:rPr lang="en-US" dirty="0" smtClean="0">
                <a:solidFill>
                  <a:srgbClr val="FF0000"/>
                </a:solidFill>
              </a:rPr>
              <a:t>Questions &amp; Comments (5 minutes)</a:t>
            </a:r>
          </a:p>
          <a:p>
            <a:r>
              <a:rPr lang="en-US" b="1" dirty="0" smtClean="0"/>
              <a:t>Presentation-2009 PISA Results </a:t>
            </a:r>
            <a:r>
              <a:rPr lang="en-US" dirty="0" smtClean="0"/>
              <a:t>- </a:t>
            </a:r>
            <a:r>
              <a:rPr lang="en-US" dirty="0" err="1" smtClean="0"/>
              <a:t>Harrilal</a:t>
            </a:r>
            <a:r>
              <a:rPr lang="en-US" dirty="0" smtClean="0"/>
              <a:t> Seecharan (40 Minutes)</a:t>
            </a:r>
          </a:p>
          <a:p>
            <a:pPr lvl="1"/>
            <a:r>
              <a:rPr lang="en-US" dirty="0" smtClean="0">
                <a:solidFill>
                  <a:srgbClr val="FF0000"/>
                </a:solidFill>
              </a:rPr>
              <a:t>Questions &amp; Comments (15 minutes)</a:t>
            </a:r>
          </a:p>
          <a:p>
            <a:r>
              <a:rPr lang="en-US" b="1" dirty="0" smtClean="0"/>
              <a:t>Using the data-A Research Agenda for the </a:t>
            </a:r>
            <a:r>
              <a:rPr lang="en-US" b="1" dirty="0" err="1" smtClean="0"/>
              <a:t>SOE</a:t>
            </a:r>
            <a:r>
              <a:rPr lang="en-US" b="1" dirty="0" smtClean="0"/>
              <a:t> </a:t>
            </a:r>
            <a:r>
              <a:rPr lang="en-US" dirty="0" smtClean="0"/>
              <a:t>(15 minutes)</a:t>
            </a:r>
          </a:p>
          <a:p>
            <a:pPr lvl="1"/>
            <a:r>
              <a:rPr lang="en-US" dirty="0" smtClean="0">
                <a:solidFill>
                  <a:srgbClr val="FF0000"/>
                </a:solidFill>
              </a:rPr>
              <a:t>Questions &amp; Comments (10 minutes)</a:t>
            </a:r>
          </a:p>
          <a:p>
            <a:r>
              <a:rPr lang="en-US" b="1" dirty="0" smtClean="0"/>
              <a:t>What I would Like to know and do-Audience Activity/Discussion </a:t>
            </a:r>
            <a:r>
              <a:rPr lang="en-US" dirty="0" smtClean="0"/>
              <a:t>(20 minutes)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21340443"/>
              </p:ext>
            </p:extLst>
          </p:nvPr>
        </p:nvGraphicFramePr>
        <p:xfrm>
          <a:off x="0" y="116632"/>
          <a:ext cx="9108504" cy="6741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373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22008415"/>
              </p:ext>
            </p:extLst>
          </p:nvPr>
        </p:nvGraphicFramePr>
        <p:xfrm>
          <a:off x="0" y="116632"/>
          <a:ext cx="9036496"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90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dirty="0" smtClean="0"/>
              <a:t>Last scheduled assessment is </a:t>
            </a:r>
            <a:r>
              <a:rPr lang="en-US" dirty="0" err="1" smtClean="0"/>
              <a:t>PIRLS</a:t>
            </a:r>
            <a:r>
              <a:rPr lang="en-US" dirty="0" smtClean="0"/>
              <a:t> 2011</a:t>
            </a:r>
            <a:endParaRPr lang="en-US" dirty="0"/>
          </a:p>
        </p:txBody>
      </p:sp>
      <p:sp>
        <p:nvSpPr>
          <p:cNvPr id="3" name="Content Placeholder 2"/>
          <p:cNvSpPr>
            <a:spLocks noGrp="1"/>
          </p:cNvSpPr>
          <p:nvPr>
            <p:ph idx="1"/>
          </p:nvPr>
        </p:nvSpPr>
        <p:spPr>
          <a:xfrm>
            <a:off x="1143000" y="1447800"/>
            <a:ext cx="7790688" cy="5181600"/>
          </a:xfrm>
        </p:spPr>
        <p:txBody>
          <a:bodyPr>
            <a:normAutofit fontScale="70000" lnSpcReduction="20000"/>
          </a:bodyPr>
          <a:lstStyle/>
          <a:p>
            <a:r>
              <a:rPr lang="en-US" b="1" dirty="0"/>
              <a:t>2012</a:t>
            </a:r>
          </a:p>
          <a:p>
            <a:r>
              <a:rPr lang="en-US" dirty="0"/>
              <a:t>May </a:t>
            </a:r>
            <a:r>
              <a:rPr lang="en-US" dirty="0" smtClean="0"/>
              <a:t>14—164</a:t>
            </a:r>
            <a:r>
              <a:rPr lang="en-US" baseline="30000" dirty="0" smtClean="0"/>
              <a:t>th</a:t>
            </a:r>
            <a:r>
              <a:rPr lang="en-US" dirty="0" smtClean="0"/>
              <a:t>-- </a:t>
            </a:r>
            <a:r>
              <a:rPr lang="en-US" dirty="0"/>
              <a:t>Reading Development Group meeting to conduct scale anchoring of achievement data (Sweden)</a:t>
            </a:r>
          </a:p>
          <a:p>
            <a:r>
              <a:rPr lang="en-US" dirty="0"/>
              <a:t>June 24—298th </a:t>
            </a:r>
            <a:r>
              <a:rPr lang="en-US" dirty="0" smtClean="0"/>
              <a:t>--National </a:t>
            </a:r>
            <a:r>
              <a:rPr lang="en-US" dirty="0"/>
              <a:t>Research Coordinators meeting to review draft International Report—text, graphics, and tables </a:t>
            </a:r>
          </a:p>
          <a:p>
            <a:r>
              <a:rPr lang="en-US" dirty="0" smtClean="0"/>
              <a:t>September--</a:t>
            </a:r>
            <a:r>
              <a:rPr lang="en-US" dirty="0" err="1" smtClean="0"/>
              <a:t>PIRLS</a:t>
            </a:r>
            <a:r>
              <a:rPr lang="en-US" dirty="0" smtClean="0"/>
              <a:t> </a:t>
            </a:r>
            <a:r>
              <a:rPr lang="en-US" dirty="0"/>
              <a:t>2011 Encyclopedia published and posted on web </a:t>
            </a:r>
          </a:p>
          <a:p>
            <a:r>
              <a:rPr lang="en-US" b="1" dirty="0">
                <a:solidFill>
                  <a:srgbClr val="FF0000"/>
                </a:solidFill>
                <a:effectLst>
                  <a:outerShdw blurRad="38100" dist="38100" dir="2700000" algn="tl">
                    <a:srgbClr val="000000">
                      <a:alpha val="43137"/>
                    </a:srgbClr>
                  </a:outerShdw>
                </a:effectLst>
              </a:rPr>
              <a:t>December </a:t>
            </a:r>
            <a:r>
              <a:rPr lang="en-US" b="1" dirty="0" smtClean="0">
                <a:solidFill>
                  <a:srgbClr val="FF0000"/>
                </a:solidFill>
                <a:effectLst>
                  <a:outerShdw blurRad="38100" dist="38100" dir="2700000" algn="tl">
                    <a:srgbClr val="000000">
                      <a:alpha val="43137"/>
                    </a:srgbClr>
                  </a:outerShdw>
                </a:effectLst>
              </a:rPr>
              <a:t>11--</a:t>
            </a:r>
            <a:r>
              <a:rPr lang="en-US" b="1" dirty="0" err="1" smtClean="0">
                <a:solidFill>
                  <a:srgbClr val="FF0000"/>
                </a:solidFill>
                <a:effectLst>
                  <a:outerShdw blurRad="38100" dist="38100" dir="2700000" algn="tl">
                    <a:srgbClr val="000000">
                      <a:alpha val="43137"/>
                    </a:srgbClr>
                  </a:outerShdw>
                </a:effectLst>
              </a:rPr>
              <a:t>TIMSS</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&amp; </a:t>
            </a:r>
            <a:r>
              <a:rPr lang="en-US" b="1" dirty="0" err="1">
                <a:solidFill>
                  <a:srgbClr val="FF0000"/>
                </a:solidFill>
                <a:effectLst>
                  <a:outerShdw blurRad="38100" dist="38100" dir="2700000" algn="tl">
                    <a:srgbClr val="000000">
                      <a:alpha val="43137"/>
                    </a:srgbClr>
                  </a:outerShdw>
                </a:effectLst>
              </a:rPr>
              <a:t>PIRLS</a:t>
            </a:r>
            <a:r>
              <a:rPr lang="en-US" b="1" dirty="0">
                <a:solidFill>
                  <a:srgbClr val="FF0000"/>
                </a:solidFill>
                <a:effectLst>
                  <a:outerShdw blurRad="38100" dist="38100" dir="2700000" algn="tl">
                    <a:srgbClr val="000000">
                      <a:alpha val="43137"/>
                    </a:srgbClr>
                  </a:outerShdw>
                </a:effectLst>
              </a:rPr>
              <a:t> International Study Center/</a:t>
            </a:r>
            <a:r>
              <a:rPr lang="en-US" b="1" dirty="0" err="1">
                <a:solidFill>
                  <a:srgbClr val="FF0000"/>
                </a:solidFill>
                <a:effectLst>
                  <a:outerShdw blurRad="38100" dist="38100" dir="2700000" algn="tl">
                    <a:srgbClr val="000000">
                      <a:alpha val="43137"/>
                    </a:srgbClr>
                  </a:outerShdw>
                </a:effectLst>
              </a:rPr>
              <a:t>IEA</a:t>
            </a:r>
            <a:r>
              <a:rPr lang="en-US" b="1" dirty="0">
                <a:solidFill>
                  <a:srgbClr val="FF0000"/>
                </a:solidFill>
                <a:effectLst>
                  <a:outerShdw blurRad="38100" dist="38100" dir="2700000" algn="tl">
                    <a:srgbClr val="000000">
                      <a:alpha val="43137"/>
                    </a:srgbClr>
                  </a:outerShdw>
                </a:effectLst>
              </a:rPr>
              <a:t> conduct international press conference to release International Report </a:t>
            </a:r>
          </a:p>
          <a:p>
            <a:r>
              <a:rPr lang="en-US" b="1" dirty="0"/>
              <a:t>2013</a:t>
            </a:r>
          </a:p>
          <a:p>
            <a:r>
              <a:rPr lang="en-US" b="1" dirty="0">
                <a:solidFill>
                  <a:srgbClr val="FF0000"/>
                </a:solidFill>
                <a:effectLst>
                  <a:outerShdw blurRad="38100" dist="38100" dir="2700000" algn="tl">
                    <a:srgbClr val="000000">
                      <a:alpha val="43137"/>
                    </a:srgbClr>
                  </a:outerShdw>
                </a:effectLst>
              </a:rPr>
              <a:t>February </a:t>
            </a:r>
            <a:r>
              <a:rPr lang="en-US" b="1" dirty="0" smtClean="0">
                <a:solidFill>
                  <a:srgbClr val="FF0000"/>
                </a:solidFill>
                <a:effectLst>
                  <a:outerShdw blurRad="38100" dist="38100" dir="2700000" algn="tl">
                    <a:srgbClr val="000000">
                      <a:alpha val="43137"/>
                    </a:srgbClr>
                  </a:outerShdw>
                </a:effectLst>
              </a:rPr>
              <a:t>7--</a:t>
            </a:r>
            <a:r>
              <a:rPr lang="en-US" b="1" dirty="0" err="1" smtClean="0">
                <a:solidFill>
                  <a:srgbClr val="FF0000"/>
                </a:solidFill>
                <a:effectLst>
                  <a:outerShdw blurRad="38100" dist="38100" dir="2700000" algn="tl">
                    <a:srgbClr val="000000">
                      <a:alpha val="43137"/>
                    </a:srgbClr>
                  </a:outerShdw>
                </a:effectLst>
              </a:rPr>
              <a:t>TIMSS</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&amp; </a:t>
            </a:r>
            <a:r>
              <a:rPr lang="en-US" b="1" dirty="0" err="1">
                <a:solidFill>
                  <a:srgbClr val="FF0000"/>
                </a:solidFill>
                <a:effectLst>
                  <a:outerShdw blurRad="38100" dist="38100" dir="2700000" algn="tl">
                    <a:srgbClr val="000000">
                      <a:alpha val="43137"/>
                    </a:srgbClr>
                  </a:outerShdw>
                </a:effectLst>
              </a:rPr>
              <a:t>PIRLS</a:t>
            </a:r>
            <a:r>
              <a:rPr lang="en-US" b="1" dirty="0">
                <a:solidFill>
                  <a:srgbClr val="FF0000"/>
                </a:solidFill>
                <a:effectLst>
                  <a:outerShdw blurRad="38100" dist="38100" dir="2700000" algn="tl">
                    <a:srgbClr val="000000">
                      <a:alpha val="43137"/>
                    </a:srgbClr>
                  </a:outerShdw>
                </a:effectLst>
              </a:rPr>
              <a:t> International Study Center distributes final </a:t>
            </a:r>
            <a:r>
              <a:rPr lang="en-US" b="1" dirty="0" err="1">
                <a:solidFill>
                  <a:srgbClr val="FF0000"/>
                </a:solidFill>
                <a:effectLst>
                  <a:outerShdw blurRad="38100" dist="38100" dir="2700000" algn="tl">
                    <a:srgbClr val="000000">
                      <a:alpha val="43137"/>
                    </a:srgbClr>
                  </a:outerShdw>
                </a:effectLst>
              </a:rPr>
              <a:t>PIRLS</a:t>
            </a:r>
            <a:r>
              <a:rPr lang="en-US" b="1" dirty="0">
                <a:solidFill>
                  <a:srgbClr val="FF0000"/>
                </a:solidFill>
                <a:effectLst>
                  <a:outerShdw blurRad="38100" dist="38100" dir="2700000" algn="tl">
                    <a:srgbClr val="000000">
                      <a:alpha val="43137"/>
                    </a:srgbClr>
                  </a:outerShdw>
                </a:effectLst>
              </a:rPr>
              <a:t> 2011 International Database and User Guide to countries </a:t>
            </a:r>
          </a:p>
          <a:p>
            <a:r>
              <a:rPr lang="en-US" dirty="0"/>
              <a:t>February </a:t>
            </a:r>
            <a:r>
              <a:rPr lang="en-US" dirty="0" smtClean="0"/>
              <a:t>10—15--9th </a:t>
            </a:r>
            <a:r>
              <a:rPr lang="en-US" dirty="0"/>
              <a:t>National Research Coordinator meeting to conduct training in use of PIRLS 2011 International Database</a:t>
            </a:r>
          </a:p>
          <a:p>
            <a:endParaRPr lang="en-US" dirty="0"/>
          </a:p>
        </p:txBody>
      </p:sp>
    </p:spTree>
    <p:extLst>
      <p:ext uri="{BB962C8B-B14F-4D97-AF65-F5344CB8AC3E}">
        <p14:creationId xmlns:p14="http://schemas.microsoft.com/office/powerpoint/2010/main" val="396357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Trinidad’s involvement in </a:t>
            </a:r>
            <a:r>
              <a:rPr lang="en-US" dirty="0" err="1" smtClean="0"/>
              <a:t>PIRLS</a:t>
            </a:r>
            <a:r>
              <a:rPr lang="en-US" dirty="0" smtClean="0"/>
              <a:t> 2011</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PIRLS</a:t>
            </a:r>
            <a:r>
              <a:rPr lang="en-US" dirty="0"/>
              <a:t> 2011 is the third cycle of </a:t>
            </a:r>
            <a:r>
              <a:rPr lang="en-US" dirty="0" err="1">
                <a:hlinkClick r:id="rId2" tooltip="Go to IEA"/>
              </a:rPr>
              <a:t>IEA’s</a:t>
            </a:r>
            <a:r>
              <a:rPr lang="en-US" dirty="0"/>
              <a:t> Progress in International Reading Literacy Study (</a:t>
            </a:r>
            <a:r>
              <a:rPr lang="en-US" dirty="0" err="1"/>
              <a:t>PIRLS</a:t>
            </a:r>
            <a:r>
              <a:rPr lang="en-US" dirty="0"/>
              <a:t>). </a:t>
            </a:r>
            <a:endParaRPr lang="en-US" dirty="0" smtClean="0"/>
          </a:p>
          <a:p>
            <a:r>
              <a:rPr lang="en-US" dirty="0" smtClean="0"/>
              <a:t>Building </a:t>
            </a:r>
            <a:r>
              <a:rPr lang="en-US" dirty="0"/>
              <a:t>on the highly successful implementation of its predecessors, </a:t>
            </a:r>
            <a:r>
              <a:rPr lang="en-US" dirty="0" err="1">
                <a:hlinkClick r:id="rId3" tooltip="Go to PIRLS 2001"/>
              </a:rPr>
              <a:t>PIRLS</a:t>
            </a:r>
            <a:r>
              <a:rPr lang="en-US" dirty="0">
                <a:hlinkClick r:id="rId3" tooltip="Go to PIRLS 2001"/>
              </a:rPr>
              <a:t> 2001</a:t>
            </a:r>
            <a:r>
              <a:rPr lang="en-US" dirty="0"/>
              <a:t> and </a:t>
            </a:r>
            <a:r>
              <a:rPr lang="en-US" dirty="0" err="1">
                <a:hlinkClick r:id="rId4" tooltip="Go to PIRLS 2006"/>
              </a:rPr>
              <a:t>PIRLS</a:t>
            </a:r>
            <a:r>
              <a:rPr lang="en-US" dirty="0">
                <a:hlinkClick r:id="rId4" tooltip="Go to PIRLS 2006"/>
              </a:rPr>
              <a:t> 2006</a:t>
            </a:r>
            <a:r>
              <a:rPr lang="en-US" dirty="0"/>
              <a:t>, </a:t>
            </a:r>
            <a:r>
              <a:rPr lang="en-US" dirty="0" err="1"/>
              <a:t>PIRLS</a:t>
            </a:r>
            <a:r>
              <a:rPr lang="en-US" dirty="0"/>
              <a:t> 2011 collects data to provide information on trends in reading literacy achievement of fourth-grade students, while providing baseline data for new countries. </a:t>
            </a:r>
            <a:endParaRPr lang="en-US" dirty="0" smtClean="0"/>
          </a:p>
          <a:p>
            <a:r>
              <a:rPr lang="en-US" dirty="0" smtClean="0"/>
              <a:t>Combining </a:t>
            </a:r>
            <a:r>
              <a:rPr lang="en-US" dirty="0"/>
              <a:t>newly developed reading assessment passages and questions for 2011 with a selection of secure assessment passages and questions from 2001 and 2006, </a:t>
            </a:r>
            <a:r>
              <a:rPr lang="en-US" dirty="0" err="1"/>
              <a:t>PIRLS</a:t>
            </a:r>
            <a:r>
              <a:rPr lang="en-US" dirty="0"/>
              <a:t> 2011 offers a state-of-the-art assessment of reading comprehension that allows measurement of change since 2001, and includes a full complement of questionnaires to investigate the experiences young children have at home and school in learning to read. </a:t>
            </a:r>
          </a:p>
        </p:txBody>
      </p:sp>
    </p:spTree>
    <p:extLst>
      <p:ext uri="{BB962C8B-B14F-4D97-AF65-F5344CB8AC3E}">
        <p14:creationId xmlns:p14="http://schemas.microsoft.com/office/powerpoint/2010/main" val="26598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1435608" y="1295400"/>
            <a:ext cx="7498080" cy="5257800"/>
          </a:xfrm>
        </p:spPr>
        <p:txBody>
          <a:bodyPr>
            <a:normAutofit fontScale="92500" lnSpcReduction="20000"/>
          </a:bodyPr>
          <a:lstStyle/>
          <a:p>
            <a:r>
              <a:rPr lang="en-US" dirty="0" err="1" smtClean="0">
                <a:solidFill>
                  <a:srgbClr val="FF0000"/>
                </a:solidFill>
              </a:rPr>
              <a:t>TIMSS</a:t>
            </a:r>
            <a:r>
              <a:rPr lang="en-US" dirty="0" smtClean="0">
                <a:solidFill>
                  <a:srgbClr val="FF0000"/>
                </a:solidFill>
              </a:rPr>
              <a:t>-Trends in International Mathematics and Science</a:t>
            </a:r>
          </a:p>
          <a:p>
            <a:r>
              <a:rPr lang="en-US" dirty="0" err="1" smtClean="0">
                <a:solidFill>
                  <a:srgbClr val="FF0000"/>
                </a:solidFill>
              </a:rPr>
              <a:t>PIRLS</a:t>
            </a:r>
            <a:r>
              <a:rPr lang="en-US" dirty="0" smtClean="0">
                <a:solidFill>
                  <a:srgbClr val="FF0000"/>
                </a:solidFill>
              </a:rPr>
              <a:t>-Progress in International Reading</a:t>
            </a:r>
          </a:p>
          <a:p>
            <a:r>
              <a:rPr lang="en-US" dirty="0" smtClean="0">
                <a:solidFill>
                  <a:srgbClr val="FF0000"/>
                </a:solidFill>
              </a:rPr>
              <a:t>PISA-</a:t>
            </a:r>
            <a:r>
              <a:rPr lang="en-US" dirty="0" err="1" smtClean="0">
                <a:solidFill>
                  <a:srgbClr val="FF0000"/>
                </a:solidFill>
              </a:rPr>
              <a:t>Programme</a:t>
            </a:r>
            <a:r>
              <a:rPr lang="en-US" dirty="0" smtClean="0">
                <a:solidFill>
                  <a:srgbClr val="FF0000"/>
                </a:solidFill>
              </a:rPr>
              <a:t> for International Student Assessment</a:t>
            </a:r>
          </a:p>
          <a:p>
            <a:r>
              <a:rPr lang="es-ES" dirty="0" err="1" smtClean="0"/>
              <a:t>LLECE</a:t>
            </a:r>
            <a:r>
              <a:rPr lang="es-ES" dirty="0" smtClean="0"/>
              <a:t> Laboratorio </a:t>
            </a:r>
            <a:r>
              <a:rPr lang="es-ES" dirty="0" err="1" smtClean="0"/>
              <a:t>Latin</a:t>
            </a:r>
            <a:r>
              <a:rPr lang="es-ES" dirty="0" smtClean="0"/>
              <a:t> americano de </a:t>
            </a:r>
            <a:r>
              <a:rPr lang="es-ES" dirty="0" err="1" smtClean="0"/>
              <a:t>Evalucaion</a:t>
            </a:r>
            <a:r>
              <a:rPr lang="es-ES" dirty="0" smtClean="0"/>
              <a:t> de la Calidad de la </a:t>
            </a:r>
            <a:r>
              <a:rPr lang="es-ES" dirty="0" err="1" smtClean="0"/>
              <a:t>Educacion</a:t>
            </a:r>
            <a:r>
              <a:rPr lang="es-ES" dirty="0" smtClean="0"/>
              <a:t> </a:t>
            </a:r>
            <a:endParaRPr lang="en-US" dirty="0" smtClean="0"/>
          </a:p>
          <a:p>
            <a:r>
              <a:rPr lang="en-US" dirty="0" smtClean="0"/>
              <a:t>MLA Monitoring Learning Achievement </a:t>
            </a:r>
          </a:p>
          <a:p>
            <a:r>
              <a:rPr lang="en-US" dirty="0" err="1" smtClean="0"/>
              <a:t>PASEC</a:t>
            </a:r>
            <a:r>
              <a:rPr lang="en-US" dirty="0" smtClean="0"/>
              <a:t> </a:t>
            </a:r>
            <a:r>
              <a:rPr lang="en-US" dirty="0" err="1" smtClean="0"/>
              <a:t>Programme</a:t>
            </a:r>
            <a:r>
              <a:rPr lang="en-US" dirty="0" smtClean="0"/>
              <a:t> of Educational Systems Analysis </a:t>
            </a:r>
          </a:p>
          <a:p>
            <a:r>
              <a:rPr lang="en-US" dirty="0" err="1" smtClean="0"/>
              <a:t>SACMEQ</a:t>
            </a:r>
            <a:r>
              <a:rPr lang="en-US" dirty="0" smtClean="0"/>
              <a:t> Southern African Consortium for Monitoring Educational Quality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Educational Systems</a:t>
            </a:r>
            <a:endParaRPr lang="en-US" dirty="0"/>
          </a:p>
        </p:txBody>
      </p:sp>
      <p:sp>
        <p:nvSpPr>
          <p:cNvPr id="3" name="Content Placeholder 2"/>
          <p:cNvSpPr>
            <a:spLocks noGrp="1"/>
          </p:cNvSpPr>
          <p:nvPr>
            <p:ph idx="1"/>
          </p:nvPr>
        </p:nvSpPr>
        <p:spPr>
          <a:xfrm>
            <a:off x="1435608" y="1447800"/>
            <a:ext cx="7498080" cy="5029200"/>
          </a:xfrm>
        </p:spPr>
        <p:txBody>
          <a:bodyPr/>
          <a:lstStyle/>
          <a:p>
            <a:r>
              <a:rPr lang="en-US" dirty="0" smtClean="0"/>
              <a:t>National Evaluation Systems are designed to measure and judge the effectiveness of educational systems, including targeted reforms.</a:t>
            </a:r>
          </a:p>
          <a:p>
            <a:r>
              <a:rPr lang="en-US" dirty="0" smtClean="0"/>
              <a:t>Include the use of data from national assessments, regional national assessments (MLA, </a:t>
            </a:r>
            <a:r>
              <a:rPr lang="en-US" dirty="0" err="1" smtClean="0"/>
              <a:t>LLECE</a:t>
            </a:r>
            <a:r>
              <a:rPr lang="en-US" dirty="0" smtClean="0"/>
              <a:t>, </a:t>
            </a:r>
            <a:r>
              <a:rPr lang="en-US" dirty="0" err="1" smtClean="0"/>
              <a:t>PASEQ</a:t>
            </a:r>
            <a:r>
              <a:rPr lang="en-US" dirty="0" smtClean="0"/>
              <a:t>, &amp; SAM, and international assessments (PISA, </a:t>
            </a:r>
            <a:r>
              <a:rPr lang="en-US" dirty="0" err="1" smtClean="0"/>
              <a:t>PIRLS</a:t>
            </a:r>
            <a:r>
              <a:rPr lang="en-US" dirty="0" smtClean="0"/>
              <a:t>, </a:t>
            </a:r>
            <a:r>
              <a:rPr lang="en-US" dirty="0" err="1" smtClean="0"/>
              <a:t>TIMMS</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the assessments</a:t>
            </a:r>
            <a:endParaRPr lang="en-US" dirty="0"/>
          </a:p>
        </p:txBody>
      </p:sp>
      <p:sp>
        <p:nvSpPr>
          <p:cNvPr id="3" name="Content Placeholder 2"/>
          <p:cNvSpPr>
            <a:spLocks noGrp="1"/>
          </p:cNvSpPr>
          <p:nvPr>
            <p:ph idx="1"/>
          </p:nvPr>
        </p:nvSpPr>
        <p:spPr/>
        <p:txBody>
          <a:bodyPr/>
          <a:lstStyle/>
          <a:p>
            <a:r>
              <a:rPr lang="en-US" dirty="0" smtClean="0"/>
              <a:t>Usually include both measures of achievement and survey instruments designed to measure factors associated with learning.</a:t>
            </a:r>
          </a:p>
          <a:p>
            <a:r>
              <a:rPr lang="en-US" dirty="0" smtClean="0"/>
              <a:t>Tremendous growth in national assessments associated with progress towards the millennium goals and increasing participation in international assessments.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and Challenges of international assessments</a:t>
            </a:r>
            <a:endParaRPr lang="en-US" dirty="0"/>
          </a:p>
        </p:txBody>
      </p:sp>
      <p:sp>
        <p:nvSpPr>
          <p:cNvPr id="3" name="Content Placeholder 2"/>
          <p:cNvSpPr>
            <a:spLocks noGrp="1"/>
          </p:cNvSpPr>
          <p:nvPr>
            <p:ph idx="1"/>
          </p:nvPr>
        </p:nvSpPr>
        <p:spPr/>
        <p:txBody>
          <a:bodyPr/>
          <a:lstStyle/>
          <a:p>
            <a:r>
              <a:rPr lang="en-US" dirty="0" smtClean="0"/>
              <a:t>Evaluating quality across countries and regions complex for international agencies and costly for small countries like Trinidad and Tobago.</a:t>
            </a:r>
          </a:p>
          <a:p>
            <a:r>
              <a:rPr lang="en-US" dirty="0" smtClean="0"/>
              <a:t>Much progress is due to advances in the technology of testing and sampling.</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to be measured?</a:t>
            </a:r>
            <a:endParaRPr lang="en-US" dirty="0"/>
          </a:p>
        </p:txBody>
      </p:sp>
      <p:sp>
        <p:nvSpPr>
          <p:cNvPr id="3" name="Content Placeholder 2"/>
          <p:cNvSpPr>
            <a:spLocks noGrp="1"/>
          </p:cNvSpPr>
          <p:nvPr>
            <p:ph idx="1"/>
          </p:nvPr>
        </p:nvSpPr>
        <p:spPr/>
        <p:txBody>
          <a:bodyPr/>
          <a:lstStyle/>
          <a:p>
            <a:r>
              <a:rPr lang="en-US" dirty="0" smtClean="0"/>
              <a:t>Measures of Achievement often relate to key measureable skills related to human capital development in industrialized countries.</a:t>
            </a:r>
          </a:p>
          <a:p>
            <a:r>
              <a:rPr lang="en-US" dirty="0" smtClean="0"/>
              <a:t>Reading, Mathematics, and Science are critical but there are also international surveys of </a:t>
            </a:r>
            <a:r>
              <a:rPr lang="en-US" dirty="0" err="1" smtClean="0"/>
              <a:t>ICT</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really measured?</a:t>
            </a:r>
            <a:endParaRPr lang="en-US" dirty="0"/>
          </a:p>
        </p:txBody>
      </p:sp>
      <p:sp>
        <p:nvSpPr>
          <p:cNvPr id="3" name="Content Placeholder 2"/>
          <p:cNvSpPr>
            <a:spLocks noGrp="1"/>
          </p:cNvSpPr>
          <p:nvPr>
            <p:ph idx="1"/>
          </p:nvPr>
        </p:nvSpPr>
        <p:spPr/>
        <p:txBody>
          <a:bodyPr/>
          <a:lstStyle/>
          <a:p>
            <a:r>
              <a:rPr lang="en-US" dirty="0" smtClean="0"/>
              <a:t>Whether skills of achievement based on curricula the target of measurement are quality of the education system and the degree of equity.</a:t>
            </a:r>
          </a:p>
          <a:p>
            <a:r>
              <a:rPr lang="en-US" dirty="0" smtClean="0"/>
              <a:t>Equity is measured by (1) the size of an inequality on a basic skill or (2) the relationship between an extraneous variable and that skill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Trinidad and Tobago &amp; International Assessments</a:t>
            </a:r>
            <a:endParaRPr lang="en-US" dirty="0"/>
          </a:p>
        </p:txBody>
      </p:sp>
      <p:sp>
        <p:nvSpPr>
          <p:cNvPr id="3" name="Content Placeholder 2"/>
          <p:cNvSpPr>
            <a:spLocks noGrp="1"/>
          </p:cNvSpPr>
          <p:nvPr>
            <p:ph idx="1"/>
          </p:nvPr>
        </p:nvSpPr>
        <p:spPr/>
        <p:txBody>
          <a:bodyPr/>
          <a:lstStyle/>
          <a:p>
            <a:r>
              <a:rPr lang="en-US" dirty="0" smtClean="0"/>
              <a:t>Trinidad and Tobago is the only country in the Caribbean to participate in international assessments.</a:t>
            </a:r>
          </a:p>
          <a:p>
            <a:r>
              <a:rPr lang="en-US" dirty="0" smtClean="0"/>
              <a:t>Part of the Vision 2020 strategy-it allows judgment on comparative equity and performance of the education system.</a:t>
            </a:r>
          </a:p>
          <a:p>
            <a:r>
              <a:rPr lang="en-US" dirty="0" smtClean="0"/>
              <a:t>Allows benchmarking against other Latin American economies and also that of the West</a:t>
            </a:r>
            <a:endParaRPr lang="en-US" dirty="0"/>
          </a:p>
        </p:txBody>
      </p:sp>
    </p:spTree>
    <p:extLst>
      <p:ext uri="{BB962C8B-B14F-4D97-AF65-F5344CB8AC3E}">
        <p14:creationId xmlns:p14="http://schemas.microsoft.com/office/powerpoint/2010/main" val="2862080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Indices of Measurement</a:t>
            </a:r>
            <a:endParaRPr lang="en-US" dirty="0"/>
          </a:p>
        </p:txBody>
      </p:sp>
      <p:sp>
        <p:nvSpPr>
          <p:cNvPr id="3" name="Content Placeholder 2"/>
          <p:cNvSpPr>
            <a:spLocks noGrp="1"/>
          </p:cNvSpPr>
          <p:nvPr>
            <p:ph idx="1"/>
          </p:nvPr>
        </p:nvSpPr>
        <p:spPr/>
        <p:txBody>
          <a:bodyPr/>
          <a:lstStyle/>
          <a:p>
            <a:r>
              <a:rPr lang="en-US" dirty="0" smtClean="0"/>
              <a:t>Both norm referenced data (mean scale scores etc) and stdanrds referenced data (Achievement levels based on specified benchmarks) are provided.</a:t>
            </a:r>
          </a:p>
          <a:p>
            <a:r>
              <a:rPr lang="en-US" dirty="0" smtClean="0"/>
              <a:t>Standard referenced data is critical for evaluators helping to answer the question, how good is good enough.</a:t>
            </a:r>
          </a:p>
          <a:p>
            <a:r>
              <a:rPr lang="en-US" dirty="0" smtClean="0"/>
              <a:t>Insights offered by both types of data may differ greatly.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157288" y="381001"/>
            <a:ext cx="7453312" cy="57673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143000" y="0"/>
            <a:ext cx="73914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157288" y="1752600"/>
            <a:ext cx="7529512" cy="2905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143000" y="0"/>
            <a:ext cx="7620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International Assessments</a:t>
            </a:r>
            <a:endParaRPr lang="en-US" dirty="0"/>
          </a:p>
        </p:txBody>
      </p:sp>
      <p:sp>
        <p:nvSpPr>
          <p:cNvPr id="3" name="Content Placeholder 2"/>
          <p:cNvSpPr>
            <a:spLocks noGrp="1"/>
          </p:cNvSpPr>
          <p:nvPr>
            <p:ph idx="1"/>
          </p:nvPr>
        </p:nvSpPr>
        <p:spPr/>
        <p:txBody>
          <a:bodyPr/>
          <a:lstStyle/>
          <a:p>
            <a:r>
              <a:rPr lang="en-US" dirty="0" smtClean="0"/>
              <a:t>Differ in intent and information provided. Several countries like QATAR do all three assessments. PISA is unusually strong in analytical work and policy development.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066800" y="0"/>
            <a:ext cx="67056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66800" y="152400"/>
            <a:ext cx="6553200" cy="6543676"/>
            <a:chOff x="1066800" y="152400"/>
            <a:chExt cx="5295900" cy="6543676"/>
          </a:xfrm>
        </p:grpSpPr>
        <p:pic>
          <p:nvPicPr>
            <p:cNvPr id="13314" name="Picture 2"/>
            <p:cNvPicPr>
              <a:picLocks noChangeAspect="1" noChangeArrowheads="1"/>
            </p:cNvPicPr>
            <p:nvPr/>
          </p:nvPicPr>
          <p:blipFill>
            <a:blip r:embed="rId2" cstate="print"/>
            <a:srcRect/>
            <a:stretch>
              <a:fillRect/>
            </a:stretch>
          </p:blipFill>
          <p:spPr bwMode="auto">
            <a:xfrm>
              <a:off x="1066800" y="152400"/>
              <a:ext cx="5295900" cy="2952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066800" y="533400"/>
              <a:ext cx="5286375" cy="6162676"/>
            </a:xfrm>
            <a:prstGeom prst="rect">
              <a:avLst/>
            </a:prstGeom>
            <a:noFill/>
            <a:ln w="9525">
              <a:noFill/>
              <a:miter lim="800000"/>
              <a:headEnd/>
              <a:tailEnd/>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DATA</a:t>
            </a:r>
            <a:br>
              <a:rPr lang="en-US" dirty="0" smtClean="0"/>
            </a:br>
            <a:r>
              <a:rPr lang="en-US" dirty="0" smtClean="0"/>
              <a:t>Comparisons &amp; Benchmarking</a:t>
            </a:r>
            <a:endParaRPr lang="en-US" dirty="0"/>
          </a:p>
        </p:txBody>
      </p:sp>
      <p:sp>
        <p:nvSpPr>
          <p:cNvPr id="3" name="Content Placeholder 2"/>
          <p:cNvSpPr>
            <a:spLocks noGrp="1"/>
          </p:cNvSpPr>
          <p:nvPr>
            <p:ph idx="1"/>
          </p:nvPr>
        </p:nvSpPr>
        <p:spPr/>
        <p:txBody>
          <a:bodyPr/>
          <a:lstStyle/>
          <a:p>
            <a:r>
              <a:rPr lang="en-US" dirty="0" smtClean="0"/>
              <a:t>Can we compare education systems on quality and equity?</a:t>
            </a:r>
          </a:p>
          <a:p>
            <a:r>
              <a:rPr lang="en-US" dirty="0" smtClean="0"/>
              <a:t>Are there unique relationship between system individual and school characteristics and quality and equity?</a:t>
            </a:r>
          </a:p>
          <a:p>
            <a:r>
              <a:rPr lang="en-US" dirty="0" smtClean="0"/>
              <a:t>How do systems compare with others since human capital development is a central tenet of modern development theory.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OECD countries use data</a:t>
            </a:r>
            <a:endParaRPr lang="en-US" dirty="0"/>
          </a:p>
        </p:txBody>
      </p:sp>
      <p:sp>
        <p:nvSpPr>
          <p:cNvPr id="3" name="Content Placeholder 2"/>
          <p:cNvSpPr>
            <a:spLocks noGrp="1"/>
          </p:cNvSpPr>
          <p:nvPr>
            <p:ph idx="1"/>
          </p:nvPr>
        </p:nvSpPr>
        <p:spPr>
          <a:xfrm>
            <a:off x="1435608" y="1295400"/>
            <a:ext cx="7498080" cy="5257800"/>
          </a:xfrm>
        </p:spPr>
        <p:txBody>
          <a:bodyPr/>
          <a:lstStyle/>
          <a:p>
            <a:r>
              <a:rPr lang="en-US" dirty="0" smtClean="0"/>
              <a:t>Benchmarking and comparison studies are common</a:t>
            </a:r>
          </a:p>
          <a:p>
            <a:pPr lvl="1"/>
            <a:r>
              <a:rPr lang="en-US" dirty="0" smtClean="0"/>
              <a:t>Used to discover relationship between structure (differentiation) and equity</a:t>
            </a:r>
          </a:p>
          <a:p>
            <a:pPr lvl="1"/>
            <a:r>
              <a:rPr lang="en-US" dirty="0" smtClean="0"/>
              <a:t>Used to study specific populations such as students below the benchmark</a:t>
            </a:r>
          </a:p>
          <a:p>
            <a:r>
              <a:rPr lang="en-US" dirty="0" smtClean="0"/>
              <a:t>Used to validate national assessment results</a:t>
            </a:r>
          </a:p>
          <a:p>
            <a:r>
              <a:rPr lang="en-US" dirty="0" smtClean="0"/>
              <a:t>Used to judge impact of reforms and validity of claims-”high standards”?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PIRLS</a:t>
            </a:r>
            <a:r>
              <a:rPr lang="en-US" dirty="0" smtClean="0"/>
              <a:t> 2006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5719639"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678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Assessments, Research, Media, and Education Policy</a:t>
            </a:r>
            <a:endParaRPr lang="en-US" dirty="0"/>
          </a:p>
        </p:txBody>
      </p:sp>
      <p:sp>
        <p:nvSpPr>
          <p:cNvPr id="3" name="Content Placeholder 2"/>
          <p:cNvSpPr>
            <a:spLocks noGrp="1"/>
          </p:cNvSpPr>
          <p:nvPr>
            <p:ph idx="1"/>
          </p:nvPr>
        </p:nvSpPr>
        <p:spPr/>
        <p:txBody>
          <a:bodyPr/>
          <a:lstStyle/>
          <a:p>
            <a:r>
              <a:rPr lang="en-US" dirty="0" smtClean="0"/>
              <a:t>International assessments can have a strong impact on the research field, media and national policy. Two examples are the impact of PISA in Germany and the impact of </a:t>
            </a:r>
            <a:r>
              <a:rPr lang="en-US" dirty="0" err="1" smtClean="0"/>
              <a:t>PIRLS</a:t>
            </a:r>
            <a:r>
              <a:rPr lang="en-US" dirty="0" smtClean="0"/>
              <a:t> 2006 on education policy in South Africa.</a:t>
            </a:r>
          </a:p>
          <a:p>
            <a:pPr lvl="1"/>
            <a:r>
              <a:rPr lang="en-US" i="1" dirty="0" err="1" smtClean="0"/>
              <a:t>Naumann</a:t>
            </a:r>
            <a:r>
              <a:rPr lang="en-US" dirty="0" smtClean="0"/>
              <a:t>, </a:t>
            </a:r>
            <a:r>
              <a:rPr lang="en-US" i="1" dirty="0" smtClean="0"/>
              <a:t>J</a:t>
            </a:r>
            <a:r>
              <a:rPr lang="en-US" dirty="0" smtClean="0"/>
              <a:t>. (</a:t>
            </a:r>
            <a:r>
              <a:rPr lang="en-US" i="1" dirty="0" smtClean="0"/>
              <a:t>2005</a:t>
            </a:r>
            <a:r>
              <a:rPr lang="en-US" dirty="0" smtClean="0"/>
              <a:t>). </a:t>
            </a:r>
            <a:r>
              <a:rPr lang="en-US" i="1" dirty="0" err="1" smtClean="0"/>
              <a:t>TIMSS</a:t>
            </a:r>
            <a:r>
              <a:rPr lang="en-US" dirty="0" smtClean="0"/>
              <a:t>, </a:t>
            </a:r>
            <a:r>
              <a:rPr lang="en-US" i="1" dirty="0" smtClean="0"/>
              <a:t>PISA</a:t>
            </a:r>
            <a:r>
              <a:rPr lang="en-US" dirty="0" smtClean="0"/>
              <a:t>, </a:t>
            </a:r>
            <a:r>
              <a:rPr lang="en-US" i="1" dirty="0" err="1" smtClean="0"/>
              <a:t>PIRLS</a:t>
            </a:r>
            <a:r>
              <a:rPr lang="en-US" dirty="0" smtClean="0"/>
              <a:t> and low educational achievement in world society. </a:t>
            </a:r>
            <a:r>
              <a:rPr lang="en-US" i="1" dirty="0" smtClean="0"/>
              <a:t>Prospects</a:t>
            </a:r>
            <a:r>
              <a:rPr lang="en-US" dirty="0" smtClean="0"/>
              <a:t>, XXXV(2), 229–248.</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00200" y="0"/>
            <a:ext cx="6756705" cy="67151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05000" y="0"/>
            <a:ext cx="6400800" cy="678228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838200"/>
            <a:ext cx="6715474" cy="4867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838200"/>
            <a:ext cx="8109697" cy="551459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2201525" cy="87534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8600" y="0"/>
            <a:ext cx="8915400" cy="6705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 y="0"/>
            <a:ext cx="8991600" cy="658867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1506200" cy="7924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11334750" cy="8277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cstate="print"/>
          <a:srcRect/>
          <a:stretch>
            <a:fillRect/>
          </a:stretch>
        </p:blipFill>
        <p:spPr bwMode="auto">
          <a:xfrm>
            <a:off x="1115616" y="0"/>
            <a:ext cx="7486650" cy="6858000"/>
          </a:xfrm>
          <a:prstGeom prst="rect">
            <a:avLst/>
          </a:prstGeom>
          <a:noFill/>
          <a:ln w="9525">
            <a:noFill/>
            <a:miter lim="800000"/>
            <a:headEnd/>
            <a:tailEnd/>
          </a:ln>
        </p:spPr>
      </p:pic>
    </p:spTree>
    <p:extLst>
      <p:ext uri="{BB962C8B-B14F-4D97-AF65-F5344CB8AC3E}">
        <p14:creationId xmlns:p14="http://schemas.microsoft.com/office/powerpoint/2010/main" val="1954790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PISA</a:t>
            </a:r>
            <a:endParaRPr lang="en-US" dirty="0"/>
          </a:p>
        </p:txBody>
      </p:sp>
      <p:sp>
        <p:nvSpPr>
          <p:cNvPr id="3" name="Content Placeholder 2"/>
          <p:cNvSpPr>
            <a:spLocks noGrp="1"/>
          </p:cNvSpPr>
          <p:nvPr>
            <p:ph idx="1"/>
          </p:nvPr>
        </p:nvSpPr>
        <p:spPr>
          <a:xfrm>
            <a:off x="1435608" y="1295400"/>
            <a:ext cx="7498080" cy="5257800"/>
          </a:xfrm>
        </p:spPr>
        <p:txBody>
          <a:bodyPr>
            <a:normAutofit lnSpcReduction="10000"/>
          </a:bodyPr>
          <a:lstStyle/>
          <a:p>
            <a:r>
              <a:rPr lang="en-US" dirty="0" smtClean="0"/>
              <a:t>The students tested by PISA are aged between 15 years and 3 months and 16 years and 2 months at the beginning of the assessment period. The school year pupils are in is not taken into consideration. </a:t>
            </a:r>
          </a:p>
          <a:p>
            <a:r>
              <a:rPr lang="en-US" dirty="0" smtClean="0"/>
              <a:t>Only students at school are tested. In PISA 2006 , however, several countries also used a grade-based sample of students. This made it possible also to study how age and school year interact.</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PISA</a:t>
            </a:r>
            <a:endParaRPr lang="en-US" dirty="0"/>
          </a:p>
        </p:txBody>
      </p:sp>
      <p:sp>
        <p:nvSpPr>
          <p:cNvPr id="3" name="Content Placeholder 2"/>
          <p:cNvSpPr>
            <a:spLocks noGrp="1"/>
          </p:cNvSpPr>
          <p:nvPr>
            <p:ph idx="1"/>
          </p:nvPr>
        </p:nvSpPr>
        <p:spPr>
          <a:xfrm>
            <a:off x="1435608" y="1295400"/>
            <a:ext cx="7498080" cy="5257800"/>
          </a:xfrm>
        </p:spPr>
        <p:txBody>
          <a:bodyPr>
            <a:normAutofit fontScale="92500"/>
          </a:bodyPr>
          <a:lstStyle/>
          <a:p>
            <a:r>
              <a:rPr lang="en-US" dirty="0" smtClean="0"/>
              <a:t>Each student takes a two-hour handwritten test. Part of the test is multiple-choice and part involves fuller answers. In total there are six and a half hours of assessment material, but each student is not tested on all the parts. </a:t>
            </a:r>
          </a:p>
          <a:p>
            <a:r>
              <a:rPr lang="en-US" dirty="0" smtClean="0"/>
              <a:t>Participating students also answer a questionnaire on their background including learning habits, motivation and family. School directors also fill in a questionnaire describing school demographics, funding etc.</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a:xfrm>
            <a:off x="1435608" y="1447800"/>
            <a:ext cx="7498080" cy="5181600"/>
          </a:xfrm>
        </p:spPr>
        <p:txBody>
          <a:bodyPr>
            <a:normAutofit fontScale="85000" lnSpcReduction="20000"/>
          </a:bodyPr>
          <a:lstStyle/>
          <a:p>
            <a:r>
              <a:rPr lang="en-US" dirty="0" smtClean="0"/>
              <a:t>Developed from 1997, the first PISA assessment was carried out in 2000. The tests are taken every three years. The process of seeing through a single PISA cycle, start-to-finish, takes over 4 years. </a:t>
            </a:r>
          </a:p>
          <a:p>
            <a:r>
              <a:rPr lang="en-US" dirty="0" smtClean="0"/>
              <a:t>Every period of assessment specializes in one particular subject, but also tests the other main areas studied. The subject specialization is rotated through each PISA cycle. </a:t>
            </a:r>
          </a:p>
          <a:p>
            <a:r>
              <a:rPr lang="en-US" dirty="0" smtClean="0"/>
              <a:t>In 2000, 265 000 students from 32 countries took part in PISA; 28 of them were OECD member countries. In 2002 the same tests were taken by 11 more "partner" countries (i.e. non-OECD members). The main focus of the 2000 tests was reading literacy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a:xfrm>
            <a:off x="1435608" y="1447800"/>
            <a:ext cx="7498080" cy="5181600"/>
          </a:xfrm>
        </p:spPr>
        <p:txBody>
          <a:bodyPr>
            <a:normAutofit/>
          </a:bodyPr>
          <a:lstStyle/>
          <a:p>
            <a:r>
              <a:rPr lang="en-US" dirty="0" smtClean="0"/>
              <a:t>Over 275 000 students took part in PISA 2003, which was conducted in 41 countries, including all 30 OECD countries. The focus was mathematics literacy, testing real-life situations in which mathematics is useful. Problem solving was also tested for the first time.</a:t>
            </a:r>
          </a:p>
          <a:p>
            <a:r>
              <a:rPr lang="en-US" dirty="0" smtClean="0"/>
              <a:t>In 2006, 57 countries participated, and the main focus of PISA 2006 was science literacy.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81000" y="1676400"/>
            <a:ext cx="8482340" cy="4997256"/>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As in </a:t>
            </a:r>
            <a:r>
              <a:rPr lang="en-US" dirty="0" err="1" smtClean="0"/>
              <a:t>PIRLS</a:t>
            </a:r>
            <a:r>
              <a:rPr lang="en-US" dirty="0" smtClean="0"/>
              <a:t>, definitions are critical</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706880"/>
          </a:xfrm>
        </p:spPr>
        <p:txBody>
          <a:bodyPr>
            <a:normAutofit fontScale="90000"/>
          </a:bodyPr>
          <a:lstStyle/>
          <a:p>
            <a:r>
              <a:rPr lang="en-US" dirty="0" smtClean="0"/>
              <a:t>Is the definition in the measurement instruments similar to that enacted in the curricula</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1238250" y="2133600"/>
            <a:ext cx="7600950" cy="2514600"/>
          </a:xfrm>
          <a:prstGeom prst="rect">
            <a:avLst/>
          </a:prstGeom>
          <a:noFill/>
          <a:ln w="9525">
            <a:noFill/>
            <a:miter lim="800000"/>
            <a:headEnd/>
            <a:tailEnd/>
          </a:ln>
        </p:spPr>
      </p:pic>
      <p:pic>
        <p:nvPicPr>
          <p:cNvPr id="15363" name="Picture 3" descr="C:\Documents and Settings\jdelisle\Local Settings\Temporary Internet Files\Content.IE5\ZVBDO0AY\MC900383798[1].wmf"/>
          <p:cNvPicPr>
            <a:picLocks noChangeAspect="1" noChangeArrowheads="1"/>
          </p:cNvPicPr>
          <p:nvPr/>
        </p:nvPicPr>
        <p:blipFill>
          <a:blip r:embed="rId3" cstate="print"/>
          <a:srcRect/>
          <a:stretch>
            <a:fillRect/>
          </a:stretch>
        </p:blipFill>
        <p:spPr bwMode="auto">
          <a:xfrm>
            <a:off x="1600200" y="4800600"/>
            <a:ext cx="1828800" cy="1828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jdelisle\Local Settings\Temporary Internet Files\Content.IE5\AAV1U98D\MP900442375[1].jpg"/>
          <p:cNvPicPr>
            <a:picLocks noChangeAspect="1" noChangeArrowheads="1"/>
          </p:cNvPicPr>
          <p:nvPr/>
        </p:nvPicPr>
        <p:blipFill>
          <a:blip r:embed="rId2" cstate="print"/>
          <a:srcRect/>
          <a:stretch>
            <a:fillRect/>
          </a:stretch>
        </p:blipFill>
        <p:spPr bwMode="auto">
          <a:xfrm>
            <a:off x="3200400" y="0"/>
            <a:ext cx="4572000" cy="6858000"/>
          </a:xfrm>
          <a:prstGeom prst="rect">
            <a:avLst/>
          </a:prstGeom>
          <a:noFill/>
        </p:spPr>
      </p:pic>
      <p:sp>
        <p:nvSpPr>
          <p:cNvPr id="4" name="Title 3"/>
          <p:cNvSpPr>
            <a:spLocks noGrp="1"/>
          </p:cNvSpPr>
          <p:nvPr>
            <p:ph type="ctrTitle"/>
          </p:nvPr>
        </p:nvSpPr>
        <p:spPr>
          <a:xfrm>
            <a:off x="1432560" y="0"/>
            <a:ext cx="7406640" cy="1447800"/>
          </a:xfrm>
        </p:spPr>
        <p:txBody>
          <a:bodyPr>
            <a:noAutofit/>
          </a:bodyPr>
          <a:lstStyle/>
          <a:p>
            <a:r>
              <a:rPr lang="en-US" sz="5400" b="1" dirty="0" smtClean="0"/>
              <a:t>Using the data</a:t>
            </a:r>
            <a:r>
              <a:rPr lang="en-US" sz="4400" b="1" dirty="0" smtClean="0"/>
              <a:t/>
            </a:r>
            <a:br>
              <a:rPr lang="en-US" sz="4400" b="1" dirty="0" smtClean="0"/>
            </a:br>
            <a:r>
              <a:rPr lang="en-US" sz="3600" b="1" dirty="0" smtClean="0"/>
              <a:t>A Research Agenda for the </a:t>
            </a:r>
            <a:r>
              <a:rPr lang="en-US" sz="3600" b="1" dirty="0" err="1" smtClean="0"/>
              <a:t>SOE</a:t>
            </a:r>
            <a:endParaRPr lang="en-US" sz="3600" dirty="0"/>
          </a:p>
        </p:txBody>
      </p:sp>
      <p:sp>
        <p:nvSpPr>
          <p:cNvPr id="5" name="Subtitle 4"/>
          <p:cNvSpPr>
            <a:spLocks noGrp="1"/>
          </p:cNvSpPr>
          <p:nvPr>
            <p:ph type="subTitle" idx="1"/>
          </p:nvPr>
        </p:nvSpPr>
        <p:spPr>
          <a:xfrm>
            <a:off x="1371600" y="1524000"/>
            <a:ext cx="7406640" cy="685800"/>
          </a:xfrm>
        </p:spPr>
        <p:txBody>
          <a:bodyPr>
            <a:normAutofit/>
          </a:bodyPr>
          <a:lstStyle/>
          <a:p>
            <a:r>
              <a:rPr lang="en-US" sz="3600" dirty="0" smtClean="0">
                <a:solidFill>
                  <a:schemeClr val="accent3">
                    <a:lumMod val="75000"/>
                  </a:schemeClr>
                </a:solidFill>
              </a:rPr>
              <a:t>Jerome De Lisle</a:t>
            </a:r>
            <a:endParaRPr lang="en-US" sz="3600" dirty="0">
              <a:solidFill>
                <a:schemeClr val="accent3">
                  <a:lumMod val="75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Secondary data</a:t>
            </a:r>
            <a:endParaRPr lang="en-US" dirty="0"/>
          </a:p>
        </p:txBody>
      </p:sp>
      <p:sp>
        <p:nvSpPr>
          <p:cNvPr id="3" name="Content Placeholder 2"/>
          <p:cNvSpPr>
            <a:spLocks noGrp="1"/>
          </p:cNvSpPr>
          <p:nvPr>
            <p:ph idx="1"/>
          </p:nvPr>
        </p:nvSpPr>
        <p:spPr/>
        <p:txBody>
          <a:bodyPr/>
          <a:lstStyle/>
          <a:p>
            <a:r>
              <a:rPr lang="en-US" dirty="0" smtClean="0"/>
              <a:t>The international assessment databases provide high quality data sets that can be used to understand the nature of educational achievement and school performance.</a:t>
            </a:r>
          </a:p>
          <a:p>
            <a:r>
              <a:rPr lang="en-US" dirty="0" smtClean="0"/>
              <a:t>This is secondary data, information which are collected by others in another context and used by an investigator for his own purpose.</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990600"/>
          </a:xfrm>
        </p:spPr>
        <p:txBody>
          <a:bodyPr>
            <a:normAutofit fontScale="90000"/>
          </a:bodyPr>
          <a:lstStyle/>
          <a:p>
            <a:r>
              <a:rPr lang="en-US" dirty="0" smtClean="0"/>
              <a:t>Thesis Work Using Secondary Data</a:t>
            </a:r>
            <a:endParaRPr lang="en-US" dirty="0"/>
          </a:p>
        </p:txBody>
      </p:sp>
      <p:sp>
        <p:nvSpPr>
          <p:cNvPr id="3" name="Content Placeholder 2"/>
          <p:cNvSpPr>
            <a:spLocks noGrp="1"/>
          </p:cNvSpPr>
          <p:nvPr>
            <p:ph idx="1"/>
          </p:nvPr>
        </p:nvSpPr>
        <p:spPr>
          <a:xfrm>
            <a:off x="990600" y="1066800"/>
            <a:ext cx="8001000" cy="5791200"/>
          </a:xfrm>
        </p:spPr>
        <p:txBody>
          <a:bodyPr>
            <a:normAutofit fontScale="77500" lnSpcReduction="20000"/>
          </a:bodyPr>
          <a:lstStyle/>
          <a:p>
            <a:r>
              <a:rPr lang="en-US" dirty="0" smtClean="0"/>
              <a:t>Several high quality thesis have been generated using secondary data-The focus has been on an issue and the focus is on comparisons. Here is a selection:</a:t>
            </a:r>
          </a:p>
          <a:p>
            <a:pPr lvl="1"/>
            <a:r>
              <a:rPr lang="en-US" dirty="0" err="1" smtClean="0"/>
              <a:t>Nanoyama</a:t>
            </a:r>
            <a:r>
              <a:rPr lang="en-US" dirty="0" smtClean="0"/>
              <a:t>, Y.  </a:t>
            </a:r>
            <a:r>
              <a:rPr lang="en-US" i="1" dirty="0" smtClean="0"/>
              <a:t>A cross-national, multilevel study of family background and school resource  effects on student achievement. </a:t>
            </a:r>
            <a:r>
              <a:rPr lang="en-US" dirty="0" smtClean="0"/>
              <a:t>Unpublished Ph.D. Thesis, New York: Columbia University.</a:t>
            </a:r>
          </a:p>
          <a:p>
            <a:pPr lvl="1"/>
            <a:r>
              <a:rPr lang="en-US" dirty="0" smtClean="0"/>
              <a:t>Park, H. (2005). </a:t>
            </a:r>
            <a:r>
              <a:rPr lang="en-US" i="1" dirty="0" smtClean="0"/>
              <a:t>Cross-national variation in the effects of family background and schools on student achievement: The role of institutional and policy contexts.</a:t>
            </a:r>
            <a:r>
              <a:rPr lang="en-US" dirty="0" smtClean="0"/>
              <a:t> Unpublished Ph.D. Thesis. Madison: University of Wisconsin: Madison.</a:t>
            </a:r>
          </a:p>
          <a:p>
            <a:pPr lvl="1"/>
            <a:r>
              <a:rPr lang="en-US" dirty="0" smtClean="0"/>
              <a:t>Powell, T. A. (2007). </a:t>
            </a:r>
            <a:r>
              <a:rPr lang="en-US" i="1" dirty="0" smtClean="0"/>
              <a:t>Families, schools, and national contexts: The effects of institutions and inequality on educational achievement across industrialized nations.</a:t>
            </a:r>
            <a:r>
              <a:rPr lang="en-US" dirty="0" smtClean="0"/>
              <a:t> Unpublished Ph.D. Thesis. Durham: Duke University.</a:t>
            </a:r>
          </a:p>
          <a:p>
            <a:pPr lvl="1"/>
            <a:r>
              <a:rPr lang="en-US" dirty="0" smtClean="0"/>
              <a:t>Yang, Y. (2003). </a:t>
            </a:r>
            <a:r>
              <a:rPr lang="en-US" i="1" dirty="0" smtClean="0"/>
              <a:t>Measuring socioeconomic status and its effects at individual and collective levels</a:t>
            </a:r>
            <a:r>
              <a:rPr lang="en-US" dirty="0" smtClean="0"/>
              <a:t>: </a:t>
            </a:r>
            <a:r>
              <a:rPr lang="en-US" i="1" dirty="0" smtClean="0"/>
              <a:t>A cross-country comparison</a:t>
            </a:r>
            <a:r>
              <a:rPr lang="en-US" dirty="0" smtClean="0"/>
              <a:t>. Gothenburg: </a:t>
            </a:r>
            <a:r>
              <a:rPr lang="en-US" dirty="0" err="1" smtClean="0"/>
              <a:t>Acta</a:t>
            </a:r>
            <a:r>
              <a:rPr lang="en-US" dirty="0" smtClean="0"/>
              <a:t> </a:t>
            </a:r>
            <a:r>
              <a:rPr lang="en-US" dirty="0" err="1" smtClean="0"/>
              <a:t>Universitatis</a:t>
            </a:r>
            <a:r>
              <a:rPr lang="en-US" dirty="0" smtClean="0"/>
              <a:t> </a:t>
            </a:r>
            <a:r>
              <a:rPr lang="en-US" dirty="0" err="1" smtClean="0"/>
              <a:t>Gothonburgenis</a:t>
            </a:r>
            <a:r>
              <a:rPr lang="en-US" dirty="0" smtClean="0"/>
              <a:t>, Gothenburg Studies in Educational Science 193.</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a:t>
            </a:r>
            <a:endParaRPr lang="en-US" dirty="0"/>
          </a:p>
        </p:txBody>
      </p:sp>
      <p:sp>
        <p:nvSpPr>
          <p:cNvPr id="3" name="Content Placeholder 2"/>
          <p:cNvSpPr>
            <a:spLocks noGrp="1"/>
          </p:cNvSpPr>
          <p:nvPr>
            <p:ph idx="1"/>
          </p:nvPr>
        </p:nvSpPr>
        <p:spPr>
          <a:xfrm>
            <a:off x="1435608" y="1295400"/>
            <a:ext cx="7498080" cy="5181600"/>
          </a:xfrm>
        </p:spPr>
        <p:txBody>
          <a:bodyPr>
            <a:normAutofit fontScale="92500" lnSpcReduction="10000"/>
          </a:bodyPr>
          <a:lstStyle/>
          <a:p>
            <a:r>
              <a:rPr lang="en-US" dirty="0" smtClean="0"/>
              <a:t>The data is readily available, but requires two critical capacities-Collaborative networks and statistical skills.</a:t>
            </a:r>
          </a:p>
          <a:p>
            <a:r>
              <a:rPr lang="en-US" dirty="0" smtClean="0"/>
              <a:t>Researchers usually work together on large scale data projects sharing different insights. It is not easy to manage large data sets. Local researchers can team up with international groups. </a:t>
            </a:r>
          </a:p>
          <a:p>
            <a:r>
              <a:rPr lang="en-US" dirty="0" smtClean="0"/>
              <a:t>Skills in linear and logistic regression, multilevel and structural equation modeling are most useful in mining the data.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cstate="print"/>
          <a:srcRect/>
          <a:stretch>
            <a:fillRect/>
          </a:stretch>
        </p:blipFill>
        <p:spPr bwMode="auto">
          <a:xfrm>
            <a:off x="251520" y="1340768"/>
            <a:ext cx="8700167" cy="4608512"/>
          </a:xfrm>
          <a:prstGeom prst="rect">
            <a:avLst/>
          </a:prstGeom>
          <a:noFill/>
          <a:ln w="9525">
            <a:noFill/>
            <a:miter lim="800000"/>
            <a:headEnd/>
            <a:tailEnd/>
          </a:ln>
        </p:spPr>
      </p:pic>
      <p:sp>
        <p:nvSpPr>
          <p:cNvPr id="2" name="Isosceles Triangle 1"/>
          <p:cNvSpPr/>
          <p:nvPr/>
        </p:nvSpPr>
        <p:spPr>
          <a:xfrm rot="15948933">
            <a:off x="2073919" y="3331207"/>
            <a:ext cx="533400" cy="456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12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for Qualitative Researchers</a:t>
            </a:r>
            <a:endParaRPr lang="en-US" dirty="0"/>
          </a:p>
        </p:txBody>
      </p:sp>
      <p:sp>
        <p:nvSpPr>
          <p:cNvPr id="3" name="Content Placeholder 2"/>
          <p:cNvSpPr>
            <a:spLocks noGrp="1"/>
          </p:cNvSpPr>
          <p:nvPr>
            <p:ph idx="1"/>
          </p:nvPr>
        </p:nvSpPr>
        <p:spPr/>
        <p:txBody>
          <a:bodyPr/>
          <a:lstStyle/>
          <a:p>
            <a:r>
              <a:rPr lang="en-US" dirty="0" smtClean="0"/>
              <a:t>Large scale data usually highlights specific issues that must be addressed by more detailed case studies.</a:t>
            </a:r>
          </a:p>
          <a:p>
            <a:r>
              <a:rPr lang="en-US" dirty="0" smtClean="0"/>
              <a:t>Qualitative researchers can work with quantitative researchers and use mixed method sampling designs to select schools to study.</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Our Interest in Equity</a:t>
            </a:r>
            <a:endParaRPr lang="en-US" dirty="0"/>
          </a:p>
        </p:txBody>
      </p:sp>
      <p:sp>
        <p:nvSpPr>
          <p:cNvPr id="4" name="TextBox 3"/>
          <p:cNvSpPr txBox="1"/>
          <p:nvPr/>
        </p:nvSpPr>
        <p:spPr>
          <a:xfrm>
            <a:off x="1143000" y="1371600"/>
            <a:ext cx="3352800" cy="369332"/>
          </a:xfrm>
          <a:prstGeom prst="rect">
            <a:avLst/>
          </a:prstGeom>
          <a:solidFill>
            <a:schemeClr val="accent2"/>
          </a:solidFill>
        </p:spPr>
        <p:txBody>
          <a:bodyPr wrap="square" rtlCol="0">
            <a:spAutoFit/>
          </a:bodyPr>
          <a:lstStyle/>
          <a:p>
            <a:r>
              <a:rPr lang="en-US" b="1" dirty="0" smtClean="0"/>
              <a:t>NATIONAL ASSESSMENTS</a:t>
            </a:r>
            <a:endParaRPr lang="en-US" b="1" dirty="0"/>
          </a:p>
        </p:txBody>
      </p:sp>
      <p:sp>
        <p:nvSpPr>
          <p:cNvPr id="5" name="TextBox 4"/>
          <p:cNvSpPr txBox="1"/>
          <p:nvPr/>
        </p:nvSpPr>
        <p:spPr>
          <a:xfrm>
            <a:off x="1905000" y="3657600"/>
            <a:ext cx="4191000" cy="369332"/>
          </a:xfrm>
          <a:prstGeom prst="rect">
            <a:avLst/>
          </a:prstGeom>
          <a:solidFill>
            <a:schemeClr val="accent2"/>
          </a:solidFill>
        </p:spPr>
        <p:txBody>
          <a:bodyPr wrap="square" rtlCol="0">
            <a:spAutoFit/>
          </a:bodyPr>
          <a:lstStyle/>
          <a:p>
            <a:r>
              <a:rPr lang="en-US" b="1" dirty="0" smtClean="0"/>
              <a:t>INTERNATIONAL ASSESSMENTS</a:t>
            </a:r>
            <a:endParaRPr lang="en-US" b="1" dirty="0"/>
          </a:p>
        </p:txBody>
      </p:sp>
      <p:sp>
        <p:nvSpPr>
          <p:cNvPr id="6" name="Oval 5"/>
          <p:cNvSpPr/>
          <p:nvPr/>
        </p:nvSpPr>
        <p:spPr>
          <a:xfrm>
            <a:off x="1600200" y="1905000"/>
            <a:ext cx="4267200" cy="1371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National Assessment Data first made the situation apparent in 2005. Validated by </a:t>
            </a:r>
            <a:r>
              <a:rPr lang="en-US" dirty="0" err="1" smtClean="0">
                <a:solidFill>
                  <a:srgbClr val="FF0000"/>
                </a:solidFill>
              </a:rPr>
              <a:t>PIRLS</a:t>
            </a:r>
            <a:r>
              <a:rPr lang="en-US" dirty="0" smtClean="0">
                <a:solidFill>
                  <a:srgbClr val="FF0000"/>
                </a:solidFill>
              </a:rPr>
              <a:t> 2006 and PISA 2009</a:t>
            </a:r>
            <a:endParaRPr lang="en-US" dirty="0">
              <a:solidFill>
                <a:srgbClr val="FF0000"/>
              </a:solidFill>
            </a:endParaRPr>
          </a:p>
        </p:txBody>
      </p:sp>
      <p:cxnSp>
        <p:nvCxnSpPr>
          <p:cNvPr id="8" name="Straight Arrow Connector 7"/>
          <p:cNvCxnSpPr>
            <a:endCxn id="6" idx="0"/>
          </p:cNvCxnSpPr>
          <p:nvPr/>
        </p:nvCxnSpPr>
        <p:spPr>
          <a:xfrm>
            <a:off x="2667000" y="1752600"/>
            <a:ext cx="10668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695700" y="34671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8000" y="2057400"/>
            <a:ext cx="1676400" cy="646331"/>
          </a:xfrm>
          <a:prstGeom prst="rect">
            <a:avLst/>
          </a:prstGeom>
          <a:solidFill>
            <a:schemeClr val="accent2"/>
          </a:solidFill>
        </p:spPr>
        <p:txBody>
          <a:bodyPr wrap="square" rtlCol="0">
            <a:spAutoFit/>
          </a:bodyPr>
          <a:lstStyle/>
          <a:p>
            <a:pPr algn="ctr"/>
            <a:r>
              <a:rPr lang="en-US" b="1" dirty="0" smtClean="0"/>
              <a:t>STUDIES </a:t>
            </a:r>
          </a:p>
          <a:p>
            <a:pPr algn="ctr"/>
            <a:r>
              <a:rPr lang="en-US" b="1" dirty="0" smtClean="0"/>
              <a:t>ON EQUITY</a:t>
            </a:r>
            <a:endParaRPr lang="en-US" b="1" dirty="0"/>
          </a:p>
        </p:txBody>
      </p:sp>
      <p:sp>
        <p:nvSpPr>
          <p:cNvPr id="19" name="TextBox 18"/>
          <p:cNvSpPr txBox="1"/>
          <p:nvPr/>
        </p:nvSpPr>
        <p:spPr>
          <a:xfrm>
            <a:off x="5791200" y="5791200"/>
            <a:ext cx="3124200" cy="923330"/>
          </a:xfrm>
          <a:prstGeom prst="rect">
            <a:avLst/>
          </a:prstGeom>
          <a:solidFill>
            <a:schemeClr val="accent2"/>
          </a:solidFill>
        </p:spPr>
        <p:txBody>
          <a:bodyPr wrap="square" rtlCol="0">
            <a:spAutoFit/>
          </a:bodyPr>
          <a:lstStyle/>
          <a:p>
            <a:pPr algn="ctr"/>
            <a:r>
              <a:rPr lang="en-US" b="1" dirty="0" err="1" smtClean="0"/>
              <a:t>QUAL</a:t>
            </a:r>
            <a:r>
              <a:rPr lang="en-US" b="1" dirty="0" smtClean="0"/>
              <a:t> Studies on Disadvantaged Groups </a:t>
            </a:r>
            <a:r>
              <a:rPr lang="en-US" b="1" dirty="0"/>
              <a:t>(</a:t>
            </a:r>
            <a:r>
              <a:rPr lang="en-US" b="1" dirty="0" smtClean="0"/>
              <a:t>Mechanisms)</a:t>
            </a:r>
            <a:endParaRPr lang="en-US" b="1" dirty="0"/>
          </a:p>
        </p:txBody>
      </p:sp>
      <p:sp>
        <p:nvSpPr>
          <p:cNvPr id="21" name="TextBox 20"/>
          <p:cNvSpPr txBox="1"/>
          <p:nvPr/>
        </p:nvSpPr>
        <p:spPr>
          <a:xfrm>
            <a:off x="7086600" y="3352800"/>
            <a:ext cx="1905000" cy="923330"/>
          </a:xfrm>
          <a:prstGeom prst="rect">
            <a:avLst/>
          </a:prstGeom>
          <a:solidFill>
            <a:schemeClr val="accent2"/>
          </a:solidFill>
        </p:spPr>
        <p:txBody>
          <a:bodyPr wrap="square" rtlCol="0">
            <a:spAutoFit/>
          </a:bodyPr>
          <a:lstStyle/>
          <a:p>
            <a:pPr algn="ctr"/>
            <a:r>
              <a:rPr lang="en-US" b="1" dirty="0" err="1" smtClean="0"/>
              <a:t>QUAN</a:t>
            </a:r>
            <a:r>
              <a:rPr lang="en-US" b="1" dirty="0" smtClean="0"/>
              <a:t> Studies using secondary data</a:t>
            </a:r>
            <a:endParaRPr lang="en-US" b="1" dirty="0"/>
          </a:p>
        </p:txBody>
      </p:sp>
      <p:sp>
        <p:nvSpPr>
          <p:cNvPr id="22" name="TextBox 21"/>
          <p:cNvSpPr txBox="1"/>
          <p:nvPr/>
        </p:nvSpPr>
        <p:spPr>
          <a:xfrm>
            <a:off x="5105400" y="4572000"/>
            <a:ext cx="2209800" cy="923330"/>
          </a:xfrm>
          <a:prstGeom prst="rect">
            <a:avLst/>
          </a:prstGeom>
          <a:solidFill>
            <a:schemeClr val="accent2"/>
          </a:solidFill>
        </p:spPr>
        <p:txBody>
          <a:bodyPr wrap="square" rtlCol="0">
            <a:spAutoFit/>
          </a:bodyPr>
          <a:lstStyle/>
          <a:p>
            <a:pPr algn="ctr"/>
            <a:r>
              <a:rPr lang="en-US" b="1" dirty="0" err="1" smtClean="0"/>
              <a:t>QUAN</a:t>
            </a:r>
            <a:r>
              <a:rPr lang="en-US" b="1" dirty="0" smtClean="0"/>
              <a:t> Studies using primary data (Mechanisms)</a:t>
            </a:r>
            <a:endParaRPr lang="en-US" b="1" dirty="0"/>
          </a:p>
        </p:txBody>
      </p:sp>
      <p:cxnSp>
        <p:nvCxnSpPr>
          <p:cNvPr id="25" name="Straight Arrow Connector 24"/>
          <p:cNvCxnSpPr/>
          <p:nvPr/>
        </p:nvCxnSpPr>
        <p:spPr>
          <a:xfrm>
            <a:off x="5867400" y="2514600"/>
            <a:ext cx="990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7392194" y="3047206"/>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354094" y="5066506"/>
            <a:ext cx="1447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906294" y="2856706"/>
            <a:ext cx="1828800" cy="1601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173788" y="5410200"/>
            <a:ext cx="1674812"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2600324"/>
            <a:ext cx="6693192" cy="3267075"/>
          </a:xfrm>
        </p:spPr>
        <p:txBody>
          <a:bodyPr>
            <a:normAutofit/>
          </a:bodyPr>
          <a:lstStyle/>
          <a:p>
            <a:r>
              <a:rPr lang="en-US" dirty="0" smtClean="0"/>
              <a:t>What I Would Like to Know and Do-</a:t>
            </a:r>
            <a:br>
              <a:rPr lang="en-US" dirty="0" smtClean="0"/>
            </a:br>
            <a:r>
              <a:rPr lang="en-US" sz="3200" dirty="0" smtClean="0"/>
              <a:t>&gt; Audience Activity/ Discussion (20 minutes)</a:t>
            </a:r>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7498080" cy="990600"/>
          </a:xfrm>
        </p:spPr>
        <p:txBody>
          <a:bodyPr/>
          <a:lstStyle/>
          <a:p>
            <a:r>
              <a:rPr lang="en-US" dirty="0" smtClean="0"/>
              <a:t>Instructions</a:t>
            </a:r>
            <a:endParaRPr lang="en-US" dirty="0"/>
          </a:p>
        </p:txBody>
      </p:sp>
      <p:sp>
        <p:nvSpPr>
          <p:cNvPr id="5" name="Content Placeholder 4"/>
          <p:cNvSpPr>
            <a:spLocks noGrp="1"/>
          </p:cNvSpPr>
          <p:nvPr>
            <p:ph idx="1"/>
          </p:nvPr>
        </p:nvSpPr>
        <p:spPr>
          <a:xfrm>
            <a:off x="1066800" y="914400"/>
            <a:ext cx="7866888" cy="5715000"/>
          </a:xfrm>
        </p:spPr>
        <p:txBody>
          <a:bodyPr>
            <a:normAutofit fontScale="85000" lnSpcReduction="10000"/>
          </a:bodyPr>
          <a:lstStyle/>
          <a:p>
            <a:r>
              <a:rPr lang="en-US" dirty="0" smtClean="0"/>
              <a:t>Working in your group (READING, MATHEMATICS, SCIENCE) decide how the group might proceed developing capacity in the use of PISA data. Provide a timeline for the selected tasks.</a:t>
            </a:r>
          </a:p>
          <a:p>
            <a:r>
              <a:rPr lang="en-US" dirty="0" smtClean="0"/>
              <a:t>Possibilities</a:t>
            </a:r>
          </a:p>
          <a:p>
            <a:pPr lvl="1"/>
            <a:r>
              <a:rPr lang="en-US" b="1" dirty="0" smtClean="0">
                <a:solidFill>
                  <a:schemeClr val="accent3">
                    <a:lumMod val="75000"/>
                  </a:schemeClr>
                </a:solidFill>
              </a:rPr>
              <a:t>Gather Reading Material</a:t>
            </a:r>
          </a:p>
          <a:p>
            <a:pPr lvl="1"/>
            <a:r>
              <a:rPr lang="en-US" b="1" dirty="0" smtClean="0">
                <a:solidFill>
                  <a:schemeClr val="accent3">
                    <a:lumMod val="75000"/>
                  </a:schemeClr>
                </a:solidFill>
              </a:rPr>
              <a:t>Mine PISA/ </a:t>
            </a:r>
            <a:r>
              <a:rPr lang="en-US" b="1" dirty="0" err="1" smtClean="0">
                <a:solidFill>
                  <a:schemeClr val="accent3">
                    <a:lumMod val="75000"/>
                  </a:schemeClr>
                </a:solidFill>
              </a:rPr>
              <a:t>PIRLS</a:t>
            </a:r>
            <a:r>
              <a:rPr lang="en-US" b="1" dirty="0" smtClean="0">
                <a:solidFill>
                  <a:schemeClr val="accent3">
                    <a:lumMod val="75000"/>
                  </a:schemeClr>
                </a:solidFill>
              </a:rPr>
              <a:t> Databases</a:t>
            </a:r>
          </a:p>
          <a:p>
            <a:pPr lvl="1"/>
            <a:r>
              <a:rPr lang="en-US" b="1" dirty="0" smtClean="0">
                <a:solidFill>
                  <a:schemeClr val="accent3">
                    <a:lumMod val="75000"/>
                  </a:schemeClr>
                </a:solidFill>
              </a:rPr>
              <a:t>Develop skills in MM &amp; SE</a:t>
            </a:r>
          </a:p>
          <a:p>
            <a:pPr lvl="1"/>
            <a:r>
              <a:rPr lang="en-US" b="1" dirty="0" smtClean="0">
                <a:solidFill>
                  <a:schemeClr val="accent3">
                    <a:lumMod val="75000"/>
                  </a:schemeClr>
                </a:solidFill>
              </a:rPr>
              <a:t>Work with International Colleagues</a:t>
            </a:r>
          </a:p>
          <a:p>
            <a:pPr lvl="1"/>
            <a:r>
              <a:rPr lang="en-US" b="1" dirty="0" smtClean="0">
                <a:solidFill>
                  <a:schemeClr val="accent3">
                    <a:lumMod val="75000"/>
                  </a:schemeClr>
                </a:solidFill>
              </a:rPr>
              <a:t>Study Issues Qualitatively</a:t>
            </a:r>
          </a:p>
          <a:p>
            <a:pPr lvl="1"/>
            <a:r>
              <a:rPr lang="en-US" b="1" dirty="0" smtClean="0">
                <a:solidFill>
                  <a:schemeClr val="accent3">
                    <a:lumMod val="75000"/>
                  </a:schemeClr>
                </a:solidFill>
              </a:rPr>
              <a:t>Foster conversations with media/public</a:t>
            </a:r>
          </a:p>
          <a:p>
            <a:pPr lvl="1"/>
            <a:r>
              <a:rPr lang="en-US" b="1" dirty="0" smtClean="0">
                <a:solidFill>
                  <a:schemeClr val="accent3">
                    <a:lumMod val="75000"/>
                  </a:schemeClr>
                </a:solidFill>
              </a:rPr>
              <a:t>Develop Evidence-based Policy</a:t>
            </a:r>
          </a:p>
          <a:p>
            <a:pPr lvl="1"/>
            <a:r>
              <a:rPr lang="en-US" b="1" dirty="0" smtClean="0">
                <a:solidFill>
                  <a:schemeClr val="accent3">
                    <a:lumMod val="75000"/>
                  </a:schemeClr>
                </a:solidFill>
              </a:rPr>
              <a:t>Advocate for the continued use of international assessments</a:t>
            </a:r>
            <a:endParaRPr lang="en-US" b="1" dirty="0">
              <a:solidFill>
                <a:schemeClr val="accent3">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Analysis of High Performing Systems</a:t>
            </a:r>
            <a:endParaRPr lang="en-US" dirty="0"/>
          </a:p>
        </p:txBody>
      </p:sp>
      <p:sp>
        <p:nvSpPr>
          <p:cNvPr id="3" name="Content Placeholder 2"/>
          <p:cNvSpPr>
            <a:spLocks noGrp="1"/>
          </p:cNvSpPr>
          <p:nvPr>
            <p:ph idx="1"/>
          </p:nvPr>
        </p:nvSpPr>
        <p:spPr/>
        <p:txBody>
          <a:bodyPr/>
          <a:lstStyle/>
          <a:p>
            <a:r>
              <a:rPr lang="en-US" dirty="0" smtClean="0"/>
              <a:t>Ontario Canada</a:t>
            </a:r>
          </a:p>
          <a:p>
            <a:pPr lvl="1"/>
            <a:r>
              <a:rPr lang="en-US" dirty="0" smtClean="0"/>
              <a:t>Key Personnel-</a:t>
            </a:r>
          </a:p>
          <a:p>
            <a:pPr lvl="2"/>
            <a:r>
              <a:rPr lang="en-US" dirty="0" smtClean="0"/>
              <a:t>Ben Levin (Former Deputy Minister of Education)</a:t>
            </a:r>
          </a:p>
          <a:p>
            <a:pPr lvl="2"/>
            <a:r>
              <a:rPr lang="en-US" dirty="0" smtClean="0"/>
              <a:t>Mary Jean Gallagher</a:t>
            </a:r>
          </a:p>
          <a:p>
            <a:pPr lvl="1"/>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2133600" y="3581400"/>
            <a:ext cx="2743200" cy="274320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5029200" y="3276600"/>
            <a:ext cx="2114550" cy="31718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2971800" y="1169893"/>
            <a:ext cx="3733799" cy="527124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8304188"/>
              </p:ext>
            </p:extLst>
          </p:nvPr>
        </p:nvGraphicFramePr>
        <p:xfrm>
          <a:off x="152399" y="228600"/>
          <a:ext cx="8708248" cy="6547933"/>
        </p:xfrm>
        <a:graphic>
          <a:graphicData uri="http://schemas.openxmlformats.org/drawingml/2006/table">
            <a:tbl>
              <a:tblPr firstRow="1" firstCol="1" bandRow="1">
                <a:tableStyleId>{5C22544A-7EE6-4342-B048-85BDC9FD1C3A}</a:tableStyleId>
              </a:tblPr>
              <a:tblGrid>
                <a:gridCol w="4191001"/>
                <a:gridCol w="4517247"/>
              </a:tblGrid>
              <a:tr h="206071">
                <a:tc>
                  <a:txBody>
                    <a:bodyPr/>
                    <a:lstStyle/>
                    <a:p>
                      <a:pPr marL="0" marR="0">
                        <a:lnSpc>
                          <a:spcPct val="115000"/>
                        </a:lnSpc>
                        <a:spcBef>
                          <a:spcPts val="0"/>
                        </a:spcBef>
                        <a:spcAft>
                          <a:spcPts val="0"/>
                        </a:spcAft>
                      </a:pPr>
                      <a:r>
                        <a:rPr lang="en-US" sz="1100">
                          <a:effectLst/>
                        </a:rPr>
                        <a:t>Performance Labels T &amp; T National Tests(2005)</a:t>
                      </a:r>
                      <a:endParaRPr lang="en-US" sz="1100">
                        <a:effectLst/>
                        <a:latin typeface="Calibri"/>
                        <a:ea typeface="Times New Roman"/>
                        <a:cs typeface="Times New Roman"/>
                      </a:endParaRPr>
                    </a:p>
                  </a:txBody>
                  <a:tcPr marL="53980" marR="53980" marT="0" marB="0"/>
                </a:tc>
                <a:tc>
                  <a:txBody>
                    <a:bodyPr/>
                    <a:lstStyle/>
                    <a:p>
                      <a:pPr marL="0" marR="0">
                        <a:lnSpc>
                          <a:spcPct val="115000"/>
                        </a:lnSpc>
                        <a:spcBef>
                          <a:spcPts val="0"/>
                        </a:spcBef>
                        <a:spcAft>
                          <a:spcPts val="0"/>
                        </a:spcAft>
                      </a:pPr>
                      <a:r>
                        <a:rPr lang="en-US" sz="1100">
                          <a:effectLst/>
                        </a:rPr>
                        <a:t>International Benchmarks in Reading (PIRLS 2006)</a:t>
                      </a:r>
                      <a:endParaRPr lang="en-US" sz="1100">
                        <a:effectLst/>
                        <a:latin typeface="Calibri"/>
                        <a:ea typeface="Times New Roman"/>
                        <a:cs typeface="Times New Roman"/>
                      </a:endParaRPr>
                    </a:p>
                  </a:txBody>
                  <a:tcPr marL="53980" marR="53980" marT="0" marB="0"/>
                </a:tc>
              </a:tr>
              <a:tr h="1236429">
                <a:tc rowSpan="2">
                  <a:txBody>
                    <a:bodyPr/>
                    <a:lstStyle/>
                    <a:p>
                      <a:pPr marL="0" marR="0">
                        <a:lnSpc>
                          <a:spcPct val="115000"/>
                        </a:lnSpc>
                        <a:spcBef>
                          <a:spcPts val="0"/>
                        </a:spcBef>
                        <a:spcAft>
                          <a:spcPts val="0"/>
                        </a:spcAft>
                      </a:pPr>
                      <a:r>
                        <a:rPr lang="en-US" sz="1100">
                          <a:effectLst/>
                        </a:rPr>
                        <a:t>Level 4 (Exceed Standards)</a:t>
                      </a:r>
                    </a:p>
                    <a:p>
                      <a:pPr marL="0" marR="0">
                        <a:lnSpc>
                          <a:spcPct val="115000"/>
                        </a:lnSpc>
                        <a:spcBef>
                          <a:spcPts val="0"/>
                        </a:spcBef>
                        <a:spcAft>
                          <a:spcPts val="0"/>
                        </a:spcAft>
                      </a:pPr>
                      <a:r>
                        <a:rPr lang="en-US" sz="1100">
                          <a:effectLst/>
                        </a:rPr>
                        <a:t>Students performing at this level consistently demonstrate ability to proofread for errors and misspelled words. They demonstrate mastery of knowledge and skills needed to infer meanings from context and analysis of word parts. They consistently provide evidence of literal, inferential, and interpretative understanding of texts. They demonstrate mastery of parts of speech and punctuation and spelling in different contexts</a:t>
                      </a:r>
                      <a:endParaRPr lang="en-US" sz="1100">
                        <a:effectLst/>
                        <a:latin typeface="Calibri"/>
                        <a:ea typeface="Times New Roman"/>
                        <a:cs typeface="Times New Roman"/>
                      </a:endParaRPr>
                    </a:p>
                  </a:txBody>
                  <a:tcPr marL="53980" marR="53980" marT="0" marB="0"/>
                </a:tc>
                <a:tc>
                  <a:txBody>
                    <a:bodyPr/>
                    <a:lstStyle/>
                    <a:p>
                      <a:pPr marL="0" marR="0">
                        <a:lnSpc>
                          <a:spcPct val="115000"/>
                        </a:lnSpc>
                        <a:spcBef>
                          <a:spcPts val="0"/>
                        </a:spcBef>
                        <a:spcAft>
                          <a:spcPts val="0"/>
                        </a:spcAft>
                      </a:pPr>
                      <a:r>
                        <a:rPr lang="en-US" sz="1100">
                          <a:effectLst/>
                        </a:rPr>
                        <a:t>Advanced</a:t>
                      </a:r>
                    </a:p>
                    <a:p>
                      <a:pPr marL="0" marR="0">
                        <a:lnSpc>
                          <a:spcPct val="115000"/>
                        </a:lnSpc>
                        <a:spcBef>
                          <a:spcPts val="0"/>
                        </a:spcBef>
                        <a:spcAft>
                          <a:spcPts val="0"/>
                        </a:spcAft>
                      </a:pPr>
                      <a:r>
                        <a:rPr lang="en-GB" sz="1100">
                          <a:effectLst/>
                        </a:rPr>
                        <a:t>Students performing this level respond fully to the PIRLS 2006 assessment. They could make interpretations of figurative language and demonstrate that they understand the function of organizational features. They can integrate information across the texts, and provide full text-based support. They comprehend, interpret, and integrate details across.</a:t>
                      </a:r>
                      <a:endParaRPr lang="en-US" sz="1100">
                        <a:effectLst/>
                        <a:latin typeface="Calibri"/>
                        <a:ea typeface="Times New Roman"/>
                        <a:cs typeface="Times New Roman"/>
                      </a:endParaRPr>
                    </a:p>
                  </a:txBody>
                  <a:tcPr marL="53980" marR="53980" marT="0" marB="0"/>
                </a:tc>
              </a:tr>
              <a:tr h="1442499">
                <a:tc vMerge="1">
                  <a:txBody>
                    <a:bodyPr/>
                    <a:lstStyle/>
                    <a:p>
                      <a:endParaRPr lang="en-US"/>
                    </a:p>
                  </a:txBody>
                  <a:tcPr/>
                </a:tc>
                <a:tc>
                  <a:txBody>
                    <a:bodyPr/>
                    <a:lstStyle/>
                    <a:p>
                      <a:pPr marL="0" marR="0">
                        <a:lnSpc>
                          <a:spcPct val="115000"/>
                        </a:lnSpc>
                        <a:spcBef>
                          <a:spcPts val="0"/>
                        </a:spcBef>
                        <a:spcAft>
                          <a:spcPts val="0"/>
                        </a:spcAft>
                      </a:pPr>
                      <a:r>
                        <a:rPr lang="en-US" sz="1100">
                          <a:effectLst/>
                        </a:rPr>
                        <a:t>High</a:t>
                      </a:r>
                    </a:p>
                    <a:p>
                      <a:pPr marL="0" marR="0">
                        <a:lnSpc>
                          <a:spcPct val="115000"/>
                        </a:lnSpc>
                        <a:spcBef>
                          <a:spcPts val="0"/>
                        </a:spcBef>
                        <a:spcAft>
                          <a:spcPts val="0"/>
                        </a:spcAft>
                      </a:pPr>
                      <a:r>
                        <a:rPr lang="en-US" sz="1100">
                          <a:effectLst/>
                        </a:rPr>
                        <a:t>Students reaching this level are competent readers. They could retrieve significant details embedded across the text and provides text-based support for inferences. They could use organizational features to navigate through the informational texts, and make inferences and connections. Students recognize main ideas, some textual features and elements, and are beginning to integrate ideas and information across texts.</a:t>
                      </a:r>
                      <a:endParaRPr lang="en-US" sz="1100">
                        <a:effectLst/>
                        <a:latin typeface="Calibri"/>
                        <a:ea typeface="Times New Roman"/>
                        <a:cs typeface="Times New Roman"/>
                      </a:endParaRPr>
                    </a:p>
                  </a:txBody>
                  <a:tcPr marL="53980" marR="53980" marT="0" marB="0"/>
                </a:tc>
              </a:tr>
              <a:tr h="1558521">
                <a:tc>
                  <a:txBody>
                    <a:bodyPr/>
                    <a:lstStyle/>
                    <a:p>
                      <a:pPr marL="0" marR="0">
                        <a:lnSpc>
                          <a:spcPct val="115000"/>
                        </a:lnSpc>
                        <a:spcBef>
                          <a:spcPts val="0"/>
                        </a:spcBef>
                        <a:spcAft>
                          <a:spcPts val="0"/>
                        </a:spcAft>
                      </a:pPr>
                      <a:r>
                        <a:rPr lang="en-US" sz="1100">
                          <a:effectLst/>
                        </a:rPr>
                        <a:t>Level 3 (Meets Standards)</a:t>
                      </a:r>
                    </a:p>
                    <a:p>
                      <a:pPr marL="0" marR="0">
                        <a:lnSpc>
                          <a:spcPct val="115000"/>
                        </a:lnSpc>
                        <a:spcBef>
                          <a:spcPts val="0"/>
                        </a:spcBef>
                        <a:spcAft>
                          <a:spcPts val="0"/>
                        </a:spcAft>
                      </a:pPr>
                      <a:r>
                        <a:rPr lang="en-US" sz="1100">
                          <a:effectLst/>
                        </a:rPr>
                        <a:t>Students usually demonstrate the ability to proofread errors and mis-spelled words. They demonstrate mastery of most knowledge and skills needed to infer word meanings from context and analysis of word parts. Their responses usually provide evidence of inferential and interpretative understanding of texts and indicate the ability to follow instructions and to apply appropriate comprehension strategies. </a:t>
                      </a:r>
                      <a:endParaRPr lang="en-US" sz="1100">
                        <a:effectLst/>
                        <a:latin typeface="Calibri"/>
                        <a:ea typeface="Times New Roman"/>
                        <a:cs typeface="Times New Roman"/>
                      </a:endParaRPr>
                    </a:p>
                  </a:txBody>
                  <a:tcPr marL="53980" marR="53980" marT="0" marB="0"/>
                </a:tc>
                <a:tc>
                  <a:txBody>
                    <a:bodyPr/>
                    <a:lstStyle/>
                    <a:p>
                      <a:pPr marL="0" marR="0">
                        <a:lnSpc>
                          <a:spcPct val="115000"/>
                        </a:lnSpc>
                        <a:spcBef>
                          <a:spcPts val="0"/>
                        </a:spcBef>
                        <a:spcAft>
                          <a:spcPts val="0"/>
                        </a:spcAft>
                      </a:pPr>
                      <a:r>
                        <a:rPr lang="en-US" sz="1100">
                          <a:effectLst/>
                        </a:rPr>
                        <a:t>Intermediate</a:t>
                      </a:r>
                    </a:p>
                    <a:p>
                      <a:pPr marL="0" marR="0">
                        <a:lnSpc>
                          <a:spcPct val="115000"/>
                        </a:lnSpc>
                        <a:spcBef>
                          <a:spcPts val="0"/>
                        </a:spcBef>
                        <a:spcAft>
                          <a:spcPts val="0"/>
                        </a:spcAft>
                      </a:pPr>
                      <a:r>
                        <a:rPr lang="en-US" sz="1100">
                          <a:effectLst/>
                        </a:rPr>
                        <a:t>Students demonstrate some reading proficiency, especially with the stories. They are able to understand the plots at a literal level, and also to make some inferences and connections across the texts. In the informational texts, they are able to use text organizers (headings, illustrations, etc) to find information beyond the initial parts of the texts, and to provide two pieces of information in answering a question.</a:t>
                      </a:r>
                      <a:endParaRPr lang="en-US" sz="1100">
                        <a:effectLst/>
                        <a:latin typeface="Calibri"/>
                        <a:ea typeface="Times New Roman"/>
                        <a:cs typeface="Times New Roman"/>
                      </a:endParaRPr>
                    </a:p>
                  </a:txBody>
                  <a:tcPr marL="53980" marR="53980" marT="0" marB="0"/>
                </a:tc>
              </a:tr>
              <a:tr h="1754877">
                <a:tc>
                  <a:txBody>
                    <a:bodyPr/>
                    <a:lstStyle/>
                    <a:p>
                      <a:pPr marL="0" marR="0">
                        <a:lnSpc>
                          <a:spcPct val="115000"/>
                        </a:lnSpc>
                        <a:spcBef>
                          <a:spcPts val="0"/>
                        </a:spcBef>
                        <a:spcAft>
                          <a:spcPts val="0"/>
                        </a:spcAft>
                      </a:pPr>
                      <a:r>
                        <a:rPr lang="en-US" sz="1100">
                          <a:effectLst/>
                        </a:rPr>
                        <a:t>Level 2</a:t>
                      </a:r>
                    </a:p>
                    <a:p>
                      <a:pPr marL="0" marR="0">
                        <a:lnSpc>
                          <a:spcPct val="115000"/>
                        </a:lnSpc>
                        <a:spcBef>
                          <a:spcPts val="0"/>
                        </a:spcBef>
                        <a:spcAft>
                          <a:spcPts val="0"/>
                        </a:spcAft>
                      </a:pPr>
                      <a:r>
                        <a:rPr lang="en-US" sz="1100">
                          <a:effectLst/>
                        </a:rPr>
                        <a:t>Students occasionally demonstrate the ability to proofread for errors and correct mis-spelled words. They demonstrate master of some skills needed to infer word meanings from context and analyze words parts. Their responses occasionally provide evidence of literal, inferential, and interpretative understanding of texts. Challenging questions are answered directly from texts. The student can sometimes locate, select and apply information and use punctuation and capitalization correctly.</a:t>
                      </a:r>
                      <a:endParaRPr lang="en-US" sz="1100">
                        <a:effectLst/>
                        <a:latin typeface="Calibri"/>
                        <a:ea typeface="Times New Roman"/>
                        <a:cs typeface="Times New Roman"/>
                      </a:endParaRPr>
                    </a:p>
                  </a:txBody>
                  <a:tcPr marL="53980" marR="53980" marT="0" marB="0"/>
                </a:tc>
                <a:tc>
                  <a:txBody>
                    <a:bodyPr/>
                    <a:lstStyle/>
                    <a:p>
                      <a:pPr marL="0" marR="0">
                        <a:lnSpc>
                          <a:spcPct val="115000"/>
                        </a:lnSpc>
                        <a:spcBef>
                          <a:spcPts val="0"/>
                        </a:spcBef>
                        <a:spcAft>
                          <a:spcPts val="0"/>
                        </a:spcAft>
                      </a:pPr>
                      <a:r>
                        <a:rPr lang="en-US" sz="1100" dirty="0">
                          <a:effectLst/>
                        </a:rPr>
                        <a:t>Low</a:t>
                      </a:r>
                    </a:p>
                    <a:p>
                      <a:pPr marL="0" marR="0">
                        <a:lnSpc>
                          <a:spcPct val="115000"/>
                        </a:lnSpc>
                        <a:spcBef>
                          <a:spcPts val="0"/>
                        </a:spcBef>
                        <a:spcAft>
                          <a:spcPts val="0"/>
                        </a:spcAft>
                      </a:pPr>
                      <a:r>
                        <a:rPr lang="en-US" sz="1100" dirty="0">
                          <a:effectLst/>
                        </a:rPr>
                        <a:t>Students display basic reading skills. They are able to recognize, locate and reproduce explicitly stated details from the informational texts, particularly if the details were close to the beginning of the text. They also demonstrate success with some items requiring straightforward inferences.</a:t>
                      </a:r>
                      <a:endParaRPr lang="en-US" sz="1100" dirty="0">
                        <a:effectLst/>
                        <a:latin typeface="Calibri"/>
                        <a:ea typeface="Times New Roman"/>
                        <a:cs typeface="Times New Roman"/>
                      </a:endParaRPr>
                    </a:p>
                  </a:txBody>
                  <a:tcPr marL="53980" marR="53980" marT="0" marB="0"/>
                </a:tc>
              </a:tr>
            </a:tbl>
          </a:graphicData>
        </a:graphic>
      </p:graphicFrame>
    </p:spTree>
    <p:extLst>
      <p:ext uri="{BB962C8B-B14F-4D97-AF65-F5344CB8AC3E}">
        <p14:creationId xmlns:p14="http://schemas.microsoft.com/office/powerpoint/2010/main" val="238008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p:cNvPicPr>
            <a:picLocks noChangeAspect="1" noChangeArrowheads="1"/>
          </p:cNvPicPr>
          <p:nvPr/>
        </p:nvPicPr>
        <p:blipFill>
          <a:blip r:embed="rId3" cstate="print"/>
          <a:srcRect/>
          <a:stretch>
            <a:fillRect/>
          </a:stretch>
        </p:blipFill>
        <p:spPr bwMode="auto">
          <a:xfrm>
            <a:off x="1043608" y="0"/>
            <a:ext cx="6192688" cy="6744582"/>
          </a:xfrm>
          <a:prstGeom prst="rect">
            <a:avLst/>
          </a:prstGeom>
          <a:noFill/>
          <a:ln w="9525">
            <a:noFill/>
            <a:miter lim="800000"/>
            <a:headEnd/>
            <a:tailEnd/>
          </a:ln>
        </p:spPr>
      </p:pic>
    </p:spTree>
    <p:extLst>
      <p:ext uri="{BB962C8B-B14F-4D97-AF65-F5344CB8AC3E}">
        <p14:creationId xmlns:p14="http://schemas.microsoft.com/office/powerpoint/2010/main" val="4048976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cstate="print"/>
          <a:srcRect/>
          <a:stretch>
            <a:fillRect/>
          </a:stretch>
        </p:blipFill>
        <p:spPr bwMode="auto">
          <a:xfrm>
            <a:off x="1" y="504825"/>
            <a:ext cx="9143999" cy="5848350"/>
          </a:xfrm>
          <a:prstGeom prst="rect">
            <a:avLst/>
          </a:prstGeom>
          <a:noFill/>
          <a:ln w="9525">
            <a:noFill/>
            <a:miter lim="800000"/>
            <a:headEnd/>
            <a:tailEnd/>
          </a:ln>
        </p:spPr>
      </p:pic>
      <p:cxnSp>
        <p:nvCxnSpPr>
          <p:cNvPr id="3" name="Straight Arrow Connector 2"/>
          <p:cNvCxnSpPr/>
          <p:nvPr/>
        </p:nvCxnSpPr>
        <p:spPr>
          <a:xfrm>
            <a:off x="3581400" y="4114800"/>
            <a:ext cx="2286000" cy="0"/>
          </a:xfrm>
          <a:prstGeom prst="straightConnector1">
            <a:avLst/>
          </a:prstGeom>
          <a:ln w="76200">
            <a:solidFill>
              <a:schemeClr val="accent3">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200400" y="2667000"/>
            <a:ext cx="2667000" cy="0"/>
          </a:xfrm>
          <a:prstGeom prst="straightConnector1">
            <a:avLst/>
          </a:prstGeom>
          <a:ln w="76200">
            <a:solidFill>
              <a:schemeClr val="accent3">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81500" y="3429000"/>
            <a:ext cx="1409700" cy="0"/>
          </a:xfrm>
          <a:prstGeom prst="straightConnector1">
            <a:avLst/>
          </a:prstGeom>
          <a:ln w="76200">
            <a:solidFill>
              <a:schemeClr val="accent3">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00600" y="2209800"/>
            <a:ext cx="990600" cy="0"/>
          </a:xfrm>
          <a:prstGeom prst="straightConnector1">
            <a:avLst/>
          </a:prstGeom>
          <a:ln w="76200">
            <a:solidFill>
              <a:schemeClr val="accent3">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528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1427</TotalTime>
  <Words>2422</Words>
  <Application>Microsoft Office PowerPoint</Application>
  <PresentationFormat>On-screen Show (4:3)</PresentationFormat>
  <Paragraphs>384</Paragraphs>
  <Slides>65</Slides>
  <Notes>12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Solstice</vt:lpstr>
      <vt:lpstr>Using International Assessment data to Evaluate Educational Systems The PISA 2009 Results-Implications for Trinidad and Tobago</vt:lpstr>
      <vt:lpstr>Schedule</vt:lpstr>
      <vt:lpstr>Trinidad and Tobago &amp; International Assessments</vt:lpstr>
      <vt:lpstr>PIRLS 2006</vt:lpstr>
      <vt:lpstr>PowerPoint Presentation</vt:lpstr>
      <vt:lpstr>PowerPoint Presentation</vt:lpstr>
      <vt:lpstr>PowerPoint Presentation</vt:lpstr>
      <vt:lpstr>PowerPoint Presentation</vt:lpstr>
      <vt:lpstr>PowerPoint Presentation</vt:lpstr>
      <vt:lpstr>Benchmarking Trinidad &amp; Tobago in PISA</vt:lpstr>
      <vt:lpstr>Benchmarking-Comparing Systems and Outcomes</vt:lpstr>
      <vt:lpstr>PowerPoint Presentation</vt:lpstr>
      <vt:lpstr>PISA 2009</vt:lpstr>
      <vt:lpstr>PowerPoint Presentation</vt:lpstr>
      <vt:lpstr>PowerPoint Presentation</vt:lpstr>
      <vt:lpstr>PowerPoint Presentation</vt:lpstr>
      <vt:lpstr>Benchmarking Trinidad &amp; Tobago in PISA</vt:lpstr>
      <vt:lpstr>PowerPoint Presentation</vt:lpstr>
      <vt:lpstr>PowerPoint Presentation</vt:lpstr>
      <vt:lpstr>PowerPoint Presentation</vt:lpstr>
      <vt:lpstr>PowerPoint Presentation</vt:lpstr>
      <vt:lpstr>Last scheduled assessment is PIRLS 2011</vt:lpstr>
      <vt:lpstr>Trinidad’s involvement in PIRLS 2011</vt:lpstr>
      <vt:lpstr>Acronyms</vt:lpstr>
      <vt:lpstr>Evaluating Educational Systems</vt:lpstr>
      <vt:lpstr>The nature of the assessments</vt:lpstr>
      <vt:lpstr>Limitations and Challenges of international assessments</vt:lpstr>
      <vt:lpstr>What is to be measured?</vt:lpstr>
      <vt:lpstr>What is really measured?</vt:lpstr>
      <vt:lpstr>Indices of Measurement</vt:lpstr>
      <vt:lpstr>PowerPoint Presentation</vt:lpstr>
      <vt:lpstr>PowerPoint Presentation</vt:lpstr>
      <vt:lpstr>PowerPoint Presentation</vt:lpstr>
      <vt:lpstr>PowerPoint Presentation</vt:lpstr>
      <vt:lpstr>Comparing International Assessments</vt:lpstr>
      <vt:lpstr>PowerPoint Presentation</vt:lpstr>
      <vt:lpstr>PowerPoint Presentation</vt:lpstr>
      <vt:lpstr>USING THE DATA Comparisons &amp; Benchmarking</vt:lpstr>
      <vt:lpstr>How OECD countries use data</vt:lpstr>
      <vt:lpstr>International Assessments, Research, Media, and Education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PISA</vt:lpstr>
      <vt:lpstr>Understanding PISA</vt:lpstr>
      <vt:lpstr>A Brief History</vt:lpstr>
      <vt:lpstr>A Brief History</vt:lpstr>
      <vt:lpstr>As in PIRLS, definitions are critical</vt:lpstr>
      <vt:lpstr>Is the definition in the measurement instruments similar to that enacted in the curricula</vt:lpstr>
      <vt:lpstr>Using the data A Research Agenda for the SOE</vt:lpstr>
      <vt:lpstr>Using Secondary data</vt:lpstr>
      <vt:lpstr>Thesis Work Using Secondary Data</vt:lpstr>
      <vt:lpstr>Capacity</vt:lpstr>
      <vt:lpstr>Opportunities for Qualitative Researchers</vt:lpstr>
      <vt:lpstr>Developing Our Interest in Equity</vt:lpstr>
      <vt:lpstr>What I Would Like to Know and Do- &gt; Audience Activity/ Discussion (20 minutes)</vt:lpstr>
      <vt:lpstr>Instructions</vt:lpstr>
      <vt:lpstr>Video Analysis of High Performing Systems</vt:lpstr>
      <vt:lpstr>Comments?</vt:lpstr>
    </vt:vector>
  </TitlesOfParts>
  <Company>The University of the West Indies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International Assessment data to Evaluate Educational Systems The PISA 2009 Results-Implications for Trinidad and Tobago</dc:title>
  <dc:creator>jdelisle</dc:creator>
  <cp:lastModifiedBy>jdelisle</cp:lastModifiedBy>
  <cp:revision>47</cp:revision>
  <dcterms:created xsi:type="dcterms:W3CDTF">2011-01-11T19:07:07Z</dcterms:created>
  <dcterms:modified xsi:type="dcterms:W3CDTF">2013-09-20T19:35:11Z</dcterms:modified>
</cp:coreProperties>
</file>